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tiff" ContentType="image/tiff"/>
  <Default Extension="wav" ContentType="audio/x-wav"/>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notesMasterIdLst>
    <p:notesMasterId r:id="rId37"/>
  </p:notesMasterIdLst>
  <p:handoutMasterIdLst>
    <p:handoutMasterId r:id="rId38"/>
  </p:handoutMasterIdLst>
  <p:sldIdLst>
    <p:sldId id="261" r:id="rId2"/>
    <p:sldId id="260" r:id="rId3"/>
    <p:sldId id="259" r:id="rId4"/>
    <p:sldId id="262" r:id="rId5"/>
    <p:sldId id="263" r:id="rId6"/>
    <p:sldId id="264" r:id="rId7"/>
    <p:sldId id="265" r:id="rId8"/>
    <p:sldId id="266" r:id="rId9"/>
    <p:sldId id="278" r:id="rId10"/>
    <p:sldId id="276" r:id="rId11"/>
    <p:sldId id="277" r:id="rId12"/>
    <p:sldId id="279" r:id="rId13"/>
    <p:sldId id="267" r:id="rId14"/>
    <p:sldId id="280" r:id="rId15"/>
    <p:sldId id="298" r:id="rId16"/>
    <p:sldId id="282" r:id="rId17"/>
    <p:sldId id="283" r:id="rId18"/>
    <p:sldId id="284" r:id="rId19"/>
    <p:sldId id="285" r:id="rId20"/>
    <p:sldId id="286" r:id="rId21"/>
    <p:sldId id="287" r:id="rId22"/>
    <p:sldId id="288" r:id="rId23"/>
    <p:sldId id="289" r:id="rId24"/>
    <p:sldId id="290" r:id="rId25"/>
    <p:sldId id="291" r:id="rId26"/>
    <p:sldId id="257" r:id="rId27"/>
    <p:sldId id="258" r:id="rId28"/>
    <p:sldId id="292" r:id="rId29"/>
    <p:sldId id="293" r:id="rId30"/>
    <p:sldId id="294" r:id="rId31"/>
    <p:sldId id="268" r:id="rId32"/>
    <p:sldId id="297" r:id="rId33"/>
    <p:sldId id="270" r:id="rId34"/>
    <p:sldId id="295" r:id="rId35"/>
    <p:sldId id="296" r:id="rId36"/>
  </p:sldIdLst>
  <p:sldSz cx="9144000" cy="6858000" type="screen4x3"/>
  <p:notesSz cx="7104063" cy="10234613"/>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城　久尚" initials="城　久尚" lastIdx="1" clrIdx="0">
    <p:extLst>
      <p:ext uri="{19B8F6BF-5375-455C-9EA6-DF929625EA0E}">
        <p15:presenceInfo xmlns:p15="http://schemas.microsoft.com/office/powerpoint/2012/main" userId="S::hjo@jimga.or.jp::9a8d8518-461f-498e-80e5-c14322a9168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FFD9"/>
    <a:srgbClr val="FEF0FC"/>
    <a:srgbClr val="FF00FF"/>
    <a:srgbClr val="FDDBF7"/>
    <a:srgbClr val="E7F9F3"/>
    <a:srgbClr val="C6F0E3"/>
    <a:srgbClr val="9EE6D0"/>
    <a:srgbClr val="FFFFC9"/>
    <a:srgbClr val="FFFF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スタイル (中間)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中間スタイル 2 - アクセント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中間スタイル 2 - アクセント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中間スタイル 2 - アクセント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中間スタイル 2 - アクセント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345" autoAdjust="0"/>
    <p:restoredTop sz="94660"/>
  </p:normalViewPr>
  <p:slideViewPr>
    <p:cSldViewPr snapToGrid="0">
      <p:cViewPr varScale="1">
        <p:scale>
          <a:sx n="108" d="100"/>
          <a:sy n="108" d="100"/>
        </p:scale>
        <p:origin x="2010" y="96"/>
      </p:cViewPr>
      <p:guideLst>
        <p:guide orient="horz" pos="2160"/>
        <p:guide pos="2880"/>
      </p:guideLst>
    </p:cSldViewPr>
  </p:slideViewPr>
  <p:notesTextViewPr>
    <p:cViewPr>
      <p:scale>
        <a:sx n="1" d="1"/>
        <a:sy n="1" d="1"/>
      </p:scale>
      <p:origin x="0" y="0"/>
    </p:cViewPr>
  </p:notesTextViewPr>
  <p:notesViewPr>
    <p:cSldViewPr snapToGrid="0">
      <p:cViewPr varScale="1">
        <p:scale>
          <a:sx n="80" d="100"/>
          <a:sy n="80" d="100"/>
        </p:scale>
        <p:origin x="4032"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ommentAuthors" Target="commentAuthor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3591514904589422"/>
          <c:y val="0.21119995082348705"/>
          <c:w val="0.52817005073309031"/>
          <c:h val="0.73869220723021589"/>
        </c:manualLayout>
      </c:layout>
      <c:doughnutChart>
        <c:varyColors val="1"/>
        <c:ser>
          <c:idx val="0"/>
          <c:order val="0"/>
          <c:explosion val="7"/>
          <c:dPt>
            <c:idx val="0"/>
            <c:bubble3D val="0"/>
            <c:spPr>
              <a:gradFill flip="none" rotWithShape="1">
                <a:gsLst>
                  <a:gs pos="0">
                    <a:srgbClr val="2D96FF"/>
                  </a:gs>
                  <a:gs pos="48000">
                    <a:srgbClr val="A3D1FF"/>
                  </a:gs>
                  <a:gs pos="100000">
                    <a:srgbClr val="2D96FF"/>
                  </a:gs>
                </a:gsLst>
                <a:lin ang="16200000" scaled="1"/>
                <a:tileRect/>
              </a:gra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1-BD45-4DA2-83BE-766A9231B745}"/>
              </c:ext>
            </c:extLst>
          </c:dPt>
          <c:dPt>
            <c:idx val="1"/>
            <c:bubble3D val="0"/>
            <c:spPr>
              <a:gradFill flip="none" rotWithShape="1">
                <a:gsLst>
                  <a:gs pos="0">
                    <a:srgbClr val="A54BFF"/>
                  </a:gs>
                  <a:gs pos="48000">
                    <a:srgbClr val="CD9BFF"/>
                  </a:gs>
                  <a:gs pos="100000">
                    <a:srgbClr val="E8D9F3"/>
                  </a:gs>
                </a:gsLst>
                <a:lin ang="5400000" scaled="1"/>
                <a:tileRect/>
              </a:gra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3-BD45-4DA2-83BE-766A9231B745}"/>
              </c:ext>
            </c:extLst>
          </c:dPt>
          <c:dPt>
            <c:idx val="2"/>
            <c:bubble3D val="0"/>
            <c:spPr>
              <a:gradFill flip="none" rotWithShape="1">
                <a:gsLst>
                  <a:gs pos="0">
                    <a:srgbClr val="FFFF00"/>
                  </a:gs>
                  <a:gs pos="48000">
                    <a:srgbClr val="FFFF99"/>
                  </a:gs>
                  <a:gs pos="100000">
                    <a:srgbClr val="FFFF00"/>
                  </a:gs>
                </a:gsLst>
                <a:lin ang="16200000" scaled="1"/>
                <a:tileRect/>
              </a:gra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5-BD45-4DA2-83BE-766A9231B745}"/>
              </c:ext>
            </c:extLst>
          </c:dPt>
          <c:dLbls>
            <c:dLbl>
              <c:idx val="0"/>
              <c:layout>
                <c:manualLayout>
                  <c:x val="0.1483589390157744"/>
                  <c:y val="-0.11618268332190196"/>
                </c:manualLayout>
              </c:layout>
              <c:tx>
                <c:rich>
                  <a:bodyPr rot="0" spcFirstLastPara="1" vertOverflow="ellipsis" vert="horz" wrap="square" lIns="38100" tIns="19050" rIns="38100" bIns="19050" anchor="ctr" anchorCtr="1">
                    <a:noAutofit/>
                  </a:bodyPr>
                  <a:lstStyle/>
                  <a:p>
                    <a:pPr>
                      <a:defRPr sz="1100" b="1" i="0" u="none" strike="noStrike" kern="1200" baseline="0">
                        <a:solidFill>
                          <a:schemeClr val="accent5">
                            <a:lumMod val="50000"/>
                          </a:schemeClr>
                        </a:solidFill>
                        <a:latin typeface="HG丸ｺﾞｼｯｸM-PRO" panose="020F0600000000000000" pitchFamily="50" charset="-128"/>
                        <a:ea typeface="HG丸ｺﾞｼｯｸM-PRO" panose="020F0600000000000000" pitchFamily="50" charset="-128"/>
                        <a:cs typeface="+mn-cs"/>
                      </a:defRPr>
                    </a:pPr>
                    <a:r>
                      <a:rPr lang="ja-JP" altLang="en-US" baseline="0" dirty="0">
                        <a:latin typeface="ＭＳ Ｐゴシック" panose="020B0600070205080204" pitchFamily="50" charset="-128"/>
                        <a:ea typeface="ＭＳ Ｐゴシック" panose="020B0600070205080204" pitchFamily="50" charset="-128"/>
                      </a:rPr>
                      <a:t>酸素
</a:t>
                    </a:r>
                    <a:r>
                      <a:rPr lang="en-US" altLang="ja-JP" baseline="0" dirty="0">
                        <a:solidFill>
                          <a:schemeClr val="tx1"/>
                        </a:solidFill>
                        <a:latin typeface="ＭＳ Ｐゴシック" panose="020B0600070205080204" pitchFamily="50" charset="-128"/>
                        <a:ea typeface="ＭＳ Ｐゴシック" panose="020B0600070205080204" pitchFamily="50" charset="-128"/>
                      </a:rPr>
                      <a:t>21%</a:t>
                    </a:r>
                  </a:p>
                </c:rich>
              </c:tx>
              <c:spPr>
                <a:noFill/>
                <a:ln>
                  <a:noFill/>
                </a:ln>
                <a:effectLst/>
              </c:spPr>
              <c:txPr>
                <a:bodyPr rot="0" spcFirstLastPara="1" vertOverflow="ellipsis" vert="horz" wrap="square" lIns="38100" tIns="19050" rIns="38100" bIns="19050" anchor="ctr" anchorCtr="1">
                  <a:noAutofit/>
                </a:bodyPr>
                <a:lstStyle/>
                <a:p>
                  <a:pPr>
                    <a:defRPr sz="1100" b="1" i="0" u="none" strike="noStrike" kern="1200" baseline="0">
                      <a:solidFill>
                        <a:schemeClr val="accent5">
                          <a:lumMod val="50000"/>
                        </a:schemeClr>
                      </a:solidFill>
                      <a:latin typeface="HG丸ｺﾞｼｯｸM-PRO" panose="020F0600000000000000" pitchFamily="50" charset="-128"/>
                      <a:ea typeface="HG丸ｺﾞｼｯｸM-PRO" panose="020F0600000000000000" pitchFamily="50" charset="-128"/>
                      <a:cs typeface="+mn-cs"/>
                    </a:defRPr>
                  </a:pPr>
                  <a:endParaRPr lang="ja-JP"/>
                </a:p>
              </c:txPr>
              <c:showLegendKey val="0"/>
              <c:showVal val="0"/>
              <c:showCatName val="1"/>
              <c:showSerName val="0"/>
              <c:showPercent val="1"/>
              <c:showBubbleSize val="0"/>
              <c:extLst>
                <c:ext xmlns:c15="http://schemas.microsoft.com/office/drawing/2012/chart" uri="{CE6537A1-D6FC-4f65-9D91-7224C49458BB}">
                  <c15:layout>
                    <c:manualLayout>
                      <c:w val="0.2194231983113272"/>
                      <c:h val="0.28953739392812738"/>
                    </c:manualLayout>
                  </c15:layout>
                  <c15:showDataLabelsRange val="0"/>
                </c:ext>
                <c:ext xmlns:c16="http://schemas.microsoft.com/office/drawing/2014/chart" uri="{C3380CC4-5D6E-409C-BE32-E72D297353CC}">
                  <c16:uniqueId val="{00000001-BD45-4DA2-83BE-766A9231B745}"/>
                </c:ext>
              </c:extLst>
            </c:dLbl>
            <c:dLbl>
              <c:idx val="1"/>
              <c:layout>
                <c:manualLayout>
                  <c:x val="-8.5673580655195702E-2"/>
                  <c:y val="3.0314802397517122E-2"/>
                </c:manualLayout>
              </c:layout>
              <c:tx>
                <c:rich>
                  <a:bodyPr rot="0" spcFirstLastPara="1" vertOverflow="ellipsis" vert="horz" wrap="square" lIns="38100" tIns="19050" rIns="38100" bIns="19050" anchor="ctr" anchorCtr="1">
                    <a:noAutofit/>
                  </a:bodyPr>
                  <a:lstStyle/>
                  <a:p>
                    <a:pPr>
                      <a:defRPr sz="1100" b="1" i="0" u="none" strike="noStrike" kern="1200" baseline="0">
                        <a:solidFill>
                          <a:schemeClr val="accent5">
                            <a:lumMod val="50000"/>
                          </a:schemeClr>
                        </a:solidFill>
                        <a:latin typeface="HG丸ｺﾞｼｯｸM-PRO" panose="020F0600000000000000" pitchFamily="50" charset="-128"/>
                        <a:ea typeface="HG丸ｺﾞｼｯｸM-PRO" panose="020F0600000000000000" pitchFamily="50" charset="-128"/>
                        <a:cs typeface="+mn-cs"/>
                      </a:defRPr>
                    </a:pPr>
                    <a:r>
                      <a:rPr lang="ja-JP" altLang="en-US" baseline="0" dirty="0">
                        <a:latin typeface="ＭＳ Ｐゴシック" panose="020B0600070205080204" pitchFamily="50" charset="-128"/>
                        <a:ea typeface="ＭＳ Ｐゴシック" panose="020B0600070205080204" pitchFamily="50" charset="-128"/>
                      </a:rPr>
                      <a:t>窒素
</a:t>
                    </a:r>
                    <a:r>
                      <a:rPr lang="en-US" altLang="ja-JP" baseline="0" dirty="0">
                        <a:solidFill>
                          <a:schemeClr val="tx1"/>
                        </a:solidFill>
                        <a:latin typeface="ＭＳ Ｐゴシック" panose="020B0600070205080204" pitchFamily="50" charset="-128"/>
                        <a:ea typeface="ＭＳ Ｐゴシック" panose="020B0600070205080204" pitchFamily="50" charset="-128"/>
                      </a:rPr>
                      <a:t>78%</a:t>
                    </a:r>
                  </a:p>
                </c:rich>
              </c:tx>
              <c:spPr>
                <a:noFill/>
                <a:ln>
                  <a:noFill/>
                </a:ln>
                <a:effectLst/>
              </c:spPr>
              <c:txPr>
                <a:bodyPr rot="0" spcFirstLastPara="1" vertOverflow="ellipsis" vert="horz" wrap="square" lIns="38100" tIns="19050" rIns="38100" bIns="19050" anchor="ctr" anchorCtr="1">
                  <a:noAutofit/>
                </a:bodyPr>
                <a:lstStyle/>
                <a:p>
                  <a:pPr>
                    <a:defRPr sz="1100" b="1" i="0" u="none" strike="noStrike" kern="1200" baseline="0">
                      <a:solidFill>
                        <a:schemeClr val="accent5">
                          <a:lumMod val="50000"/>
                        </a:schemeClr>
                      </a:solidFill>
                      <a:latin typeface="HG丸ｺﾞｼｯｸM-PRO" panose="020F0600000000000000" pitchFamily="50" charset="-128"/>
                      <a:ea typeface="HG丸ｺﾞｼｯｸM-PRO" panose="020F0600000000000000" pitchFamily="50" charset="-128"/>
                      <a:cs typeface="+mn-cs"/>
                    </a:defRPr>
                  </a:pPr>
                  <a:endParaRPr lang="ja-JP"/>
                </a:p>
              </c:txPr>
              <c:showLegendKey val="0"/>
              <c:showVal val="0"/>
              <c:showCatName val="1"/>
              <c:showSerName val="0"/>
              <c:showPercent val="1"/>
              <c:showBubbleSize val="0"/>
              <c:extLst>
                <c:ext xmlns:c15="http://schemas.microsoft.com/office/drawing/2012/chart" uri="{CE6537A1-D6FC-4f65-9D91-7224C49458BB}">
                  <c15:layout>
                    <c:manualLayout>
                      <c:w val="0.25239021701556763"/>
                      <c:h val="0.24859690163213943"/>
                    </c:manualLayout>
                  </c15:layout>
                  <c15:showDataLabelsRange val="0"/>
                </c:ext>
                <c:ext xmlns:c16="http://schemas.microsoft.com/office/drawing/2014/chart" uri="{C3380CC4-5D6E-409C-BE32-E72D297353CC}">
                  <c16:uniqueId val="{00000003-BD45-4DA2-83BE-766A9231B745}"/>
                </c:ext>
              </c:extLst>
            </c:dLbl>
            <c:dLbl>
              <c:idx val="2"/>
              <c:layout>
                <c:manualLayout>
                  <c:x val="-4.8466492832701949E-2"/>
                  <c:y val="-0.19354402822207584"/>
                </c:manualLayout>
              </c:layout>
              <c:tx>
                <c:rich>
                  <a:bodyPr/>
                  <a:lstStyle/>
                  <a:p>
                    <a:r>
                      <a:rPr lang="ja-JP" altLang="en-US" baseline="0" dirty="0">
                        <a:latin typeface="ＭＳ Ｐゴシック" panose="020B0600070205080204" pitchFamily="50" charset="-128"/>
                        <a:ea typeface="ＭＳ Ｐゴシック" panose="020B0600070205080204" pitchFamily="50" charset="-128"/>
                      </a:rPr>
                      <a:t>その他
</a:t>
                    </a:r>
                    <a:r>
                      <a:rPr lang="en-US" altLang="ja-JP" baseline="0" dirty="0">
                        <a:solidFill>
                          <a:schemeClr val="tx1"/>
                        </a:solidFill>
                        <a:latin typeface="ＭＳ Ｐゴシック" panose="020B0600070205080204" pitchFamily="50" charset="-128"/>
                        <a:ea typeface="ＭＳ Ｐゴシック" panose="020B0600070205080204" pitchFamily="50" charset="-128"/>
                      </a:rPr>
                      <a:t>1%</a:t>
                    </a:r>
                  </a:p>
                </c:rich>
              </c:tx>
              <c:showLegendKey val="0"/>
              <c:showVal val="0"/>
              <c:showCatName val="1"/>
              <c:showSerName val="0"/>
              <c:showPercent val="1"/>
              <c:showBubbleSize val="0"/>
              <c:extLst>
                <c:ext xmlns:c15="http://schemas.microsoft.com/office/drawing/2012/chart" uri="{CE6537A1-D6FC-4f65-9D91-7224C49458BB}">
                  <c15:layout>
                    <c:manualLayout>
                      <c:w val="0.41471298143420371"/>
                      <c:h val="0.28121497626848363"/>
                    </c:manualLayout>
                  </c15:layout>
                  <c15:showDataLabelsRange val="0"/>
                </c:ext>
                <c:ext xmlns:c16="http://schemas.microsoft.com/office/drawing/2014/chart" uri="{C3380CC4-5D6E-409C-BE32-E72D297353CC}">
                  <c16:uniqueId val="{00000005-BD45-4DA2-83BE-766A9231B745}"/>
                </c:ext>
              </c:extLst>
            </c:dLbl>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accent5">
                        <a:lumMod val="50000"/>
                      </a:schemeClr>
                    </a:solidFill>
                    <a:latin typeface="HG丸ｺﾞｼｯｸM-PRO" panose="020F0600000000000000" pitchFamily="50" charset="-128"/>
                    <a:ea typeface="HG丸ｺﾞｼｯｸM-PRO" panose="020F0600000000000000" pitchFamily="50" charset="-128"/>
                    <a:cs typeface="+mn-cs"/>
                  </a:defRPr>
                </a:pPr>
                <a:endParaRPr lang="ja-JP"/>
              </a:p>
            </c:txPr>
            <c:showLegendKey val="0"/>
            <c:showVal val="0"/>
            <c:showCatName val="1"/>
            <c:showSerName val="0"/>
            <c:showPercent val="1"/>
            <c:showBubbleSize val="0"/>
            <c:showLeaderLines val="1"/>
            <c:leaderLines>
              <c:spPr>
                <a:ln w="9525" cap="flat" cmpd="sng" algn="ctr">
                  <a:solidFill>
                    <a:schemeClr val="accent1"/>
                  </a:solidFill>
                  <a:round/>
                </a:ln>
                <a:effectLst/>
              </c:spPr>
            </c:leaderLines>
            <c:extLst>
              <c:ext xmlns:c15="http://schemas.microsoft.com/office/drawing/2012/chart" uri="{CE6537A1-D6FC-4f65-9D91-7224C49458BB}"/>
            </c:extLst>
          </c:dLbls>
          <c:cat>
            <c:strRef>
              <c:f>Sheet1!$C$9:$C$11</c:f>
              <c:strCache>
                <c:ptCount val="3"/>
                <c:pt idx="0">
                  <c:v>酸素</c:v>
                </c:pt>
                <c:pt idx="1">
                  <c:v>窒素</c:v>
                </c:pt>
                <c:pt idx="2">
                  <c:v>その他</c:v>
                </c:pt>
              </c:strCache>
            </c:strRef>
          </c:cat>
          <c:val>
            <c:numRef>
              <c:f>Sheet1!$D$9:$D$11</c:f>
              <c:numCache>
                <c:formatCode>0%</c:formatCode>
                <c:ptCount val="3"/>
                <c:pt idx="0">
                  <c:v>0.21</c:v>
                </c:pt>
                <c:pt idx="1">
                  <c:v>0.78</c:v>
                </c:pt>
                <c:pt idx="2">
                  <c:v>0.01</c:v>
                </c:pt>
              </c:numCache>
            </c:numRef>
          </c:val>
          <c:extLst>
            <c:ext xmlns:c16="http://schemas.microsoft.com/office/drawing/2014/chart" uri="{C3380CC4-5D6E-409C-BE32-E72D297353CC}">
              <c16:uniqueId val="{00000006-BD45-4DA2-83BE-766A9231B745}"/>
            </c:ext>
          </c:extLst>
        </c:ser>
        <c:dLbls>
          <c:showLegendKey val="0"/>
          <c:showVal val="0"/>
          <c:showCatName val="1"/>
          <c:showSerName val="0"/>
          <c:showPercent val="0"/>
          <c:showBubbleSize val="0"/>
          <c:showLeaderLines val="1"/>
        </c:dLbls>
        <c:firstSliceAng val="0"/>
        <c:holeSize val="30"/>
      </c:doughnutChart>
      <c:spPr>
        <a:noFill/>
        <a:ln>
          <a:noFill/>
        </a:ln>
        <a:effectLst/>
      </c:spPr>
    </c:plotArea>
    <c:plotVisOnly val="1"/>
    <c:dispBlanksAs val="gap"/>
    <c:showDLblsOverMax val="0"/>
  </c:chart>
  <c:spPr>
    <a:noFill/>
    <a:ln>
      <a:noFill/>
    </a:ln>
    <a:effectLst/>
  </c:spPr>
  <c:txPr>
    <a:bodyPr/>
    <a:lstStyle/>
    <a:p>
      <a:pPr>
        <a:defRPr/>
      </a:pPr>
      <a:endParaRPr lang="ja-JP"/>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8">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lt1"/>
    </cs:fontRef>
    <cs:defRPr sz="900" b="1"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scene3d>
        <a:camera prst="orthographicFront"/>
        <a:lightRig rig="brightRoom" dir="t"/>
      </a:scene3d>
      <a:sp3d prstMaterial="flat">
        <a:bevelT w="50800" h="101600" prst="angle"/>
        <a:contourClr>
          <a:srgbClr val="000000"/>
        </a:contourClr>
      </a:sp3d>
    </cs:spPr>
  </cs:dataPoint>
  <cs:dataPoint3D>
    <cs:lnRef idx="0"/>
    <cs:fillRef idx="0">
      <cs:styleClr val="auto"/>
    </cs:fillRef>
    <cs:effectRef idx="0"/>
    <cs:fontRef idx="minor">
      <a:schemeClr val="tx1"/>
    </cs:fontRef>
    <cs:spPr>
      <a:solidFill>
        <a:schemeClr val="phClr"/>
      </a:solidFill>
      <a:ln w="1905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1" i="0" kern="1200" cap="all" spc="50"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3079042" cy="513789"/>
          </a:xfrm>
          <a:prstGeom prst="rect">
            <a:avLst/>
          </a:prstGeom>
        </p:spPr>
        <p:txBody>
          <a:bodyPr vert="horz" lIns="95483" tIns="47741" rIns="95483" bIns="47741" rtlCol="0"/>
          <a:lstStyle>
            <a:lvl1pPr algn="l">
              <a:defRPr sz="1300"/>
            </a:lvl1pPr>
          </a:lstStyle>
          <a:p>
            <a:endParaRPr kumimoji="1" lang="ja-JP" altLang="en-US"/>
          </a:p>
        </p:txBody>
      </p:sp>
      <p:sp>
        <p:nvSpPr>
          <p:cNvPr id="3" name="日付プレースホルダー 2"/>
          <p:cNvSpPr>
            <a:spLocks noGrp="1"/>
          </p:cNvSpPr>
          <p:nvPr>
            <p:ph type="dt" sz="quarter" idx="1"/>
          </p:nvPr>
        </p:nvSpPr>
        <p:spPr>
          <a:xfrm>
            <a:off x="4023348" y="0"/>
            <a:ext cx="3079040" cy="513789"/>
          </a:xfrm>
          <a:prstGeom prst="rect">
            <a:avLst/>
          </a:prstGeom>
        </p:spPr>
        <p:txBody>
          <a:bodyPr vert="horz" lIns="95483" tIns="47741" rIns="95483" bIns="47741" rtlCol="0"/>
          <a:lstStyle>
            <a:lvl1pPr algn="r">
              <a:defRPr sz="1300"/>
            </a:lvl1pPr>
          </a:lstStyle>
          <a:p>
            <a:fld id="{F127199C-E7A0-4327-B7B0-112C1B9C68DC}" type="datetimeFigureOut">
              <a:rPr kumimoji="1" lang="ja-JP" altLang="en-US" smtClean="0"/>
              <a:t>2022/6/27</a:t>
            </a:fld>
            <a:endParaRPr kumimoji="1" lang="ja-JP" altLang="en-US"/>
          </a:p>
        </p:txBody>
      </p:sp>
      <p:sp>
        <p:nvSpPr>
          <p:cNvPr id="4" name="フッター プレースホルダー 3"/>
          <p:cNvSpPr>
            <a:spLocks noGrp="1"/>
          </p:cNvSpPr>
          <p:nvPr>
            <p:ph type="ftr" sz="quarter" idx="2"/>
          </p:nvPr>
        </p:nvSpPr>
        <p:spPr>
          <a:xfrm>
            <a:off x="0" y="9720825"/>
            <a:ext cx="3079042" cy="513789"/>
          </a:xfrm>
          <a:prstGeom prst="rect">
            <a:avLst/>
          </a:prstGeom>
        </p:spPr>
        <p:txBody>
          <a:bodyPr vert="horz" lIns="95483" tIns="47741" rIns="95483" bIns="47741" rtlCol="0" anchor="b"/>
          <a:lstStyle>
            <a:lvl1pPr algn="l">
              <a:defRPr sz="1300"/>
            </a:lvl1pPr>
          </a:lstStyle>
          <a:p>
            <a:endParaRPr kumimoji="1" lang="ja-JP" altLang="en-US"/>
          </a:p>
        </p:txBody>
      </p:sp>
      <p:sp>
        <p:nvSpPr>
          <p:cNvPr id="5" name="スライド番号プレースホルダー 4"/>
          <p:cNvSpPr>
            <a:spLocks noGrp="1"/>
          </p:cNvSpPr>
          <p:nvPr>
            <p:ph type="sldNum" sz="quarter" idx="3"/>
          </p:nvPr>
        </p:nvSpPr>
        <p:spPr>
          <a:xfrm>
            <a:off x="4023348" y="9720825"/>
            <a:ext cx="3079040" cy="513789"/>
          </a:xfrm>
          <a:prstGeom prst="rect">
            <a:avLst/>
          </a:prstGeom>
        </p:spPr>
        <p:txBody>
          <a:bodyPr vert="horz" lIns="95483" tIns="47741" rIns="95483" bIns="47741" rtlCol="0" anchor="b"/>
          <a:lstStyle>
            <a:lvl1pPr algn="r">
              <a:defRPr sz="1300"/>
            </a:lvl1pPr>
          </a:lstStyle>
          <a:p>
            <a:fld id="{1FEFDBEE-7B39-407A-947E-E27E466294D1}" type="slidenum">
              <a:rPr kumimoji="1" lang="ja-JP" altLang="en-US" smtClean="0"/>
              <a:t>‹#›</a:t>
            </a:fld>
            <a:endParaRPr kumimoji="1" lang="ja-JP" altLang="en-US"/>
          </a:p>
        </p:txBody>
      </p:sp>
    </p:spTree>
    <p:extLst>
      <p:ext uri="{BB962C8B-B14F-4D97-AF65-F5344CB8AC3E}">
        <p14:creationId xmlns:p14="http://schemas.microsoft.com/office/powerpoint/2010/main" val="244060766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3079042" cy="513789"/>
          </a:xfrm>
          <a:prstGeom prst="rect">
            <a:avLst/>
          </a:prstGeom>
        </p:spPr>
        <p:txBody>
          <a:bodyPr vert="horz" lIns="95483" tIns="47741" rIns="95483" bIns="47741" rtlCol="0"/>
          <a:lstStyle>
            <a:lvl1pPr algn="l">
              <a:defRPr sz="1300"/>
            </a:lvl1pPr>
          </a:lstStyle>
          <a:p>
            <a:endParaRPr kumimoji="1" lang="ja-JP" altLang="en-US"/>
          </a:p>
        </p:txBody>
      </p:sp>
      <p:sp>
        <p:nvSpPr>
          <p:cNvPr id="3" name="日付プレースホルダー 2"/>
          <p:cNvSpPr>
            <a:spLocks noGrp="1"/>
          </p:cNvSpPr>
          <p:nvPr>
            <p:ph type="dt" idx="1"/>
          </p:nvPr>
        </p:nvSpPr>
        <p:spPr>
          <a:xfrm>
            <a:off x="4023348" y="0"/>
            <a:ext cx="3079040" cy="513789"/>
          </a:xfrm>
          <a:prstGeom prst="rect">
            <a:avLst/>
          </a:prstGeom>
        </p:spPr>
        <p:txBody>
          <a:bodyPr vert="horz" lIns="95483" tIns="47741" rIns="95483" bIns="47741" rtlCol="0"/>
          <a:lstStyle>
            <a:lvl1pPr algn="r">
              <a:defRPr sz="1300"/>
            </a:lvl1pPr>
          </a:lstStyle>
          <a:p>
            <a:fld id="{41C72844-7FC0-45CF-B94F-DB1B8F6CCB49}" type="datetimeFigureOut">
              <a:rPr kumimoji="1" lang="ja-JP" altLang="en-US" smtClean="0"/>
              <a:t>2022/6/27</a:t>
            </a:fld>
            <a:endParaRPr kumimoji="1" lang="ja-JP" altLang="en-US"/>
          </a:p>
        </p:txBody>
      </p:sp>
      <p:sp>
        <p:nvSpPr>
          <p:cNvPr id="4" name="スライド イメージ プレースホルダー 3"/>
          <p:cNvSpPr>
            <a:spLocks noGrp="1" noRot="1" noChangeAspect="1"/>
          </p:cNvSpPr>
          <p:nvPr>
            <p:ph type="sldImg" idx="2"/>
          </p:nvPr>
        </p:nvSpPr>
        <p:spPr>
          <a:xfrm>
            <a:off x="1249363" y="1279525"/>
            <a:ext cx="4605337" cy="3452813"/>
          </a:xfrm>
          <a:prstGeom prst="rect">
            <a:avLst/>
          </a:prstGeom>
          <a:noFill/>
          <a:ln w="12700">
            <a:solidFill>
              <a:prstClr val="black"/>
            </a:solidFill>
          </a:ln>
        </p:spPr>
        <p:txBody>
          <a:bodyPr vert="horz" lIns="95483" tIns="47741" rIns="95483" bIns="47741" rtlCol="0" anchor="ctr"/>
          <a:lstStyle/>
          <a:p>
            <a:endParaRPr lang="ja-JP" altLang="en-US"/>
          </a:p>
        </p:txBody>
      </p:sp>
      <p:sp>
        <p:nvSpPr>
          <p:cNvPr id="5" name="ノート プレースホルダー 4"/>
          <p:cNvSpPr>
            <a:spLocks noGrp="1"/>
          </p:cNvSpPr>
          <p:nvPr>
            <p:ph type="body" sz="quarter" idx="3"/>
          </p:nvPr>
        </p:nvSpPr>
        <p:spPr>
          <a:xfrm>
            <a:off x="709906" y="4925459"/>
            <a:ext cx="5684255" cy="4029621"/>
          </a:xfrm>
          <a:prstGeom prst="rect">
            <a:avLst/>
          </a:prstGeom>
        </p:spPr>
        <p:txBody>
          <a:bodyPr vert="horz" lIns="95483" tIns="47741" rIns="95483" bIns="47741"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9720825"/>
            <a:ext cx="3079042" cy="513789"/>
          </a:xfrm>
          <a:prstGeom prst="rect">
            <a:avLst/>
          </a:prstGeom>
        </p:spPr>
        <p:txBody>
          <a:bodyPr vert="horz" lIns="95483" tIns="47741" rIns="95483" bIns="47741" rtlCol="0" anchor="b"/>
          <a:lstStyle>
            <a:lvl1pPr algn="l">
              <a:defRPr sz="1300"/>
            </a:lvl1pPr>
          </a:lstStyle>
          <a:p>
            <a:endParaRPr kumimoji="1" lang="ja-JP" altLang="en-US"/>
          </a:p>
        </p:txBody>
      </p:sp>
      <p:sp>
        <p:nvSpPr>
          <p:cNvPr id="7" name="スライド番号プレースホルダー 6"/>
          <p:cNvSpPr>
            <a:spLocks noGrp="1"/>
          </p:cNvSpPr>
          <p:nvPr>
            <p:ph type="sldNum" sz="quarter" idx="5"/>
          </p:nvPr>
        </p:nvSpPr>
        <p:spPr>
          <a:xfrm>
            <a:off x="4023348" y="9720825"/>
            <a:ext cx="3079040" cy="513789"/>
          </a:xfrm>
          <a:prstGeom prst="rect">
            <a:avLst/>
          </a:prstGeom>
        </p:spPr>
        <p:txBody>
          <a:bodyPr vert="horz" lIns="95483" tIns="47741" rIns="95483" bIns="47741" rtlCol="0" anchor="b"/>
          <a:lstStyle>
            <a:lvl1pPr algn="r">
              <a:defRPr sz="1300"/>
            </a:lvl1pPr>
          </a:lstStyle>
          <a:p>
            <a:fld id="{9B8AD872-76B4-4BBE-ACB2-65BE8B3951C9}" type="slidenum">
              <a:rPr kumimoji="1" lang="ja-JP" altLang="en-US" smtClean="0"/>
              <a:t>‹#›</a:t>
            </a:fld>
            <a:endParaRPr kumimoji="1" lang="ja-JP" altLang="en-US"/>
          </a:p>
        </p:txBody>
      </p:sp>
    </p:spTree>
    <p:extLst>
      <p:ext uri="{BB962C8B-B14F-4D97-AF65-F5344CB8AC3E}">
        <p14:creationId xmlns:p14="http://schemas.microsoft.com/office/powerpoint/2010/main" val="352407803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t>JIS T 7101</a:t>
            </a:r>
            <a:r>
              <a:rPr kumimoji="1" lang="ja-JP" altLang="en-US" dirty="0"/>
              <a:t>「医療ガス設備」では、患者の治療、診断、予防及び手術機器駆動用として使用するガスならびに混合ガスを「医療ガス」として定義しています。日本産業・医療ガス協会では、医療機器等の滅菌処理に使われる酸化エチレン滅菌ガスも含めてこれらを「医療ガス」としています。また、これら「医療ガス」のうち、医薬品医療機器等法にて医薬品として規定されるガスを当協会では「医療用ガス」と呼びます。医療用ガスと産業用ガスは高圧ガスとしては同じものではありますが、規制を受ける法律が異なり、品質や管理の面から全く別のものとなります。医療用ガスの製造、製造販売、販売には、医薬品医療機器等法及び高圧ガス保安法の</a:t>
            </a:r>
            <a:r>
              <a:rPr kumimoji="1" lang="en-US" altLang="ja-JP" dirty="0"/>
              <a:t>2</a:t>
            </a:r>
            <a:r>
              <a:rPr kumimoji="1" lang="ja-JP" altLang="en-US" dirty="0"/>
              <a:t>つの法律を守らなければなりません。例えば、医療用酸素の場合、日本薬局方にてガス濃度や性状、確認試験、純度試験、定量法等が定められており、これらの試験に合格しないと出荷することが出来ませんが、産業用酸素ではこのような法規制はありません。</a:t>
            </a:r>
            <a:endParaRPr kumimoji="1" lang="en-US" altLang="ja-JP" dirty="0"/>
          </a:p>
        </p:txBody>
      </p:sp>
      <p:sp>
        <p:nvSpPr>
          <p:cNvPr id="4" name="スライド番号プレースホルダー 3"/>
          <p:cNvSpPr>
            <a:spLocks noGrp="1"/>
          </p:cNvSpPr>
          <p:nvPr>
            <p:ph type="sldNum" sz="quarter" idx="10"/>
          </p:nvPr>
        </p:nvSpPr>
        <p:spPr/>
        <p:txBody>
          <a:bodyPr/>
          <a:lstStyle/>
          <a:p>
            <a:fld id="{9B8AD872-76B4-4BBE-ACB2-65BE8B3951C9}" type="slidenum">
              <a:rPr kumimoji="1" lang="ja-JP" altLang="en-US" smtClean="0"/>
              <a:t>1</a:t>
            </a:fld>
            <a:endParaRPr kumimoji="1" lang="ja-JP" altLang="en-US"/>
          </a:p>
        </p:txBody>
      </p:sp>
    </p:spTree>
    <p:extLst>
      <p:ext uri="{BB962C8B-B14F-4D97-AF65-F5344CB8AC3E}">
        <p14:creationId xmlns:p14="http://schemas.microsoft.com/office/powerpoint/2010/main" val="34908149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医療ガスには、医薬品である医療用ガスと医薬品外であるその他の医療ガスに分けられます。医療用ガスには、酸素、窒素、二酸化炭素、亜酸化窒素や酸化エチレン滅菌ガス、キセノン、一酸化窒素があり、一方その他の医療ガスには機械駆動用ガス、校正用ガス、検査・測定用ガスのような高圧ガスだけでなく、吸引もその他の医療ガスに含まれます。</a:t>
            </a:r>
          </a:p>
        </p:txBody>
      </p:sp>
      <p:sp>
        <p:nvSpPr>
          <p:cNvPr id="4" name="スライド番号プレースホルダー 3"/>
          <p:cNvSpPr>
            <a:spLocks noGrp="1"/>
          </p:cNvSpPr>
          <p:nvPr>
            <p:ph type="sldNum" sz="quarter" idx="5"/>
          </p:nvPr>
        </p:nvSpPr>
        <p:spPr/>
        <p:txBody>
          <a:bodyPr/>
          <a:lstStyle/>
          <a:p>
            <a:fld id="{9B8AD872-76B4-4BBE-ACB2-65BE8B3951C9}" type="slidenum">
              <a:rPr kumimoji="1" lang="ja-JP" altLang="en-US" smtClean="0"/>
              <a:t>2</a:t>
            </a:fld>
            <a:endParaRPr kumimoji="1" lang="ja-JP" altLang="en-US"/>
          </a:p>
        </p:txBody>
      </p:sp>
    </p:spTree>
    <p:extLst>
      <p:ext uri="{BB962C8B-B14F-4D97-AF65-F5344CB8AC3E}">
        <p14:creationId xmlns:p14="http://schemas.microsoft.com/office/powerpoint/2010/main" val="26159186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酸素には、日本薬局方酸素及び液体酸素があり、液体酸素は気化することにより日本薬局方酸素として使用されます。酸素は、無色、無味、無臭であり、空気より僅かに重く、物質を燃やす性質が非常に強いため、酸素を使用する場合、周囲の火気や使用する機器の油脂類の存在には十分注意しなければなりません。酸素の効能及び効果は、酸素欠乏による諸症状の改善や日本薬局方窒素と混合し、合成空気としての使用があります。二酸化炭素には、日本薬局方二酸化炭素があり、特性として水溶性や不燃性に加え、空気より重い性質があります。水に溶けると酸性を示し、鉄を腐食する性質もあります。効能及び効果は、呼吸中枢の刺激や腹腔鏡下外科手術に必要な視野及び術野の確保などがあります。</a:t>
            </a:r>
            <a:endParaRPr kumimoji="1" lang="en-US" altLang="ja-JP" dirty="0"/>
          </a:p>
        </p:txBody>
      </p:sp>
      <p:sp>
        <p:nvSpPr>
          <p:cNvPr id="4" name="スライド番号プレースホルダー 3"/>
          <p:cNvSpPr>
            <a:spLocks noGrp="1"/>
          </p:cNvSpPr>
          <p:nvPr>
            <p:ph type="sldNum" sz="quarter" idx="5"/>
          </p:nvPr>
        </p:nvSpPr>
        <p:spPr/>
        <p:txBody>
          <a:bodyPr/>
          <a:lstStyle/>
          <a:p>
            <a:fld id="{9B8AD872-76B4-4BBE-ACB2-65BE8B3951C9}" type="slidenum">
              <a:rPr kumimoji="1" lang="ja-JP" altLang="en-US" smtClean="0"/>
              <a:t>3</a:t>
            </a:fld>
            <a:endParaRPr kumimoji="1" lang="ja-JP" altLang="en-US"/>
          </a:p>
        </p:txBody>
      </p:sp>
    </p:spTree>
    <p:extLst>
      <p:ext uri="{BB962C8B-B14F-4D97-AF65-F5344CB8AC3E}">
        <p14:creationId xmlns:p14="http://schemas.microsoft.com/office/powerpoint/2010/main" val="3044112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窒素には、日本薬局方窒素と液体窒素があり、液体窒素は気化することにより日本薬局方窒素として使用されます。窒素は、無色、無味、無臭であり、空気より僅かに軽く、不活性であり、窒素濃度が高くなると窒息する恐れがあるので十分注意しなければなりません。窒素の効能及び効果は、日本薬局方酸素と混合し、合成空気として使用されることや注射剤等の製造に際し、酸化防止のための不活性ガスとして使用されます。亜酸化窒素には、日本薬局方亜酸化窒素があり、特性として鎮静作用が強く、空気より重い性質があります。また、水素やアンモニアと混合すると爆発を起こし、酸素と同様、支燃性を有するため注意が必要です。効能及び効果は、特性として鎮静作用があるように、全身麻酔や鎮痛などがあります。酸化エチレン滅菌ガスは、無色、刺激臭があり、空気より重く、可燃性で爆発性も高いため取り扱いには注意が必要です。効能効果については、医療器具、器材および衛生材料の滅菌があり、</a:t>
            </a:r>
            <a:r>
              <a:rPr kumimoji="1" lang="en-US" altLang="ja-JP" dirty="0"/>
              <a:t>50</a:t>
            </a:r>
            <a:r>
              <a:rPr kumimoji="1" lang="ja-JP" altLang="en-US" dirty="0"/>
              <a:t>℃程度で滅菌でき、包装状態でも滅菌できることから、樹脂製品の滅菌などに使用されます。</a:t>
            </a:r>
          </a:p>
        </p:txBody>
      </p:sp>
      <p:sp>
        <p:nvSpPr>
          <p:cNvPr id="4" name="スライド番号プレースホルダー 3"/>
          <p:cNvSpPr>
            <a:spLocks noGrp="1"/>
          </p:cNvSpPr>
          <p:nvPr>
            <p:ph type="sldNum" sz="quarter" idx="5"/>
          </p:nvPr>
        </p:nvSpPr>
        <p:spPr/>
        <p:txBody>
          <a:bodyPr/>
          <a:lstStyle/>
          <a:p>
            <a:fld id="{9B8AD872-76B4-4BBE-ACB2-65BE8B3951C9}" type="slidenum">
              <a:rPr kumimoji="1" lang="ja-JP" altLang="en-US" smtClean="0"/>
              <a:t>4</a:t>
            </a:fld>
            <a:endParaRPr kumimoji="1" lang="ja-JP" altLang="en-US"/>
          </a:p>
        </p:txBody>
      </p:sp>
    </p:spTree>
    <p:extLst>
      <p:ext uri="{BB962C8B-B14F-4D97-AF65-F5344CB8AC3E}">
        <p14:creationId xmlns:p14="http://schemas.microsoft.com/office/powerpoint/2010/main" val="28138267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医療用酸素すなわち日本薬局方酸素は、深冷分離装置にて空気を分離して製造されます。言い換えますと、深冷分離装置にて製造された酸素のみが、医薬品として認められているということです。空気中には、酸素が約</a:t>
            </a:r>
            <a:r>
              <a:rPr kumimoji="1" lang="en-US" altLang="ja-JP" dirty="0"/>
              <a:t>21</a:t>
            </a:r>
            <a:r>
              <a:rPr kumimoji="1" lang="ja-JP" altLang="en-US" dirty="0"/>
              <a:t>％、窒素が約</a:t>
            </a:r>
            <a:r>
              <a:rPr kumimoji="1" lang="en-US" altLang="ja-JP" dirty="0"/>
              <a:t>78</a:t>
            </a:r>
            <a:r>
              <a:rPr kumimoji="1" lang="ja-JP" altLang="en-US" dirty="0"/>
              <a:t>％あり、その他アルゴン、二酸化炭素、ネオン、ヘリウム、クリプトンなどが含まれています。</a:t>
            </a:r>
          </a:p>
        </p:txBody>
      </p:sp>
      <p:sp>
        <p:nvSpPr>
          <p:cNvPr id="4" name="スライド番号プレースホルダー 3"/>
          <p:cNvSpPr>
            <a:spLocks noGrp="1"/>
          </p:cNvSpPr>
          <p:nvPr>
            <p:ph type="sldNum" sz="quarter" idx="10"/>
          </p:nvPr>
        </p:nvSpPr>
        <p:spPr/>
        <p:txBody>
          <a:bodyPr/>
          <a:lstStyle/>
          <a:p>
            <a:fld id="{1076D29A-1E7B-4285-82EB-C51D85584E76}" type="slidenum">
              <a:rPr kumimoji="1" lang="ja-JP" altLang="en-US" smtClean="0"/>
              <a:t>5</a:t>
            </a:fld>
            <a:endParaRPr kumimoji="1" lang="ja-JP" altLang="en-US"/>
          </a:p>
        </p:txBody>
      </p:sp>
    </p:spTree>
    <p:extLst>
      <p:ext uri="{BB962C8B-B14F-4D97-AF65-F5344CB8AC3E}">
        <p14:creationId xmlns:p14="http://schemas.microsoft.com/office/powerpoint/2010/main" val="273790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空気中に多く含まれる窒素の沸点は－</a:t>
            </a:r>
            <a:r>
              <a:rPr kumimoji="1" lang="en-US" altLang="ja-JP" dirty="0"/>
              <a:t>196</a:t>
            </a:r>
            <a:r>
              <a:rPr kumimoji="1" lang="ja-JP" altLang="en-US" dirty="0"/>
              <a:t>℃、酸素の沸点はー</a:t>
            </a:r>
            <a:r>
              <a:rPr kumimoji="1" lang="en-US" altLang="ja-JP" dirty="0"/>
              <a:t>183</a:t>
            </a:r>
            <a:r>
              <a:rPr kumimoji="1" lang="ja-JP" altLang="en-US" dirty="0"/>
              <a:t>℃でありますが、それらの沸点差を利用して空気を液化した深冷分離法にて、医療用酸素は製造されます。なお、空気を液化するためには大量の電気が使用されます。それは、圧縮機にて圧縮された空気を断熱膨張し、液化するためです。液化した酸素は、青色の液体であり、断熱された大型タンクに貯蔵されます。大型タンクに貯蔵された酸素は、液体のまま、タンクローリーにて病院に設置されている定置式超低温液化ガス貯槽</a:t>
            </a:r>
            <a:r>
              <a:rPr kumimoji="1" lang="en-US" altLang="ja-JP" dirty="0"/>
              <a:t>(CE)</a:t>
            </a:r>
            <a:r>
              <a:rPr kumimoji="1" lang="ja-JP" altLang="en-US" dirty="0"/>
              <a:t>に充填されたり、ボンベ等に充填するために充填工場に出荷されます。</a:t>
            </a:r>
            <a:endParaRPr kumimoji="1" lang="en-US" altLang="ja-JP" dirty="0"/>
          </a:p>
        </p:txBody>
      </p:sp>
      <p:sp>
        <p:nvSpPr>
          <p:cNvPr id="4" name="スライド番号プレースホルダー 3"/>
          <p:cNvSpPr>
            <a:spLocks noGrp="1"/>
          </p:cNvSpPr>
          <p:nvPr>
            <p:ph type="sldNum" sz="quarter" idx="5"/>
          </p:nvPr>
        </p:nvSpPr>
        <p:spPr/>
        <p:txBody>
          <a:bodyPr/>
          <a:lstStyle/>
          <a:p>
            <a:fld id="{1076D29A-1E7B-4285-82EB-C51D85584E76}" type="slidenum">
              <a:rPr kumimoji="1" lang="ja-JP" altLang="en-US" smtClean="0"/>
              <a:t>6</a:t>
            </a:fld>
            <a:endParaRPr kumimoji="1" lang="ja-JP" altLang="en-US"/>
          </a:p>
        </p:txBody>
      </p:sp>
    </p:spTree>
    <p:extLst>
      <p:ext uri="{BB962C8B-B14F-4D97-AF65-F5344CB8AC3E}">
        <p14:creationId xmlns:p14="http://schemas.microsoft.com/office/powerpoint/2010/main" val="36878187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タンクローリーにより充填工場に配送された医療用液体酸素は、工場内に設置されている</a:t>
            </a:r>
            <a:r>
              <a:rPr kumimoji="1" lang="en-US" altLang="ja-JP" dirty="0"/>
              <a:t>CE</a:t>
            </a:r>
            <a:r>
              <a:rPr kumimoji="1" lang="ja-JP" altLang="en-US" dirty="0"/>
              <a:t>に原薬として貯蔵されます。充填工場では、医療用液体酸素を可搬式超低温液化ガス容器</a:t>
            </a:r>
            <a:r>
              <a:rPr kumimoji="1" lang="en-US" altLang="ja-JP" dirty="0"/>
              <a:t>(LGC)</a:t>
            </a:r>
            <a:r>
              <a:rPr kumimoji="1" lang="ja-JP" altLang="en-US" dirty="0"/>
              <a:t>に充填、または蒸発器で気化させた酸素ガスをボンベに充填し、病院等へ出荷します。</a:t>
            </a:r>
          </a:p>
        </p:txBody>
      </p:sp>
      <p:sp>
        <p:nvSpPr>
          <p:cNvPr id="4" name="スライド番号プレースホルダー 3"/>
          <p:cNvSpPr>
            <a:spLocks noGrp="1"/>
          </p:cNvSpPr>
          <p:nvPr>
            <p:ph type="sldNum" sz="quarter" idx="5"/>
          </p:nvPr>
        </p:nvSpPr>
        <p:spPr/>
        <p:txBody>
          <a:bodyPr/>
          <a:lstStyle/>
          <a:p>
            <a:fld id="{1076D29A-1E7B-4285-82EB-C51D85584E76}" type="slidenum">
              <a:rPr kumimoji="1" lang="ja-JP" altLang="en-US" smtClean="0"/>
              <a:t>7</a:t>
            </a:fld>
            <a:endParaRPr kumimoji="1" lang="ja-JP" altLang="en-US"/>
          </a:p>
        </p:txBody>
      </p:sp>
    </p:spTree>
    <p:extLst>
      <p:ext uri="{BB962C8B-B14F-4D97-AF65-F5344CB8AC3E}">
        <p14:creationId xmlns:p14="http://schemas.microsoft.com/office/powerpoint/2010/main" val="6853501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医療用ガスの製造工場、充填工場では、医薬品医療機器等法及び高圧ガス保安法に従った許認可が必要です。製造工場、充填工場では医薬品医療機器等法に基づいて各種の分析を行った上で、医薬品としての出荷可否判定を行っています。</a:t>
            </a:r>
          </a:p>
        </p:txBody>
      </p:sp>
      <p:sp>
        <p:nvSpPr>
          <p:cNvPr id="4" name="スライド番号プレースホルダー 3"/>
          <p:cNvSpPr>
            <a:spLocks noGrp="1"/>
          </p:cNvSpPr>
          <p:nvPr>
            <p:ph type="sldNum" sz="quarter" idx="5"/>
          </p:nvPr>
        </p:nvSpPr>
        <p:spPr/>
        <p:txBody>
          <a:bodyPr/>
          <a:lstStyle/>
          <a:p>
            <a:fld id="{1076D29A-1E7B-4285-82EB-C51D85584E76}" type="slidenum">
              <a:rPr kumimoji="1" lang="ja-JP" altLang="en-US" smtClean="0"/>
              <a:t>8</a:t>
            </a:fld>
            <a:endParaRPr kumimoji="1" lang="ja-JP" altLang="en-US"/>
          </a:p>
        </p:txBody>
      </p:sp>
    </p:spTree>
    <p:extLst>
      <p:ext uri="{BB962C8B-B14F-4D97-AF65-F5344CB8AC3E}">
        <p14:creationId xmlns:p14="http://schemas.microsoft.com/office/powerpoint/2010/main" val="34804767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病院等の医療機関への供給方法は、医療機関の規模によって異なり、ローリー車により病院等に設置した</a:t>
            </a:r>
            <a:r>
              <a:rPr kumimoji="1" lang="en-US" altLang="ja-JP" dirty="0"/>
              <a:t>CE</a:t>
            </a:r>
            <a:r>
              <a:rPr kumimoji="1" lang="ja-JP" altLang="en-US" dirty="0"/>
              <a:t>に充填する供給や</a:t>
            </a:r>
            <a:r>
              <a:rPr kumimoji="1" lang="en-US" altLang="ja-JP" dirty="0"/>
              <a:t>LGC</a:t>
            </a:r>
            <a:r>
              <a:rPr kumimoji="1" lang="ja-JP" altLang="en-US" dirty="0"/>
              <a:t>による供給、そして高圧ガスボンベによる供給があります。</a:t>
            </a:r>
            <a:r>
              <a:rPr kumimoji="1" lang="en-US" altLang="ja-JP" dirty="0"/>
              <a:t>CE</a:t>
            </a:r>
            <a:r>
              <a:rPr kumimoji="1" lang="ja-JP" altLang="en-US" dirty="0"/>
              <a:t>への供給については、空気分離プラントで製造された液体酸素や液体窒素を充填したローリー車より運搬し、医療機関の構内に設置された</a:t>
            </a:r>
            <a:r>
              <a:rPr kumimoji="1" lang="en-US" altLang="ja-JP" dirty="0"/>
              <a:t>CE</a:t>
            </a:r>
            <a:r>
              <a:rPr kumimoji="1" lang="ja-JP" altLang="en-US" dirty="0"/>
              <a:t>に供給されます。なお、</a:t>
            </a:r>
            <a:r>
              <a:rPr kumimoji="1" lang="en-US" altLang="ja-JP" dirty="0"/>
              <a:t>CE</a:t>
            </a:r>
            <a:r>
              <a:rPr kumimoji="1" lang="ja-JP" altLang="en-US" dirty="0"/>
              <a:t>を設置している医療機関は病床数が数</a:t>
            </a:r>
            <a:r>
              <a:rPr kumimoji="1" lang="en-US" altLang="ja-JP" dirty="0"/>
              <a:t>100</a:t>
            </a:r>
            <a:r>
              <a:rPr kumimoji="1" lang="ja-JP" altLang="en-US" dirty="0"/>
              <a:t>床を超える大規模な病院が一般的です。</a:t>
            </a:r>
          </a:p>
        </p:txBody>
      </p:sp>
      <p:sp>
        <p:nvSpPr>
          <p:cNvPr id="4" name="スライド番号プレースホルダー 3"/>
          <p:cNvSpPr>
            <a:spLocks noGrp="1"/>
          </p:cNvSpPr>
          <p:nvPr>
            <p:ph type="sldNum" sz="quarter" idx="5"/>
          </p:nvPr>
        </p:nvSpPr>
        <p:spPr/>
        <p:txBody>
          <a:bodyPr/>
          <a:lstStyle/>
          <a:p>
            <a:fld id="{4268603B-3D32-467C-88C9-10C5C09CCE96}" type="slidenum">
              <a:rPr kumimoji="1" lang="ja-JP" altLang="en-US" smtClean="0"/>
              <a:t>9</a:t>
            </a:fld>
            <a:endParaRPr kumimoji="1" lang="ja-JP" altLang="en-US"/>
          </a:p>
        </p:txBody>
      </p:sp>
    </p:spTree>
    <p:extLst>
      <p:ext uri="{BB962C8B-B14F-4D97-AF65-F5344CB8AC3E}">
        <p14:creationId xmlns:p14="http://schemas.microsoft.com/office/powerpoint/2010/main" val="19272868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中規模の医療機関の場合は、</a:t>
            </a:r>
            <a:r>
              <a:rPr kumimoji="1" lang="en-US" altLang="ja-JP" dirty="0"/>
              <a:t>LGC</a:t>
            </a:r>
            <a:r>
              <a:rPr kumimoji="1" lang="ja-JP" altLang="en-US" dirty="0"/>
              <a:t>を数本屋内に設置し、医療ガス配管にて院内にガスが供給されます。また、小規模の医療機関の場合は、高圧ガスボンベを複数集合したマニフォールドを設置し、医療ガス配管にて院内にガスが供給されます。</a:t>
            </a:r>
          </a:p>
        </p:txBody>
      </p:sp>
      <p:sp>
        <p:nvSpPr>
          <p:cNvPr id="4" name="スライド番号プレースホルダー 3"/>
          <p:cNvSpPr>
            <a:spLocks noGrp="1"/>
          </p:cNvSpPr>
          <p:nvPr>
            <p:ph type="sldNum" sz="quarter" idx="5"/>
          </p:nvPr>
        </p:nvSpPr>
        <p:spPr/>
        <p:txBody>
          <a:bodyPr/>
          <a:lstStyle/>
          <a:p>
            <a:fld id="{4268603B-3D32-467C-88C9-10C5C09CCE96}" type="slidenum">
              <a:rPr kumimoji="1" lang="ja-JP" altLang="en-US" smtClean="0"/>
              <a:t>10</a:t>
            </a:fld>
            <a:endParaRPr kumimoji="1" lang="ja-JP" altLang="en-US"/>
          </a:p>
        </p:txBody>
      </p:sp>
    </p:spTree>
    <p:extLst>
      <p:ext uri="{BB962C8B-B14F-4D97-AF65-F5344CB8AC3E}">
        <p14:creationId xmlns:p14="http://schemas.microsoft.com/office/powerpoint/2010/main" val="36732779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このように医療用酸素は、全国</a:t>
            </a:r>
            <a:r>
              <a:rPr kumimoji="1" lang="en-US" altLang="ja-JP" dirty="0"/>
              <a:t>80</a:t>
            </a:r>
            <a:r>
              <a:rPr kumimoji="1" lang="ja-JP" altLang="en-US" dirty="0"/>
              <a:t>か所程度ある液体酸素製造工場にて製造された液体酸素をローリーにて直接医療機関に設置された</a:t>
            </a:r>
            <a:r>
              <a:rPr kumimoji="1" lang="en-US" altLang="ja-JP" dirty="0"/>
              <a:t>CE</a:t>
            </a:r>
            <a:r>
              <a:rPr kumimoji="1" lang="ja-JP" altLang="en-US" dirty="0"/>
              <a:t>に供給する方法もあれば、液体酸素ローリーにて充填工場内に設置された</a:t>
            </a:r>
            <a:r>
              <a:rPr kumimoji="1" lang="en-US" altLang="ja-JP" dirty="0"/>
              <a:t>CE</a:t>
            </a:r>
            <a:r>
              <a:rPr kumimoji="1" lang="ja-JP" altLang="en-US" dirty="0"/>
              <a:t>に供給し、</a:t>
            </a:r>
            <a:r>
              <a:rPr kumimoji="1" lang="en-US" altLang="ja-JP" dirty="0"/>
              <a:t>CE</a:t>
            </a:r>
            <a:r>
              <a:rPr kumimoji="1" lang="ja-JP" altLang="en-US" dirty="0"/>
              <a:t>に充填された液体酸素を</a:t>
            </a:r>
            <a:r>
              <a:rPr kumimoji="1" lang="en-US" altLang="ja-JP" dirty="0"/>
              <a:t>LGC</a:t>
            </a:r>
            <a:r>
              <a:rPr kumimoji="1" lang="ja-JP" altLang="en-US" dirty="0"/>
              <a:t>に小分け充填したり、液体酸素を気化させた酸素ガスを高圧ガスボンベに充填したりすることで、充填所から直接医療機関や在宅酸素患者などに供給されたり、一旦営業所に保管し、医療機関や在宅酸素患者などに供給されます。なお、全国には充填工場は</a:t>
            </a:r>
            <a:r>
              <a:rPr kumimoji="1" lang="en-US" altLang="ja-JP" dirty="0"/>
              <a:t>400</a:t>
            </a:r>
            <a:r>
              <a:rPr kumimoji="1" lang="ja-JP" altLang="en-US" dirty="0"/>
              <a:t>か所程度、営業所は</a:t>
            </a:r>
            <a:r>
              <a:rPr kumimoji="1" lang="en-US" altLang="ja-JP" dirty="0"/>
              <a:t>1500</a:t>
            </a:r>
            <a:r>
              <a:rPr kumimoji="1" lang="ja-JP" altLang="en-US" dirty="0"/>
              <a:t>か所程度あり、医療用ガスを絶やすことなく供給しています。</a:t>
            </a:r>
          </a:p>
        </p:txBody>
      </p:sp>
      <p:sp>
        <p:nvSpPr>
          <p:cNvPr id="4" name="スライド番号プレースホルダー 3"/>
          <p:cNvSpPr>
            <a:spLocks noGrp="1"/>
          </p:cNvSpPr>
          <p:nvPr>
            <p:ph type="sldNum" sz="quarter" idx="10"/>
          </p:nvPr>
        </p:nvSpPr>
        <p:spPr/>
        <p:txBody>
          <a:bodyPr/>
          <a:lstStyle/>
          <a:p>
            <a:fld id="{4268603B-3D32-467C-88C9-10C5C09CCE96}" type="slidenum">
              <a:rPr kumimoji="1" lang="ja-JP" altLang="en-US" smtClean="0"/>
              <a:t>11</a:t>
            </a:fld>
            <a:endParaRPr kumimoji="1" lang="ja-JP" altLang="en-US"/>
          </a:p>
        </p:txBody>
      </p:sp>
    </p:spTree>
    <p:extLst>
      <p:ext uri="{BB962C8B-B14F-4D97-AF65-F5344CB8AC3E}">
        <p14:creationId xmlns:p14="http://schemas.microsoft.com/office/powerpoint/2010/main" val="16738806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ja-JP" altLang="en-US" b="0" i="0" dirty="0">
                <a:solidFill>
                  <a:srgbClr val="000000"/>
                </a:solidFill>
                <a:effectLst/>
                <a:latin typeface="ＭＳ Ｐゴシック" panose="020B0600070205080204" pitchFamily="50" charset="-128"/>
                <a:ea typeface="ＭＳ Ｐゴシック" panose="020B0600070205080204" pitchFamily="50" charset="-128"/>
              </a:rPr>
              <a:t>日本薬局方は、医薬品医療機器等法第</a:t>
            </a:r>
            <a:r>
              <a:rPr lang="en-US" altLang="ja-JP" b="0" i="0" dirty="0">
                <a:solidFill>
                  <a:srgbClr val="000000"/>
                </a:solidFill>
                <a:effectLst/>
                <a:latin typeface="ＭＳ Ｐゴシック" panose="020B0600070205080204" pitchFamily="50" charset="-128"/>
                <a:ea typeface="ＭＳ Ｐゴシック" panose="020B0600070205080204" pitchFamily="50" charset="-128"/>
              </a:rPr>
              <a:t>41</a:t>
            </a:r>
            <a:r>
              <a:rPr lang="ja-JP" altLang="en-US" b="0" i="0" dirty="0">
                <a:solidFill>
                  <a:srgbClr val="000000"/>
                </a:solidFill>
                <a:effectLst/>
                <a:latin typeface="ＭＳ Ｐゴシック" panose="020B0600070205080204" pitchFamily="50" charset="-128"/>
                <a:ea typeface="ＭＳ Ｐゴシック" panose="020B0600070205080204" pitchFamily="50" charset="-128"/>
              </a:rPr>
              <a:t>条により、医薬品の性状及び品質の適正を図るため、厚生労働大臣が薬事・食品衛生審議会の意見を聴いて定めた医薬品の規格基準書です。日本薬局方の構成は通則、生薬総則、製剤総則、一般試験法及び医薬品各条からなり、収載医薬品については我が国で繁用されている医薬品が中心となっています。酸素、窒素、二酸化炭素、亜酸化窒素の医療用ガスは日本薬局方に収載されており、日本薬局方の規定に</a:t>
            </a:r>
            <a:r>
              <a:rPr lang="ja-JP" altLang="en-US" b="0" i="0" dirty="0">
                <a:solidFill>
                  <a:srgbClr val="000000"/>
                </a:solidFill>
                <a:effectLst/>
                <a:latin typeface="ＭＳ Ｐゴシック" panose="020B0600070205080204" pitchFamily="50" charset="-128"/>
                <a:ea typeface="+mn-ea"/>
              </a:rPr>
              <a:t>従い、医</a:t>
            </a:r>
            <a:r>
              <a:rPr lang="ja-JP" altLang="en-US" b="0" i="0" dirty="0">
                <a:solidFill>
                  <a:srgbClr val="000000"/>
                </a:solidFill>
                <a:effectLst/>
                <a:latin typeface="ＭＳ Ｐゴシック" panose="020B0600070205080204" pitchFamily="50" charset="-128"/>
                <a:ea typeface="ＭＳ Ｐゴシック" panose="020B0600070205080204" pitchFamily="50" charset="-128"/>
              </a:rPr>
              <a:t>薬品としての試験を行います。なお、日本薬局方酸素の定量法において、</a:t>
            </a:r>
            <a:r>
              <a:rPr lang="ja-JP" altLang="en-US" sz="1100" dirty="0">
                <a:latin typeface="ＭＳ Ｐゴシック" panose="020B0600070205080204" pitchFamily="50" charset="-128"/>
              </a:rPr>
              <a:t>令和</a:t>
            </a:r>
            <a:r>
              <a:rPr lang="en-US" altLang="ja-JP" sz="1100" dirty="0">
                <a:latin typeface="ＭＳ Ｐゴシック" panose="020B0600070205080204" pitchFamily="50" charset="-128"/>
              </a:rPr>
              <a:t>3</a:t>
            </a:r>
            <a:r>
              <a:rPr lang="ja-JP" altLang="en-US" sz="1100" dirty="0">
                <a:latin typeface="ＭＳ Ｐゴシック" panose="020B0600070205080204" pitchFamily="50" charset="-128"/>
              </a:rPr>
              <a:t>年</a:t>
            </a:r>
            <a:r>
              <a:rPr lang="en-US" altLang="ja-JP" sz="1100" dirty="0">
                <a:latin typeface="ＭＳ Ｐゴシック" panose="020B0600070205080204" pitchFamily="50" charset="-128"/>
              </a:rPr>
              <a:t>6</a:t>
            </a:r>
            <a:r>
              <a:rPr lang="ja-JP" altLang="en-US" sz="1100" dirty="0">
                <a:latin typeface="ＭＳ Ｐゴシック" panose="020B0600070205080204" pitchFamily="50" charset="-128"/>
              </a:rPr>
              <a:t>月</a:t>
            </a:r>
            <a:r>
              <a:rPr lang="en-US" altLang="ja-JP" sz="1100" dirty="0">
                <a:latin typeface="ＭＳ Ｐゴシック" panose="020B0600070205080204" pitchFamily="50" charset="-128"/>
              </a:rPr>
              <a:t>7</a:t>
            </a:r>
            <a:r>
              <a:rPr lang="ja-JP" altLang="en-US" sz="1100" dirty="0">
                <a:latin typeface="ＭＳ Ｐゴシック" panose="020B0600070205080204" pitchFamily="50" charset="-128"/>
              </a:rPr>
              <a:t>日に施行された日本薬局方第十八改正により、酸素定量法が銅</a:t>
            </a:r>
            <a:r>
              <a:rPr lang="en-US" altLang="ja-JP" sz="1100" dirty="0">
                <a:latin typeface="ＭＳ Ｐゴシック" panose="020B0600070205080204" pitchFamily="50" charset="-128"/>
              </a:rPr>
              <a:t>-</a:t>
            </a:r>
            <a:r>
              <a:rPr lang="ja-JP" altLang="en-US" sz="1100" dirty="0">
                <a:latin typeface="ＭＳ Ｐゴシック" panose="020B0600070205080204" pitchFamily="50" charset="-128"/>
              </a:rPr>
              <a:t>アンモニア法から磁気式分析法に変わりました。</a:t>
            </a:r>
            <a:endParaRPr kumimoji="1" lang="ja-JP" altLang="en-US" dirty="0"/>
          </a:p>
        </p:txBody>
      </p:sp>
      <p:sp>
        <p:nvSpPr>
          <p:cNvPr id="4" name="スライド番号プレースホルダー 3"/>
          <p:cNvSpPr>
            <a:spLocks noGrp="1"/>
          </p:cNvSpPr>
          <p:nvPr>
            <p:ph type="sldNum" sz="quarter" idx="10"/>
          </p:nvPr>
        </p:nvSpPr>
        <p:spPr/>
        <p:txBody>
          <a:bodyPr/>
          <a:lstStyle/>
          <a:p>
            <a:fld id="{9B8AD872-76B4-4BBE-ACB2-65BE8B3951C9}" type="slidenum">
              <a:rPr kumimoji="1" lang="ja-JP" altLang="en-US" smtClean="0"/>
              <a:t>12</a:t>
            </a:fld>
            <a:endParaRPr kumimoji="1" lang="ja-JP" altLang="en-US"/>
          </a:p>
        </p:txBody>
      </p:sp>
    </p:spTree>
    <p:extLst>
      <p:ext uri="{BB962C8B-B14F-4D97-AF65-F5344CB8AC3E}">
        <p14:creationId xmlns:p14="http://schemas.microsoft.com/office/powerpoint/2010/main" val="34908149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93655">
              <a:spcBef>
                <a:spcPct val="0"/>
              </a:spcBef>
              <a:tabLst>
                <a:tab pos="93655" algn="l"/>
              </a:tabLst>
            </a:pPr>
            <a:r>
              <a:rPr kumimoji="1" lang="ja-JP" altLang="en-US" dirty="0"/>
              <a:t>確認試験と純度試験には、ガスクロマトグラフィーが用いられます。ガスクロマトグラフィーは、測定ガスをキャリアガスによってカラムに移動し、カラムにて各成分を分離されたガスを</a:t>
            </a:r>
            <a:r>
              <a:rPr lang="ja-JP" altLang="en-US" b="0" i="0" dirty="0">
                <a:solidFill>
                  <a:srgbClr val="202122"/>
                </a:solidFill>
                <a:effectLst/>
                <a:latin typeface="Arial" panose="020B0604020202020204" pitchFamily="34" charset="0"/>
              </a:rPr>
              <a:t>検出器にて電気信号に変換する装置であり、標準ガスとサンプルガスとの比較により組成や濃度を分析することができます。確認試験では、標準ガスと試験の保持時間が一致することを確認し、純度試験では、</a:t>
            </a:r>
            <a:r>
              <a:rPr lang="ja-JP" altLang="en-US" sz="1100" dirty="0">
                <a:latin typeface="ＭＳ Ｐゴシック" panose="020B0600070205080204" pitchFamily="50" charset="-128"/>
                <a:ea typeface="ＭＳ Ｐゴシック" panose="020B0600070205080204" pitchFamily="50" charset="-128"/>
              </a:rPr>
              <a:t>標準ガスと試料の窒素のピーク面積を比較し、窒素成分が規定量以下であることを確認します。また、定量法には、磁気式分析計が用いられ、</a:t>
            </a:r>
            <a:r>
              <a:rPr lang="ja-JP" altLang="en-US" sz="1100" dirty="0">
                <a:latin typeface="ＭＳ Ｐゴシック" panose="020B0600070205080204" pitchFamily="50" charset="-128"/>
              </a:rPr>
              <a:t>酸素純度が</a:t>
            </a:r>
            <a:r>
              <a:rPr lang="en-US" altLang="ja-JP" sz="1100" dirty="0">
                <a:latin typeface="ＭＳ Ｐゴシック" panose="020B0600070205080204" pitchFamily="50" charset="-128"/>
              </a:rPr>
              <a:t>99.5vol%</a:t>
            </a:r>
            <a:r>
              <a:rPr lang="ja-JP" altLang="en-US" sz="1100" dirty="0">
                <a:latin typeface="ＭＳ Ｐゴシック" panose="020B0600070205080204" pitchFamily="50" charset="-128"/>
              </a:rPr>
              <a:t>以上であることを確認します。なお、磁気式分析計は、磁気を有する酸素分子を磁場におくことにより、酸素分子が磁場に引きつけられる力によって酸素濃度を測定します。 </a:t>
            </a:r>
            <a:endParaRPr kumimoji="1" lang="en-US" altLang="ja-JP" dirty="0"/>
          </a:p>
          <a:p>
            <a:endParaRPr kumimoji="1" lang="ja-JP" altLang="en-US" dirty="0"/>
          </a:p>
        </p:txBody>
      </p:sp>
      <p:sp>
        <p:nvSpPr>
          <p:cNvPr id="4" name="スライド番号プレースホルダー 3"/>
          <p:cNvSpPr>
            <a:spLocks noGrp="1"/>
          </p:cNvSpPr>
          <p:nvPr>
            <p:ph type="sldNum" sz="quarter" idx="5"/>
          </p:nvPr>
        </p:nvSpPr>
        <p:spPr/>
        <p:txBody>
          <a:bodyPr/>
          <a:lstStyle/>
          <a:p>
            <a:fld id="{9B8AD872-76B4-4BBE-ACB2-65BE8B3951C9}" type="slidenum">
              <a:rPr kumimoji="1" lang="ja-JP" altLang="en-US" smtClean="0"/>
              <a:t>13</a:t>
            </a:fld>
            <a:endParaRPr kumimoji="1" lang="ja-JP" altLang="en-US"/>
          </a:p>
        </p:txBody>
      </p:sp>
    </p:spTree>
    <p:extLst>
      <p:ext uri="{BB962C8B-B14F-4D97-AF65-F5344CB8AC3E}">
        <p14:creationId xmlns:p14="http://schemas.microsoft.com/office/powerpoint/2010/main" val="15453974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a:spcBef>
                <a:spcPct val="0"/>
              </a:spcBef>
              <a:buNone/>
            </a:pPr>
            <a:r>
              <a:rPr lang="ja-JP" altLang="en-US" sz="1100" dirty="0">
                <a:latin typeface="ＭＳ Ｐゴシック" panose="020B0600070205080204" pitchFamily="50" charset="-128"/>
              </a:rPr>
              <a:t>医療用ガスには、</a:t>
            </a:r>
            <a:r>
              <a:rPr lang="en-US" altLang="ja-JP" sz="1100" dirty="0">
                <a:latin typeface="ＭＳ Ｐゴシック" panose="020B0600070205080204" pitchFamily="50" charset="-128"/>
              </a:rPr>
              <a:t>｢</a:t>
            </a:r>
            <a:r>
              <a:rPr lang="ja-JP" altLang="en-US" sz="1100" dirty="0">
                <a:latin typeface="ＭＳ Ｐゴシック" panose="020B0600070205080204" pitchFamily="50" charset="-128"/>
              </a:rPr>
              <a:t>医薬品医療機器等法」第</a:t>
            </a:r>
            <a:r>
              <a:rPr lang="en-US" altLang="ja-JP" sz="1100" dirty="0">
                <a:latin typeface="ＭＳ Ｐゴシック" panose="020B0600070205080204" pitchFamily="50" charset="-128"/>
              </a:rPr>
              <a:t>52</a:t>
            </a:r>
            <a:r>
              <a:rPr lang="ja-JP" altLang="en-US" sz="1100" dirty="0">
                <a:latin typeface="ＭＳ Ｐゴシック" panose="020B0600070205080204" pitchFamily="50" charset="-128"/>
              </a:rPr>
              <a:t>条で定められた“添付文書”がこれまで付けられていました。令和元年</a:t>
            </a:r>
            <a:r>
              <a:rPr lang="en-US" altLang="ja-JP" sz="1100" dirty="0">
                <a:latin typeface="ＭＳ Ｐゴシック" panose="020B0600070205080204" pitchFamily="50" charset="-128"/>
              </a:rPr>
              <a:t>12</a:t>
            </a:r>
            <a:r>
              <a:rPr lang="ja-JP" altLang="en-US" sz="1100" dirty="0">
                <a:latin typeface="ＭＳ Ｐゴシック" panose="020B0600070205080204" pitchFamily="50" charset="-128"/>
              </a:rPr>
              <a:t>月</a:t>
            </a:r>
            <a:r>
              <a:rPr lang="en-US" altLang="ja-JP" sz="1100" dirty="0">
                <a:latin typeface="ＭＳ Ｐゴシック" panose="020B0600070205080204" pitchFamily="50" charset="-128"/>
              </a:rPr>
              <a:t>4</a:t>
            </a:r>
            <a:r>
              <a:rPr lang="ja-JP" altLang="en-US" sz="1100" dirty="0">
                <a:latin typeface="ＭＳ Ｐゴシック" panose="020B0600070205080204" pitchFamily="50" charset="-128"/>
              </a:rPr>
              <a:t>日に公布された改正薬機法では、医療用医薬品に対し、添付文書等への記載義務を廃止し、その容器又は被包に当該情報を入手するために必要な符号等を記載すること等が規定されました。また、改正された同法施行規則では、情報通信の技術を利用する方法による公表を義務付けるとともに、新たに「注意事項等情報」と定義しました。これを「電子化された添付文書」とも呼び、令和</a:t>
            </a:r>
            <a:r>
              <a:rPr lang="en-US" altLang="ja-JP" sz="1100" dirty="0">
                <a:latin typeface="ＭＳ Ｐゴシック" panose="020B0600070205080204" pitchFamily="50" charset="-128"/>
              </a:rPr>
              <a:t>3</a:t>
            </a:r>
            <a:r>
              <a:rPr lang="ja-JP" altLang="en-US" sz="1100" dirty="0">
                <a:latin typeface="ＭＳ Ｐゴシック" panose="020B0600070205080204" pitchFamily="50" charset="-128"/>
              </a:rPr>
              <a:t>年</a:t>
            </a:r>
            <a:r>
              <a:rPr lang="en-US" altLang="ja-JP" sz="1100" dirty="0">
                <a:latin typeface="ＭＳ Ｐゴシック" panose="020B0600070205080204" pitchFamily="50" charset="-128"/>
              </a:rPr>
              <a:t>8</a:t>
            </a:r>
            <a:r>
              <a:rPr lang="ja-JP" altLang="en-US" sz="1100" dirty="0">
                <a:latin typeface="ＭＳ Ｐゴシック" panose="020B0600070205080204" pitchFamily="50" charset="-128"/>
              </a:rPr>
              <a:t>月</a:t>
            </a:r>
            <a:r>
              <a:rPr lang="en-US" altLang="ja-JP" sz="1100" dirty="0">
                <a:latin typeface="ＭＳ Ｐゴシック" panose="020B0600070205080204" pitchFamily="50" charset="-128"/>
              </a:rPr>
              <a:t>1</a:t>
            </a:r>
            <a:r>
              <a:rPr lang="ja-JP" altLang="en-US" sz="1100" dirty="0">
                <a:latin typeface="ＭＳ Ｐゴシック" panose="020B0600070205080204" pitchFamily="50" charset="-128"/>
              </a:rPr>
              <a:t>日より施行されました。この注意事項等情報には、医薬品としての組成・性状、効能・効果、用法・用量、使用上の注意、取扱い上の注意等が記載されています。</a:t>
            </a:r>
          </a:p>
          <a:p>
            <a:endParaRPr kumimoji="1" lang="ja-JP" altLang="en-US" dirty="0"/>
          </a:p>
        </p:txBody>
      </p:sp>
      <p:sp>
        <p:nvSpPr>
          <p:cNvPr id="4" name="スライド番号プレースホルダー 3"/>
          <p:cNvSpPr>
            <a:spLocks noGrp="1"/>
          </p:cNvSpPr>
          <p:nvPr>
            <p:ph type="sldNum" sz="quarter" idx="10"/>
          </p:nvPr>
        </p:nvSpPr>
        <p:spPr/>
        <p:txBody>
          <a:bodyPr/>
          <a:lstStyle/>
          <a:p>
            <a:fld id="{9B8AD872-76B4-4BBE-ACB2-65BE8B3951C9}" type="slidenum">
              <a:rPr kumimoji="1" lang="ja-JP" altLang="en-US" smtClean="0"/>
              <a:t>14</a:t>
            </a:fld>
            <a:endParaRPr kumimoji="1" lang="ja-JP" altLang="en-US"/>
          </a:p>
        </p:txBody>
      </p:sp>
    </p:spTree>
    <p:extLst>
      <p:ext uri="{BB962C8B-B14F-4D97-AF65-F5344CB8AC3E}">
        <p14:creationId xmlns:p14="http://schemas.microsoft.com/office/powerpoint/2010/main" val="40668716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defTabSz="914324">
              <a:defRPr/>
            </a:pPr>
            <a:r>
              <a:rPr lang="en-US" altLang="ja-JP" dirty="0"/>
              <a:t>GQP</a:t>
            </a:r>
            <a:r>
              <a:rPr lang="ja-JP" altLang="en-US" dirty="0"/>
              <a:t>省令第</a:t>
            </a:r>
            <a:r>
              <a:rPr lang="en-US" altLang="ja-JP" dirty="0"/>
              <a:t>9</a:t>
            </a:r>
            <a:r>
              <a:rPr lang="ja-JP" altLang="en-US" dirty="0"/>
              <a:t>条第</a:t>
            </a:r>
            <a:r>
              <a:rPr lang="en-US" altLang="ja-JP" dirty="0"/>
              <a:t>2</a:t>
            </a:r>
            <a:r>
              <a:rPr lang="ja-JP" altLang="en-US" dirty="0"/>
              <a:t>項に、</a:t>
            </a:r>
            <a:r>
              <a:rPr lang="en-US" altLang="ja-JP" dirty="0"/>
              <a:t> </a:t>
            </a:r>
            <a:r>
              <a:rPr lang="ja-JP" altLang="en-US" dirty="0"/>
              <a:t>医薬品の製造販売業者は、品質管理業務手順書等に基づき、品質保証部門の あらかじめ指定した者又は当該製品の製造業者に、製造管理及び品質管理の結果を適正に評価させ、市場への出荷の可否の決定をロットごと</a:t>
            </a:r>
            <a:r>
              <a:rPr lang="en-US" altLang="ja-JP" dirty="0"/>
              <a:t>(</a:t>
            </a:r>
            <a:r>
              <a:rPr lang="ja-JP" altLang="en-US" dirty="0"/>
              <a:t>ロットを構成しない医薬品については製造番号ごと</a:t>
            </a:r>
            <a:r>
              <a:rPr lang="en-US" altLang="ja-JP" dirty="0"/>
              <a:t>) </a:t>
            </a:r>
            <a:r>
              <a:rPr lang="ja-JP" altLang="en-US" dirty="0"/>
              <a:t>に行わせるとともに、その結果及び出荷先等市場への出荷に関する記録を作成させなければならないとしています。また、</a:t>
            </a:r>
            <a:r>
              <a:rPr lang="en-US" altLang="ja-JP" dirty="0"/>
              <a:t>GQP </a:t>
            </a:r>
            <a:r>
              <a:rPr lang="ja-JP" altLang="en-US" dirty="0"/>
              <a:t>省令第</a:t>
            </a:r>
            <a:r>
              <a:rPr lang="en-US" altLang="ja-JP" dirty="0"/>
              <a:t>9</a:t>
            </a:r>
            <a:r>
              <a:rPr lang="ja-JP" altLang="en-US" dirty="0"/>
              <a:t>条第</a:t>
            </a:r>
            <a:r>
              <a:rPr lang="en-US" altLang="ja-JP" dirty="0"/>
              <a:t>3</a:t>
            </a:r>
            <a:r>
              <a:rPr lang="ja-JP" altLang="en-US" dirty="0"/>
              <a:t>項には、前項に定める市場への出荷の可否の決定等の業務を行う者は、当該業務を適正かつ円滑に遂行しうる能力を有する者でなければならないとしており、具体的に</a:t>
            </a:r>
            <a:r>
              <a:rPr lang="en-US" altLang="ja-JP" dirty="0"/>
              <a:t>GQP</a:t>
            </a:r>
            <a:r>
              <a:rPr lang="ja-JP" altLang="en-US" dirty="0"/>
              <a:t>省令施行通知第</a:t>
            </a:r>
            <a:r>
              <a:rPr lang="en-US" altLang="ja-JP" dirty="0"/>
              <a:t>2-7</a:t>
            </a:r>
            <a:r>
              <a:rPr lang="ja-JP" altLang="en-US" dirty="0"/>
              <a:t>（</a:t>
            </a:r>
            <a:r>
              <a:rPr lang="en-US" altLang="ja-JP" dirty="0"/>
              <a:t>5</a:t>
            </a:r>
            <a:r>
              <a:rPr lang="ja-JP" altLang="en-US" dirty="0"/>
              <a:t>）に示されております。医療用酸素は、</a:t>
            </a:r>
            <a:r>
              <a:rPr lang="ja-JP" altLang="en-US" sz="1100" dirty="0"/>
              <a:t>日本薬局方に従った試験結果の他、充填圧力や表示、荷姿などが規定通りになっていることを確認して出荷の可否を判定します。</a:t>
            </a:r>
            <a:endParaRPr lang="en-US" altLang="ja-JP" sz="1100" dirty="0"/>
          </a:p>
          <a:p>
            <a:endParaRPr kumimoji="1" lang="ja-JP" altLang="en-US" dirty="0"/>
          </a:p>
        </p:txBody>
      </p:sp>
      <p:sp>
        <p:nvSpPr>
          <p:cNvPr id="4" name="スライド番号プレースホルダー 3"/>
          <p:cNvSpPr>
            <a:spLocks noGrp="1"/>
          </p:cNvSpPr>
          <p:nvPr>
            <p:ph type="sldNum" sz="quarter" idx="5"/>
          </p:nvPr>
        </p:nvSpPr>
        <p:spPr/>
        <p:txBody>
          <a:bodyPr/>
          <a:lstStyle/>
          <a:p>
            <a:fld id="{9B8AD872-76B4-4BBE-ACB2-65BE8B3951C9}" type="slidenum">
              <a:rPr kumimoji="1" lang="ja-JP" altLang="en-US" smtClean="0"/>
              <a:t>15</a:t>
            </a:fld>
            <a:endParaRPr kumimoji="1" lang="ja-JP" altLang="en-US" dirty="0"/>
          </a:p>
        </p:txBody>
      </p:sp>
    </p:spTree>
    <p:extLst>
      <p:ext uri="{BB962C8B-B14F-4D97-AF65-F5344CB8AC3E}">
        <p14:creationId xmlns:p14="http://schemas.microsoft.com/office/powerpoint/2010/main" val="40141455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a:spcBef>
                <a:spcPct val="0"/>
              </a:spcBef>
              <a:buNone/>
            </a:pPr>
            <a:r>
              <a:rPr lang="ja-JP" altLang="en-US" sz="1100" dirty="0">
                <a:latin typeface="ＭＳ Ｐゴシック" panose="020B0600070205080204" pitchFamily="50" charset="-128"/>
              </a:rPr>
              <a:t>一般的な医薬品の場合、「容器は使い捨て」が基本ですが、医療用ガスの場合、容器は再使用されます。新品と同様の品質を確保するために、特に配慮が必要です。また、高圧ガス保安法では、後に紹介する様々な管理を容器の所有者に義務づけています。容器を医療機関が所有する場合もありますが、多くは販売業者が所有して貸与しています。高圧ガス容器の一つとして、可搬式超低温液化ガス容器</a:t>
            </a:r>
            <a:r>
              <a:rPr lang="en-US" altLang="ja-JP" sz="1100" dirty="0">
                <a:latin typeface="ＭＳ Ｐゴシック" panose="020B0600070205080204" pitchFamily="50" charset="-128"/>
              </a:rPr>
              <a:t>(LGC)</a:t>
            </a:r>
            <a:r>
              <a:rPr lang="ja-JP" altLang="en-US" sz="1100" dirty="0">
                <a:latin typeface="ＭＳ Ｐゴシック" panose="020B0600070205080204" pitchFamily="50" charset="-128"/>
              </a:rPr>
              <a:t>があります。</a:t>
            </a:r>
            <a:r>
              <a:rPr lang="en-US" altLang="ja-JP" sz="1100" dirty="0">
                <a:latin typeface="ＭＳ Ｐゴシック" panose="020B0600070205080204" pitchFamily="50" charset="-128"/>
              </a:rPr>
              <a:t>LGC</a:t>
            </a:r>
            <a:r>
              <a:rPr lang="ja-JP" altLang="en-US" sz="1100" dirty="0">
                <a:latin typeface="ＭＳ Ｐゴシック" panose="020B0600070205080204" pitchFamily="50" charset="-128"/>
              </a:rPr>
              <a:t>には、液化ガスが充填されており、液体酸素</a:t>
            </a:r>
            <a:r>
              <a:rPr lang="en-US" altLang="ja-JP" sz="1100" dirty="0">
                <a:latin typeface="ＭＳ Ｐゴシック" panose="020B0600070205080204" pitchFamily="50" charset="-128"/>
              </a:rPr>
              <a:t>LGC</a:t>
            </a:r>
            <a:r>
              <a:rPr lang="ja-JP" altLang="en-US" sz="1100" dirty="0">
                <a:latin typeface="ＭＳ Ｐゴシック" panose="020B0600070205080204" pitchFamily="50" charset="-128"/>
              </a:rPr>
              <a:t>の場合、供給させる液体酸素を気化することで、日本薬局方酸素として使用されますが、液体酸素</a:t>
            </a:r>
            <a:r>
              <a:rPr lang="en-US" altLang="ja-JP" sz="1100" dirty="0">
                <a:latin typeface="ＭＳ Ｐゴシック" panose="020B0600070205080204" pitchFamily="50" charset="-128"/>
              </a:rPr>
              <a:t>LGC</a:t>
            </a:r>
            <a:r>
              <a:rPr lang="ja-JP" altLang="en-US" sz="1100" dirty="0">
                <a:latin typeface="ＭＳ Ｐゴシック" panose="020B0600070205080204" pitchFamily="50" charset="-128"/>
              </a:rPr>
              <a:t>を使用することで、高圧ガスボンベより多くの酸素を供給できます。液体酸素</a:t>
            </a:r>
            <a:r>
              <a:rPr lang="en-US" altLang="ja-JP" sz="1100" dirty="0">
                <a:latin typeface="ＭＳ Ｐゴシック" panose="020B0600070205080204" pitchFamily="50" charset="-128"/>
              </a:rPr>
              <a:t>LGC</a:t>
            </a:r>
            <a:r>
              <a:rPr lang="ja-JP" altLang="en-US" sz="1100" dirty="0">
                <a:latin typeface="ＭＳ Ｐゴシック" panose="020B0600070205080204" pitchFamily="50" charset="-128"/>
              </a:rPr>
              <a:t>の使用の一例ですが、充填量は</a:t>
            </a:r>
            <a:r>
              <a:rPr lang="en-US" altLang="ja-JP" sz="1100" dirty="0">
                <a:latin typeface="ＭＳ Ｐゴシック" panose="020B0600070205080204" pitchFamily="50" charset="-128"/>
              </a:rPr>
              <a:t>168</a:t>
            </a:r>
            <a:r>
              <a:rPr lang="ja-JP" altLang="en-US" sz="1100" dirty="0">
                <a:latin typeface="ＭＳ Ｐゴシック" panose="020B0600070205080204" pitchFamily="50" charset="-128"/>
              </a:rPr>
              <a:t>キログラム、ガスに換算すると</a:t>
            </a:r>
            <a:r>
              <a:rPr lang="en-US" altLang="ja-JP" sz="1100" dirty="0">
                <a:latin typeface="ＭＳ Ｐゴシック" panose="020B0600070205080204" pitchFamily="50" charset="-128"/>
              </a:rPr>
              <a:t>132</a:t>
            </a:r>
            <a:r>
              <a:rPr lang="ja-JP" altLang="en-US" sz="1100" dirty="0">
                <a:latin typeface="ＭＳ Ｐゴシック" panose="020B0600070205080204" pitchFamily="50" charset="-128"/>
              </a:rPr>
              <a:t>立法メートルの酸素を充填することができます。</a:t>
            </a:r>
          </a:p>
          <a:p>
            <a:endParaRPr kumimoji="1" lang="ja-JP" altLang="en-US" dirty="0"/>
          </a:p>
        </p:txBody>
      </p:sp>
      <p:sp>
        <p:nvSpPr>
          <p:cNvPr id="4" name="スライド番号プレースホルダー 3"/>
          <p:cNvSpPr>
            <a:spLocks noGrp="1"/>
          </p:cNvSpPr>
          <p:nvPr>
            <p:ph type="sldNum" sz="quarter" idx="5"/>
          </p:nvPr>
        </p:nvSpPr>
        <p:spPr/>
        <p:txBody>
          <a:bodyPr/>
          <a:lstStyle/>
          <a:p>
            <a:fld id="{78503C74-52CA-4B1F-A2B7-8C282F407BC5}" type="slidenum">
              <a:rPr kumimoji="1" lang="ja-JP" altLang="en-US" smtClean="0"/>
              <a:t>16</a:t>
            </a:fld>
            <a:endParaRPr kumimoji="1" lang="ja-JP" altLang="en-US"/>
          </a:p>
        </p:txBody>
      </p:sp>
    </p:spTree>
    <p:extLst>
      <p:ext uri="{BB962C8B-B14F-4D97-AF65-F5344CB8AC3E}">
        <p14:creationId xmlns:p14="http://schemas.microsoft.com/office/powerpoint/2010/main" val="881443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高圧ガス保安法では、充填するガスの種類によって、酸素は黒色、二酸化炭素は緑色、窒素はねずみ色と、ボンベの塗色が定められております。高圧ガスボンベの仕様につきましては、内容積が</a:t>
            </a:r>
            <a:r>
              <a:rPr kumimoji="1" lang="en-US" altLang="ja-JP" dirty="0"/>
              <a:t>3.4</a:t>
            </a:r>
            <a:r>
              <a:rPr kumimoji="1" lang="ja-JP" altLang="en-US" dirty="0"/>
              <a:t>リットル、</a:t>
            </a:r>
            <a:r>
              <a:rPr kumimoji="1" lang="en-US" altLang="ja-JP" dirty="0"/>
              <a:t>10</a:t>
            </a:r>
            <a:r>
              <a:rPr kumimoji="1" lang="ja-JP" altLang="en-US" dirty="0"/>
              <a:t>リットル、</a:t>
            </a:r>
            <a:r>
              <a:rPr kumimoji="1" lang="en-US" altLang="ja-JP" dirty="0"/>
              <a:t>46.7</a:t>
            </a:r>
            <a:r>
              <a:rPr kumimoji="1" lang="ja-JP" altLang="en-US" dirty="0"/>
              <a:t>リットルなどがあり、充填圧力が</a:t>
            </a:r>
            <a:r>
              <a:rPr kumimoji="1" lang="en-US" altLang="ja-JP" dirty="0"/>
              <a:t>14.7</a:t>
            </a:r>
            <a:r>
              <a:rPr kumimoji="1" lang="ja-JP" altLang="en-US" dirty="0"/>
              <a:t>メガパスカルの場合、ガス容量としてそれぞれ</a:t>
            </a:r>
            <a:r>
              <a:rPr kumimoji="1" lang="en-US" altLang="ja-JP" dirty="0"/>
              <a:t>500</a:t>
            </a:r>
            <a:r>
              <a:rPr kumimoji="1" lang="ja-JP" altLang="en-US" dirty="0"/>
              <a:t>リットル、</a:t>
            </a:r>
            <a:r>
              <a:rPr kumimoji="1" lang="en-US" altLang="ja-JP" dirty="0"/>
              <a:t>1500</a:t>
            </a:r>
            <a:r>
              <a:rPr kumimoji="1" lang="ja-JP" altLang="en-US" dirty="0"/>
              <a:t>リットル、</a:t>
            </a:r>
            <a:r>
              <a:rPr kumimoji="1" lang="en-US" altLang="ja-JP" dirty="0"/>
              <a:t>7000</a:t>
            </a:r>
            <a:r>
              <a:rPr kumimoji="1" lang="ja-JP" altLang="en-US" dirty="0"/>
              <a:t>リットルのガスが充填できます。患者の移動や搬送の際には、車いすやストレッチャーに</a:t>
            </a:r>
            <a:r>
              <a:rPr kumimoji="1" lang="en-US" altLang="ja-JP" dirty="0"/>
              <a:t>500</a:t>
            </a:r>
            <a:r>
              <a:rPr kumimoji="1" lang="ja-JP" altLang="en-US" dirty="0"/>
              <a:t>リットルの小型ボンベをのせて使うことが多くあります。また、</a:t>
            </a:r>
            <a:r>
              <a:rPr kumimoji="1" lang="en-US" altLang="ja-JP" dirty="0"/>
              <a:t>7000</a:t>
            </a:r>
            <a:r>
              <a:rPr kumimoji="1" lang="ja-JP" altLang="en-US" dirty="0"/>
              <a:t>リットルの大型ボンベは、ボンベマニフォールドなど集合配管にて院内にガスを供給する場合の供給源として多く使用されます。なお、ボンベは高圧で充塡されているため、圧力調整器で実際に使用する圧力に下げ、流量調整器で処方流量に調整する必要があります。最近では圧力調整器と流量調整器を一体化し圧力調整器の操作を不要としたものや、容器のバルブにこれらを内蔵したものもあります。</a:t>
            </a:r>
          </a:p>
        </p:txBody>
      </p:sp>
      <p:sp>
        <p:nvSpPr>
          <p:cNvPr id="4" name="スライド番号プレースホルダー 3"/>
          <p:cNvSpPr>
            <a:spLocks noGrp="1"/>
          </p:cNvSpPr>
          <p:nvPr>
            <p:ph type="sldNum" sz="quarter" idx="5"/>
          </p:nvPr>
        </p:nvSpPr>
        <p:spPr/>
        <p:txBody>
          <a:bodyPr/>
          <a:lstStyle/>
          <a:p>
            <a:fld id="{78503C74-52CA-4B1F-A2B7-8C282F407BC5}" type="slidenum">
              <a:rPr kumimoji="1" lang="ja-JP" altLang="en-US" smtClean="0"/>
              <a:t>17</a:t>
            </a:fld>
            <a:endParaRPr kumimoji="1" lang="ja-JP" altLang="en-US"/>
          </a:p>
        </p:txBody>
      </p:sp>
    </p:spTree>
    <p:extLst>
      <p:ext uri="{BB962C8B-B14F-4D97-AF65-F5344CB8AC3E}">
        <p14:creationId xmlns:p14="http://schemas.microsoft.com/office/powerpoint/2010/main" val="5851271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eaLnBrk="1" hangingPunct="1">
              <a:spcBef>
                <a:spcPct val="0"/>
              </a:spcBef>
              <a:buFontTx/>
              <a:buNone/>
            </a:pPr>
            <a:r>
              <a:rPr kumimoji="1" lang="ja-JP" altLang="en-US" dirty="0"/>
              <a:t>一般複合容器は、エポキシ樹脂を含浸させた高強度ガラス繊維、またはカーボン繊維をアルミニウム合金製ライナーの外表面に巻き付け、軽量であると同時に安全性、耐久性を追求した高強度複合容器であり、</a:t>
            </a:r>
            <a:r>
              <a:rPr kumimoji="1" lang="en-US" altLang="ja-JP" dirty="0"/>
              <a:t>FRP</a:t>
            </a:r>
            <a:r>
              <a:rPr kumimoji="1" lang="ja-JP" altLang="en-US" dirty="0"/>
              <a:t>容器とも呼ばれます。重量を鋼製の容器と比較した場合、同じ容量で</a:t>
            </a:r>
            <a:r>
              <a:rPr kumimoji="1" lang="en-US" altLang="ja-JP" dirty="0"/>
              <a:t>1/4</a:t>
            </a:r>
            <a:r>
              <a:rPr kumimoji="1" lang="ja-JP" altLang="en-US" dirty="0"/>
              <a:t>以下と大幅に軽量化されています。この容器は主に在宅酸素療法の患者が、外出や通院する際に使用します。なお、</a:t>
            </a:r>
            <a:r>
              <a:rPr lang="en-US" altLang="ja-JP" sz="1100" dirty="0">
                <a:latin typeface="ＭＳ Ｐゴシック" panose="020B0600070205080204" pitchFamily="50" charset="-128"/>
              </a:rPr>
              <a:t>FRP</a:t>
            </a:r>
            <a:r>
              <a:rPr lang="ja-JP" altLang="en-US" sz="1100" dirty="0">
                <a:latin typeface="ＭＳ Ｐゴシック" panose="020B0600070205080204" pitchFamily="50" charset="-128"/>
              </a:rPr>
              <a:t>容器は高圧ガス保安法の規定で、使用期間が</a:t>
            </a:r>
            <a:r>
              <a:rPr lang="ja-JP" altLang="en-US" sz="1100" dirty="0">
                <a:solidFill>
                  <a:srgbClr val="0000FF"/>
                </a:solidFill>
                <a:latin typeface="ＭＳ Ｐゴシック" panose="020B0600070205080204" pitchFamily="50" charset="-128"/>
              </a:rPr>
              <a:t>製造後</a:t>
            </a:r>
            <a:r>
              <a:rPr lang="en-US" altLang="ja-JP" sz="1100" dirty="0">
                <a:solidFill>
                  <a:srgbClr val="0000FF"/>
                </a:solidFill>
                <a:latin typeface="ＭＳ Ｐゴシック" panose="020B0600070205080204" pitchFamily="50" charset="-128"/>
              </a:rPr>
              <a:t>15</a:t>
            </a:r>
            <a:r>
              <a:rPr lang="ja-JP" altLang="en-US" sz="1100" dirty="0">
                <a:solidFill>
                  <a:srgbClr val="0000FF"/>
                </a:solidFill>
                <a:latin typeface="ＭＳ Ｐゴシック" panose="020B0600070205080204" pitchFamily="50" charset="-128"/>
              </a:rPr>
              <a:t>年</a:t>
            </a:r>
            <a:r>
              <a:rPr lang="ja-JP" altLang="en-US" sz="1100" dirty="0">
                <a:latin typeface="ＭＳ Ｐゴシック" panose="020B0600070205080204" pitchFamily="50" charset="-128"/>
              </a:rPr>
              <a:t>と定められており、製造後</a:t>
            </a:r>
            <a:r>
              <a:rPr lang="en-US" altLang="ja-JP" sz="1100" dirty="0">
                <a:latin typeface="ＭＳ Ｐゴシック" panose="020B0600070205080204" pitchFamily="50" charset="-128"/>
              </a:rPr>
              <a:t>15</a:t>
            </a:r>
            <a:r>
              <a:rPr lang="ja-JP" altLang="en-US" sz="1100" dirty="0">
                <a:latin typeface="ＭＳ Ｐゴシック" panose="020B0600070205080204" pitchFamily="50" charset="-128"/>
              </a:rPr>
              <a:t>年を経過すると使用や移動はできませんので、注意が必要です。また、令和</a:t>
            </a:r>
            <a:r>
              <a:rPr lang="en-US" altLang="ja-JP" sz="1100" dirty="0">
                <a:latin typeface="ＭＳ Ｐゴシック" panose="020B0600070205080204" pitchFamily="50" charset="-128"/>
              </a:rPr>
              <a:t>4</a:t>
            </a:r>
            <a:r>
              <a:rPr lang="ja-JP" altLang="en-US" sz="1100" dirty="0">
                <a:latin typeface="ＭＳ Ｐゴシック" panose="020B0600070205080204" pitchFamily="50" charset="-128"/>
              </a:rPr>
              <a:t>年</a:t>
            </a:r>
            <a:r>
              <a:rPr lang="en-US" altLang="ja-JP" sz="1100" dirty="0">
                <a:latin typeface="ＭＳ Ｐゴシック" panose="020B0600070205080204" pitchFamily="50" charset="-128"/>
              </a:rPr>
              <a:t>7</a:t>
            </a:r>
            <a:r>
              <a:rPr lang="ja-JP" altLang="en-US" sz="1100" dirty="0">
                <a:latin typeface="ＭＳ Ｐゴシック" panose="020B0600070205080204" pitchFamily="50" charset="-128"/>
              </a:rPr>
              <a:t>月の容器則改正により</a:t>
            </a:r>
            <a:r>
              <a:rPr lang="en-US" altLang="ja-JP" sz="1100" dirty="0">
                <a:latin typeface="ＭＳ Ｐゴシック" panose="020B0600070205080204" pitchFamily="50" charset="-128"/>
              </a:rPr>
              <a:t>FRP</a:t>
            </a:r>
            <a:r>
              <a:rPr lang="ja-JP" altLang="en-US" sz="1100" dirty="0">
                <a:latin typeface="ＭＳ Ｐゴシック" panose="020B0600070205080204" pitchFamily="50" charset="-128"/>
              </a:rPr>
              <a:t>容器の再検査期間はこれまで</a:t>
            </a:r>
            <a:r>
              <a:rPr lang="en-US" altLang="ja-JP" sz="1100" dirty="0">
                <a:latin typeface="ＭＳ Ｐゴシック" panose="020B0600070205080204" pitchFamily="50" charset="-128"/>
              </a:rPr>
              <a:t>3</a:t>
            </a:r>
            <a:r>
              <a:rPr lang="ja-JP" altLang="en-US" sz="1100" dirty="0">
                <a:latin typeface="ＭＳ Ｐゴシック" panose="020B0600070205080204" pitchFamily="50" charset="-128"/>
              </a:rPr>
              <a:t>年から</a:t>
            </a:r>
            <a:r>
              <a:rPr lang="en-US" altLang="ja-JP" sz="1100" dirty="0">
                <a:latin typeface="ＭＳ Ｐゴシック" panose="020B0600070205080204" pitchFamily="50" charset="-128"/>
              </a:rPr>
              <a:t>5</a:t>
            </a:r>
            <a:r>
              <a:rPr lang="ja-JP" altLang="en-US" sz="1100" dirty="0">
                <a:latin typeface="ＭＳ Ｐゴシック" panose="020B0600070205080204" pitchFamily="50" charset="-128"/>
              </a:rPr>
              <a:t>年に延長しました。なお、</a:t>
            </a:r>
            <a:r>
              <a:rPr lang="en-US" altLang="ja-JP" sz="1100" dirty="0">
                <a:latin typeface="ＭＳ Ｐゴシック" panose="020B0600070205080204" pitchFamily="50" charset="-128"/>
              </a:rPr>
              <a:t>5</a:t>
            </a:r>
            <a:r>
              <a:rPr lang="ja-JP" altLang="en-US" sz="1100" dirty="0">
                <a:latin typeface="ＭＳ Ｐゴシック" panose="020B0600070205080204" pitchFamily="50" charset="-128"/>
              </a:rPr>
              <a:t>年延長した容器には「</a:t>
            </a:r>
            <a:r>
              <a:rPr lang="en-US" altLang="ja-JP" sz="1100" dirty="0">
                <a:latin typeface="ＭＳ Ｐゴシック" panose="020B0600070205080204" pitchFamily="50" charset="-128"/>
              </a:rPr>
              <a:t>MED</a:t>
            </a:r>
            <a:r>
              <a:rPr lang="ja-JP" altLang="en-US" sz="1100" dirty="0">
                <a:latin typeface="ＭＳ Ｐゴシック" panose="020B0600070205080204" pitchFamily="50" charset="-128"/>
              </a:rPr>
              <a:t>」の刻印がされています。</a:t>
            </a:r>
            <a:endParaRPr kumimoji="1" lang="ja-JP" altLang="en-US" dirty="0"/>
          </a:p>
        </p:txBody>
      </p:sp>
      <p:sp>
        <p:nvSpPr>
          <p:cNvPr id="4" name="スライド番号プレースホルダー 3"/>
          <p:cNvSpPr>
            <a:spLocks noGrp="1"/>
          </p:cNvSpPr>
          <p:nvPr>
            <p:ph type="sldNum" sz="quarter" idx="10"/>
          </p:nvPr>
        </p:nvSpPr>
        <p:spPr/>
        <p:txBody>
          <a:bodyPr/>
          <a:lstStyle/>
          <a:p>
            <a:fld id="{4268603B-3D32-467C-88C9-10C5C09CCE96}" type="slidenum">
              <a:rPr kumimoji="1" lang="ja-JP" altLang="en-US" smtClean="0"/>
              <a:t>18</a:t>
            </a:fld>
            <a:endParaRPr kumimoji="1" lang="ja-JP" altLang="en-US"/>
          </a:p>
        </p:txBody>
      </p:sp>
    </p:spTree>
    <p:extLst>
      <p:ext uri="{BB962C8B-B14F-4D97-AF65-F5344CB8AC3E}">
        <p14:creationId xmlns:p14="http://schemas.microsoft.com/office/powerpoint/2010/main" val="21600947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医薬品医療機器等法第</a:t>
            </a:r>
            <a:r>
              <a:rPr kumimoji="1" lang="en-US" altLang="ja-JP" dirty="0"/>
              <a:t>50</a:t>
            </a:r>
            <a:r>
              <a:rPr kumimoji="1" lang="ja-JP" altLang="en-US" dirty="0"/>
              <a:t>条では、製造販売業者の氏名または名称、医薬品の名称、製造番号または製造記号、内容量等の表示義務が定められています。日本産業・医療ガス協会では法令に従ってラベルの表示事項を基準化し、これを「医薬品ラベル」と呼んでいます。医薬品医療機器等法により表示が必要な事項として、製造販売業者の名称及び住所、名称、製造番号または製造記号、内容量、日本薬局方に収められている医薬品においては日本薬局方の表示、有効成分の分量、医薬品製品情報コードがあり、それらが記載された医薬品ラベルを容器に貼って表示しています。医療用ガスの使用にあたっては、必ずガス名を「医薬品ラベル」で確認してください。なお、令和</a:t>
            </a:r>
            <a:r>
              <a:rPr kumimoji="1" lang="en-US" altLang="ja-JP" dirty="0"/>
              <a:t>3</a:t>
            </a:r>
            <a:r>
              <a:rPr kumimoji="1" lang="ja-JP" altLang="en-US" dirty="0"/>
              <a:t>年</a:t>
            </a:r>
            <a:r>
              <a:rPr kumimoji="1" lang="en-US" altLang="ja-JP" dirty="0"/>
              <a:t>8</a:t>
            </a:r>
            <a:r>
              <a:rPr kumimoji="1" lang="ja-JP" altLang="en-US" dirty="0"/>
              <a:t>月</a:t>
            </a:r>
            <a:r>
              <a:rPr kumimoji="1" lang="en-US" altLang="ja-JP" dirty="0"/>
              <a:t>1</a:t>
            </a:r>
            <a:r>
              <a:rPr kumimoji="1" lang="ja-JP" altLang="en-US" dirty="0"/>
              <a:t>日より、添付文書電子化が施行され、医薬品製品情報コードを添文ナビにて読み取ることにより</a:t>
            </a:r>
            <a:r>
              <a:rPr kumimoji="1" lang="en-US" altLang="ja-JP" dirty="0"/>
              <a:t>PMDA</a:t>
            </a:r>
            <a:r>
              <a:rPr kumimoji="1" lang="ja-JP" altLang="en-US" dirty="0"/>
              <a:t>に登録されている注意事項等情報</a:t>
            </a:r>
            <a:r>
              <a:rPr kumimoji="1" lang="en-US" altLang="ja-JP" dirty="0"/>
              <a:t>(</a:t>
            </a:r>
            <a:r>
              <a:rPr kumimoji="1" lang="ja-JP" altLang="en-US" dirty="0"/>
              <a:t>電子化された添付文書</a:t>
            </a:r>
            <a:r>
              <a:rPr kumimoji="1" lang="en-US" altLang="ja-JP" dirty="0"/>
              <a:t>)</a:t>
            </a:r>
            <a:r>
              <a:rPr kumimoji="1" lang="ja-JP" altLang="en-US" dirty="0"/>
              <a:t>を閲覧できるようになりました。</a:t>
            </a:r>
          </a:p>
        </p:txBody>
      </p:sp>
      <p:sp>
        <p:nvSpPr>
          <p:cNvPr id="4" name="スライド番号プレースホルダー 3"/>
          <p:cNvSpPr>
            <a:spLocks noGrp="1"/>
          </p:cNvSpPr>
          <p:nvPr>
            <p:ph type="sldNum" sz="quarter" idx="10"/>
          </p:nvPr>
        </p:nvSpPr>
        <p:spPr/>
        <p:txBody>
          <a:bodyPr/>
          <a:lstStyle/>
          <a:p>
            <a:fld id="{78503C74-52CA-4B1F-A2B7-8C282F407BC5}" type="slidenum">
              <a:rPr kumimoji="1" lang="ja-JP" altLang="en-US" smtClean="0"/>
              <a:t>19</a:t>
            </a:fld>
            <a:endParaRPr kumimoji="1" lang="ja-JP" altLang="en-US"/>
          </a:p>
        </p:txBody>
      </p:sp>
    </p:spTree>
    <p:extLst>
      <p:ext uri="{BB962C8B-B14F-4D97-AF65-F5344CB8AC3E}">
        <p14:creationId xmlns:p14="http://schemas.microsoft.com/office/powerpoint/2010/main" val="21132946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高圧ガス保安法により、酸素ボンベには、容器所有者の登録記号番号、充填するガスの種類、容器の記号番号、内容積、質量、容器検査に合格した年月等が刻印されています。なお、一般複合容器では、刻印が直接打てないため、刻印に代えてラベルを</a:t>
            </a:r>
            <a:r>
              <a:rPr kumimoji="1" lang="en-US" altLang="ja-JP" dirty="0"/>
              <a:t>FRP</a:t>
            </a:r>
            <a:r>
              <a:rPr kumimoji="1" lang="ja-JP" altLang="en-US" dirty="0"/>
              <a:t>層に巻き込む方式としています。また、高圧ガス容器を常に正常かつ安全な状態で使用していただくために、高圧ガス保安法では容器再検査及び容器附属品の再検査の実施を義務づけています。再検査の期間は高圧ガスの容器の種類等によりそれぞれ定められています。 また、自治体によっては容器管理指針にて高圧容器の滞留期間を定めております。高圧ガス容器を長期に滞留することは安全上良くありませんので、早期に返却するよう心がけてください。</a:t>
            </a:r>
          </a:p>
          <a:p>
            <a:endParaRPr kumimoji="1" lang="ja-JP" altLang="en-US" dirty="0"/>
          </a:p>
          <a:p>
            <a:endParaRPr kumimoji="1" lang="ja-JP" altLang="en-US" dirty="0"/>
          </a:p>
        </p:txBody>
      </p:sp>
      <p:sp>
        <p:nvSpPr>
          <p:cNvPr id="4" name="スライド番号プレースホルダー 3"/>
          <p:cNvSpPr>
            <a:spLocks noGrp="1"/>
          </p:cNvSpPr>
          <p:nvPr>
            <p:ph type="sldNum" sz="quarter" idx="5"/>
          </p:nvPr>
        </p:nvSpPr>
        <p:spPr/>
        <p:txBody>
          <a:bodyPr/>
          <a:lstStyle/>
          <a:p>
            <a:fld id="{78503C74-52CA-4B1F-A2B7-8C282F407BC5}" type="slidenum">
              <a:rPr kumimoji="1" lang="ja-JP" altLang="en-US" smtClean="0"/>
              <a:t>20</a:t>
            </a:fld>
            <a:endParaRPr kumimoji="1" lang="ja-JP" altLang="en-US"/>
          </a:p>
        </p:txBody>
      </p:sp>
    </p:spTree>
    <p:extLst>
      <p:ext uri="{BB962C8B-B14F-4D97-AF65-F5344CB8AC3E}">
        <p14:creationId xmlns:p14="http://schemas.microsoft.com/office/powerpoint/2010/main" val="40196970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医療機関にて設置される医療ガス設備については、令和</a:t>
            </a:r>
            <a:r>
              <a:rPr kumimoji="1" lang="en-US" altLang="ja-JP" dirty="0"/>
              <a:t>2</a:t>
            </a:r>
            <a:r>
              <a:rPr kumimoji="1" lang="ja-JP" altLang="en-US" dirty="0"/>
              <a:t>年</a:t>
            </a:r>
            <a:r>
              <a:rPr kumimoji="1" lang="en-US" altLang="ja-JP" dirty="0"/>
              <a:t>8</a:t>
            </a:r>
            <a:r>
              <a:rPr kumimoji="1" lang="ja-JP" altLang="en-US" dirty="0"/>
              <a:t>月</a:t>
            </a:r>
            <a:r>
              <a:rPr kumimoji="1" lang="en-US" altLang="ja-JP" dirty="0"/>
              <a:t>17</a:t>
            </a:r>
            <a:r>
              <a:rPr kumimoji="1" lang="ja-JP" altLang="en-US" dirty="0"/>
              <a:t>日付け厚生労働省医政局長通知「医療ガスの安全管理について」と日本産業規格の</a:t>
            </a:r>
            <a:r>
              <a:rPr kumimoji="1" lang="en-US" altLang="ja-JP" dirty="0"/>
              <a:t>JIS T 7101</a:t>
            </a:r>
            <a:r>
              <a:rPr kumimoji="1" lang="ja-JP" altLang="en-US" dirty="0"/>
              <a:t>「医療ガス設備」ならびに</a:t>
            </a:r>
            <a:r>
              <a:rPr kumimoji="1" lang="en-US" altLang="ja-JP" dirty="0"/>
              <a:t>JIS</a:t>
            </a:r>
            <a:r>
              <a:rPr kumimoji="1" lang="ja-JP" altLang="en-US" dirty="0"/>
              <a:t>　</a:t>
            </a:r>
            <a:r>
              <a:rPr kumimoji="1" lang="en-US" altLang="ja-JP" dirty="0"/>
              <a:t>T</a:t>
            </a:r>
            <a:r>
              <a:rPr kumimoji="1" lang="ja-JP" altLang="en-US" dirty="0"/>
              <a:t>　</a:t>
            </a:r>
            <a:r>
              <a:rPr kumimoji="1" lang="en-US" altLang="ja-JP" dirty="0"/>
              <a:t>7111</a:t>
            </a:r>
            <a:r>
              <a:rPr kumimoji="1" lang="ja-JP" altLang="en-US" dirty="0"/>
              <a:t>「医療ガスホースアセンブリ」の適用を受けます。医療ガス配管は、誤接続しないよう</a:t>
            </a:r>
            <a:r>
              <a:rPr kumimoji="1" lang="en-US" altLang="ja-JP" dirty="0"/>
              <a:t>JIS T</a:t>
            </a:r>
            <a:r>
              <a:rPr kumimoji="1" lang="ja-JP" altLang="en-US" dirty="0"/>
              <a:t> </a:t>
            </a:r>
            <a:r>
              <a:rPr kumimoji="1" lang="en-US" altLang="ja-JP" dirty="0"/>
              <a:t>7101</a:t>
            </a:r>
            <a:r>
              <a:rPr kumimoji="1" lang="ja-JP" altLang="en-US" dirty="0"/>
              <a:t>にて酸素は緑色、笑気は青色、空気は黄色、吸引は黒色、窒素は灰色、余剰ガスはマゼンタと配管色が規定されています。</a:t>
            </a:r>
            <a:endParaRPr kumimoji="1" lang="en-US" altLang="ja-JP" dirty="0"/>
          </a:p>
        </p:txBody>
      </p:sp>
      <p:sp>
        <p:nvSpPr>
          <p:cNvPr id="4" name="スライド番号プレースホルダー 3"/>
          <p:cNvSpPr>
            <a:spLocks noGrp="1"/>
          </p:cNvSpPr>
          <p:nvPr>
            <p:ph type="sldNum" sz="quarter" idx="10"/>
          </p:nvPr>
        </p:nvSpPr>
        <p:spPr/>
        <p:txBody>
          <a:bodyPr/>
          <a:lstStyle/>
          <a:p>
            <a:fld id="{9B8AD872-76B4-4BBE-ACB2-65BE8B3951C9}" type="slidenum">
              <a:rPr kumimoji="1" lang="ja-JP" altLang="en-US" smtClean="0"/>
              <a:t>21</a:t>
            </a:fld>
            <a:endParaRPr kumimoji="1" lang="ja-JP" altLang="en-US"/>
          </a:p>
        </p:txBody>
      </p:sp>
    </p:spTree>
    <p:extLst>
      <p:ext uri="{BB962C8B-B14F-4D97-AF65-F5344CB8AC3E}">
        <p14:creationId xmlns:p14="http://schemas.microsoft.com/office/powerpoint/2010/main" val="34908149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医療用酸素は、</a:t>
            </a:r>
            <a:r>
              <a:rPr kumimoji="1" lang="en-US" altLang="ja-JP" dirty="0"/>
              <a:t>CE</a:t>
            </a:r>
            <a:r>
              <a:rPr kumimoji="1" lang="ja-JP" altLang="en-US" dirty="0"/>
              <a:t>、</a:t>
            </a:r>
            <a:r>
              <a:rPr kumimoji="1" lang="en-US" altLang="ja-JP" dirty="0"/>
              <a:t>LGC</a:t>
            </a:r>
            <a:r>
              <a:rPr kumimoji="1" lang="ja-JP" altLang="en-US" dirty="0"/>
              <a:t>、ボンベの三種類の供給源から供給されます。医療機関の構内に設置された</a:t>
            </a:r>
            <a:r>
              <a:rPr kumimoji="1" lang="en-US" altLang="ja-JP" dirty="0"/>
              <a:t>CE</a:t>
            </a:r>
            <a:r>
              <a:rPr kumimoji="1" lang="ja-JP" altLang="en-US" dirty="0"/>
              <a:t>は、ローリー車にて液体酸素が供給され、</a:t>
            </a:r>
            <a:r>
              <a:rPr kumimoji="1" lang="en-US" altLang="ja-JP" dirty="0"/>
              <a:t>CE</a:t>
            </a:r>
            <a:r>
              <a:rPr kumimoji="1" lang="ja-JP" altLang="en-US" dirty="0"/>
              <a:t>に貯蔵された液体酸素は、気化設備を用いて気化し、日本薬局方酸素として使用されます。液体酸素を</a:t>
            </a:r>
            <a:r>
              <a:rPr kumimoji="1" lang="en-US" altLang="ja-JP" dirty="0"/>
              <a:t>CE</a:t>
            </a:r>
            <a:r>
              <a:rPr kumimoji="1" lang="ja-JP" altLang="en-US" dirty="0"/>
              <a:t>に貯蔵し、使用する場合、高圧ガス保安法の規定により、処理量によって都道府県知事の製造許可や保安監督者の選任または製造届が必要になります。また、</a:t>
            </a:r>
            <a:r>
              <a:rPr kumimoji="1" lang="en-US" altLang="ja-JP" dirty="0"/>
              <a:t>CE</a:t>
            </a:r>
            <a:r>
              <a:rPr kumimoji="1" lang="ja-JP" altLang="en-US" dirty="0"/>
              <a:t>を設置する場合、保安距離やローリーの停止位置の確保等が定められています。なお、</a:t>
            </a:r>
            <a:r>
              <a:rPr kumimoji="1" lang="en-US" altLang="ja-JP" dirty="0"/>
              <a:t>JIS</a:t>
            </a:r>
            <a:r>
              <a:rPr kumimoji="1" lang="ja-JP" altLang="en-US" dirty="0"/>
              <a:t> </a:t>
            </a:r>
            <a:r>
              <a:rPr kumimoji="1" lang="en-US" altLang="ja-JP" dirty="0"/>
              <a:t>T7101</a:t>
            </a:r>
            <a:r>
              <a:rPr kumimoji="1" lang="ja-JP" altLang="en-US" dirty="0"/>
              <a:t>医療ガス設備での</a:t>
            </a:r>
            <a:r>
              <a:rPr kumimoji="1" lang="en-US" altLang="ja-JP" dirty="0"/>
              <a:t>CE</a:t>
            </a:r>
            <a:r>
              <a:rPr kumimoji="1" lang="ja-JP" altLang="en-US" dirty="0"/>
              <a:t>における供給設備の要件として、</a:t>
            </a:r>
            <a:r>
              <a:rPr kumimoji="1" lang="en-US" altLang="ja-JP" dirty="0"/>
              <a:t>CE</a:t>
            </a:r>
            <a:r>
              <a:rPr kumimoji="1" lang="ja-JP" altLang="en-US" dirty="0"/>
              <a:t>供給設備を</a:t>
            </a:r>
            <a:r>
              <a:rPr kumimoji="1" lang="en-US" altLang="ja-JP" dirty="0"/>
              <a:t>2</a:t>
            </a:r>
            <a:r>
              <a:rPr kumimoji="1" lang="ja-JP" altLang="en-US" dirty="0"/>
              <a:t>基と予備供給設備にボンベによる供給設備を</a:t>
            </a:r>
            <a:r>
              <a:rPr kumimoji="1" lang="en-US" altLang="ja-JP" dirty="0"/>
              <a:t>1</a:t>
            </a:r>
            <a:r>
              <a:rPr kumimoji="1" lang="ja-JP" altLang="en-US" dirty="0"/>
              <a:t>ライン設けるか、</a:t>
            </a:r>
            <a:r>
              <a:rPr kumimoji="1" lang="en-US" altLang="ja-JP" dirty="0"/>
              <a:t>CE</a:t>
            </a:r>
            <a:r>
              <a:rPr kumimoji="1" lang="ja-JP" altLang="en-US" dirty="0"/>
              <a:t>供給設備を</a:t>
            </a:r>
            <a:r>
              <a:rPr kumimoji="1" lang="en-US" altLang="ja-JP" dirty="0"/>
              <a:t>1</a:t>
            </a:r>
            <a:r>
              <a:rPr kumimoji="1" lang="ja-JP" altLang="en-US" dirty="0"/>
              <a:t>基と予備供給設備にボンベによる供給設備を</a:t>
            </a:r>
            <a:r>
              <a:rPr kumimoji="1" lang="en-US" altLang="ja-JP" dirty="0"/>
              <a:t>2</a:t>
            </a:r>
            <a:r>
              <a:rPr kumimoji="1" lang="ja-JP" altLang="en-US" dirty="0"/>
              <a:t>ライン設けなければなりません。また、</a:t>
            </a:r>
            <a:r>
              <a:rPr kumimoji="1" lang="en-US" altLang="ja-JP" dirty="0"/>
              <a:t>CE</a:t>
            </a:r>
            <a:r>
              <a:rPr kumimoji="1" lang="ja-JP" altLang="en-US" dirty="0"/>
              <a:t>の容量は、満量の</a:t>
            </a:r>
            <a:r>
              <a:rPr kumimoji="1" lang="en-US" altLang="ja-JP" dirty="0"/>
              <a:t>2/3</a:t>
            </a:r>
            <a:r>
              <a:rPr kumimoji="1" lang="ja-JP" altLang="en-US" dirty="0"/>
              <a:t>が使用量の</a:t>
            </a:r>
            <a:r>
              <a:rPr kumimoji="1" lang="en-US" altLang="ja-JP" dirty="0"/>
              <a:t>10</a:t>
            </a:r>
            <a:r>
              <a:rPr kumimoji="1" lang="ja-JP" altLang="en-US" dirty="0"/>
              <a:t>日分以上の貯蔵量になるようにします。</a:t>
            </a:r>
          </a:p>
        </p:txBody>
      </p:sp>
      <p:sp>
        <p:nvSpPr>
          <p:cNvPr id="4" name="スライド番号プレースホルダー 3"/>
          <p:cNvSpPr>
            <a:spLocks noGrp="1"/>
          </p:cNvSpPr>
          <p:nvPr>
            <p:ph type="sldNum" sz="quarter" idx="5"/>
          </p:nvPr>
        </p:nvSpPr>
        <p:spPr/>
        <p:txBody>
          <a:bodyPr/>
          <a:lstStyle/>
          <a:p>
            <a:fld id="{9B8AD872-76B4-4BBE-ACB2-65BE8B3951C9}" type="slidenum">
              <a:rPr kumimoji="1" lang="ja-JP" altLang="en-US" smtClean="0"/>
              <a:t>22</a:t>
            </a:fld>
            <a:endParaRPr kumimoji="1" lang="ja-JP" altLang="en-US"/>
          </a:p>
        </p:txBody>
      </p:sp>
    </p:spTree>
    <p:extLst>
      <p:ext uri="{BB962C8B-B14F-4D97-AF65-F5344CB8AC3E}">
        <p14:creationId xmlns:p14="http://schemas.microsoft.com/office/powerpoint/2010/main" val="5855669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t>LGC</a:t>
            </a:r>
            <a:r>
              <a:rPr kumimoji="1" lang="ja-JP" altLang="en-US" dirty="0"/>
              <a:t>マニフォールドによる供給は、片側バンクが無くなると自動的に予備側のバンクに切り替わり供給されます。なお、</a:t>
            </a:r>
            <a:r>
              <a:rPr kumimoji="1" lang="en-US" altLang="ja-JP" dirty="0"/>
              <a:t>LGC</a:t>
            </a:r>
            <a:r>
              <a:rPr kumimoji="1" lang="ja-JP" altLang="en-US" dirty="0"/>
              <a:t>の場合も</a:t>
            </a:r>
            <a:r>
              <a:rPr kumimoji="1" lang="en-US" altLang="ja-JP" dirty="0"/>
              <a:t>CE</a:t>
            </a:r>
            <a:r>
              <a:rPr kumimoji="1" lang="ja-JP" altLang="en-US" dirty="0"/>
              <a:t>同様、液体酸素を気化して使用されます。</a:t>
            </a:r>
            <a:r>
              <a:rPr kumimoji="1" lang="en-US" altLang="ja-JP" dirty="0"/>
              <a:t>JIS</a:t>
            </a:r>
            <a:r>
              <a:rPr kumimoji="1" lang="ja-JP" altLang="en-US" dirty="0"/>
              <a:t> </a:t>
            </a:r>
            <a:r>
              <a:rPr kumimoji="1" lang="en-US" altLang="ja-JP" dirty="0"/>
              <a:t>T7101</a:t>
            </a:r>
            <a:r>
              <a:rPr kumimoji="1" lang="ja-JP" altLang="en-US" dirty="0"/>
              <a:t>医療ガス設備での</a:t>
            </a:r>
            <a:r>
              <a:rPr kumimoji="1" lang="en-US" altLang="ja-JP" dirty="0"/>
              <a:t>LGC</a:t>
            </a:r>
            <a:r>
              <a:rPr kumimoji="1" lang="ja-JP" altLang="en-US" dirty="0"/>
              <a:t>における供給設備の要件として、</a:t>
            </a:r>
            <a:r>
              <a:rPr kumimoji="1" lang="en-US" altLang="ja-JP" dirty="0"/>
              <a:t>LGC</a:t>
            </a:r>
            <a:r>
              <a:rPr kumimoji="1" lang="ja-JP" altLang="en-US" dirty="0"/>
              <a:t>供給設備</a:t>
            </a:r>
            <a:r>
              <a:rPr kumimoji="1" lang="en-US" altLang="ja-JP" dirty="0"/>
              <a:t>1</a:t>
            </a:r>
            <a:r>
              <a:rPr kumimoji="1" lang="ja-JP" altLang="en-US" dirty="0"/>
              <a:t>基と予備供給設備としてボンベによる供給設備を</a:t>
            </a:r>
            <a:r>
              <a:rPr kumimoji="1" lang="en-US" altLang="ja-JP" dirty="0"/>
              <a:t>1</a:t>
            </a:r>
            <a:r>
              <a:rPr kumimoji="1" lang="ja-JP" altLang="en-US" dirty="0"/>
              <a:t>ライン設けます。</a:t>
            </a:r>
            <a:r>
              <a:rPr kumimoji="1" lang="en-US" altLang="ja-JP" dirty="0"/>
              <a:t>LGC</a:t>
            </a:r>
            <a:r>
              <a:rPr kumimoji="1" lang="ja-JP" altLang="en-US" dirty="0"/>
              <a:t>の容量は、片側のバンクで使用量の</a:t>
            </a:r>
            <a:r>
              <a:rPr kumimoji="1" lang="en-US" altLang="ja-JP" dirty="0"/>
              <a:t>7</a:t>
            </a:r>
            <a:r>
              <a:rPr kumimoji="1" lang="ja-JP" altLang="en-US" dirty="0"/>
              <a:t>日分以上にし、ボンベによる予備供給は使用量の</a:t>
            </a:r>
            <a:r>
              <a:rPr kumimoji="1" lang="en-US" altLang="ja-JP" dirty="0"/>
              <a:t>1</a:t>
            </a:r>
            <a:r>
              <a:rPr kumimoji="1" lang="ja-JP" altLang="en-US" dirty="0"/>
              <a:t>日分以上の貯蔵量にします。</a:t>
            </a:r>
            <a:r>
              <a:rPr kumimoji="1" lang="en-US" altLang="ja-JP" dirty="0"/>
              <a:t>JIS</a:t>
            </a:r>
            <a:r>
              <a:rPr kumimoji="1" lang="ja-JP" altLang="en-US" dirty="0"/>
              <a:t> </a:t>
            </a:r>
            <a:r>
              <a:rPr kumimoji="1" lang="en-US" altLang="ja-JP" dirty="0"/>
              <a:t>T7101</a:t>
            </a:r>
            <a:r>
              <a:rPr kumimoji="1" lang="ja-JP" altLang="en-US" dirty="0"/>
              <a:t>医療ガス設備でのボンベにおける供給設備の要件については、ボンベの容量は、片側のバンクで使用量の</a:t>
            </a:r>
            <a:r>
              <a:rPr kumimoji="1" lang="en-US" altLang="ja-JP" dirty="0"/>
              <a:t>7</a:t>
            </a:r>
            <a:r>
              <a:rPr kumimoji="1" lang="ja-JP" altLang="en-US" dirty="0"/>
              <a:t>日分以上にし、ボンベによる予備供給は使用量の</a:t>
            </a:r>
            <a:r>
              <a:rPr kumimoji="1" lang="en-US" altLang="ja-JP" dirty="0"/>
              <a:t>1</a:t>
            </a:r>
            <a:r>
              <a:rPr kumimoji="1" lang="ja-JP" altLang="en-US" dirty="0"/>
              <a:t>日分以上の貯蔵量又は代替の接続口にする必要があります。また、ストレッチャーなど患者の搬送や移動時、緊急時の対応のため、各病棟内では小型ボンベが使用されます。なお、小型ボンベを含め貯蔵量の合計容積が</a:t>
            </a:r>
            <a:r>
              <a:rPr kumimoji="1" lang="en-US" altLang="ja-JP" dirty="0"/>
              <a:t>300</a:t>
            </a:r>
            <a:r>
              <a:rPr kumimoji="1" lang="ja-JP" altLang="en-US" dirty="0"/>
              <a:t>立法メートルを超える場合、高圧ガス保安法によりボンベ室の構造及び保安距離の規制を受けます。</a:t>
            </a:r>
            <a:r>
              <a:rPr kumimoji="1" lang="en-US" altLang="ja-JP" dirty="0"/>
              <a:t>JIS T7101</a:t>
            </a:r>
            <a:r>
              <a:rPr kumimoji="1" lang="ja-JP" altLang="en-US" dirty="0"/>
              <a:t>医療ガス設備では、供給設備の設置場所の環境温度は、</a:t>
            </a:r>
            <a:r>
              <a:rPr kumimoji="1" lang="en-US" altLang="ja-JP" dirty="0"/>
              <a:t>10</a:t>
            </a:r>
            <a:r>
              <a:rPr kumimoji="1" lang="ja-JP" altLang="en-US" dirty="0"/>
              <a:t>℃～</a:t>
            </a:r>
            <a:r>
              <a:rPr kumimoji="1" lang="en-US" altLang="ja-JP" dirty="0"/>
              <a:t>40</a:t>
            </a:r>
            <a:r>
              <a:rPr kumimoji="1" lang="ja-JP" altLang="en-US" dirty="0"/>
              <a:t>℃</a:t>
            </a:r>
            <a:r>
              <a:rPr kumimoji="1" lang="en-US" altLang="ja-JP" dirty="0"/>
              <a:t>(</a:t>
            </a:r>
            <a:r>
              <a:rPr kumimoji="1" lang="ja-JP" altLang="en-US" dirty="0"/>
              <a:t>亜酸化窒素は、</a:t>
            </a:r>
            <a:r>
              <a:rPr kumimoji="1" lang="en-US" altLang="ja-JP" dirty="0"/>
              <a:t>35</a:t>
            </a:r>
            <a:r>
              <a:rPr kumimoji="1" lang="ja-JP" altLang="en-US" dirty="0"/>
              <a:t>℃</a:t>
            </a:r>
            <a:r>
              <a:rPr kumimoji="1" lang="en-US" altLang="ja-JP" dirty="0"/>
              <a:t>)</a:t>
            </a:r>
            <a:r>
              <a:rPr kumimoji="1" lang="ja-JP" altLang="en-US" dirty="0"/>
              <a:t>としなければならないとしており、さらに通風の良いところであることが義務付けられています。</a:t>
            </a:r>
            <a:br>
              <a:rPr kumimoji="1" lang="en-US" altLang="ja-JP" dirty="0"/>
            </a:br>
            <a:endParaRPr kumimoji="1" lang="ja-JP" altLang="en-US" dirty="0"/>
          </a:p>
        </p:txBody>
      </p:sp>
      <p:sp>
        <p:nvSpPr>
          <p:cNvPr id="4" name="スライド番号プレースホルダー 3"/>
          <p:cNvSpPr>
            <a:spLocks noGrp="1"/>
          </p:cNvSpPr>
          <p:nvPr>
            <p:ph type="sldNum" sz="quarter" idx="5"/>
          </p:nvPr>
        </p:nvSpPr>
        <p:spPr/>
        <p:txBody>
          <a:bodyPr/>
          <a:lstStyle/>
          <a:p>
            <a:fld id="{9B8AD872-76B4-4BBE-ACB2-65BE8B3951C9}" type="slidenum">
              <a:rPr kumimoji="1" lang="ja-JP" altLang="en-US" smtClean="0"/>
              <a:t>23</a:t>
            </a:fld>
            <a:endParaRPr kumimoji="1" lang="ja-JP" altLang="en-US"/>
          </a:p>
        </p:txBody>
      </p:sp>
    </p:spTree>
    <p:extLst>
      <p:ext uri="{BB962C8B-B14F-4D97-AF65-F5344CB8AC3E}">
        <p14:creationId xmlns:p14="http://schemas.microsoft.com/office/powerpoint/2010/main" val="6029264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緊急時、保守点検、修理又は将来の延長工事などの際、送気配管の区域を遮断し、分離するために区域別遮断弁</a:t>
            </a:r>
            <a:r>
              <a:rPr kumimoji="1" lang="en-US" altLang="ja-JP" dirty="0"/>
              <a:t>(</a:t>
            </a:r>
            <a:r>
              <a:rPr kumimoji="1" lang="ja-JP" altLang="en-US" dirty="0"/>
              <a:t>シャットオフバルブ</a:t>
            </a:r>
            <a:r>
              <a:rPr kumimoji="1" lang="en-US" altLang="ja-JP" dirty="0"/>
              <a:t>)</a:t>
            </a:r>
            <a:r>
              <a:rPr kumimoji="1" lang="ja-JP" altLang="en-US" dirty="0"/>
              <a:t>が設置されます。シャットオフバルブのパネルにはバルブが制御する区域を表示しています。プレートを開けて赤いレバーを手前に引くと、その区域へのガスの供給が停止されます。なお、赤いレバーを引き、停止の状態にしている際は、プレートが閉まらないようになっており、停止状態であることが一目で確認できます。また、</a:t>
            </a:r>
            <a:r>
              <a:rPr kumimoji="1" lang="en-US" altLang="ja-JP" dirty="0"/>
              <a:t>JIS</a:t>
            </a:r>
            <a:r>
              <a:rPr kumimoji="1" lang="ja-JP" altLang="en-US" dirty="0"/>
              <a:t> </a:t>
            </a:r>
            <a:r>
              <a:rPr kumimoji="1" lang="en-US" altLang="ja-JP" dirty="0"/>
              <a:t>T</a:t>
            </a:r>
            <a:r>
              <a:rPr kumimoji="1" lang="ja-JP" altLang="en-US" dirty="0"/>
              <a:t>　</a:t>
            </a:r>
            <a:r>
              <a:rPr kumimoji="1" lang="en-US" altLang="ja-JP" dirty="0"/>
              <a:t>7101</a:t>
            </a:r>
            <a:r>
              <a:rPr kumimoji="1" lang="ja-JP" altLang="en-US" dirty="0"/>
              <a:t>医療ガス設備では、麻酔を行う区域や</a:t>
            </a:r>
            <a:r>
              <a:rPr kumimoji="1" lang="en-US" altLang="ja-JP" dirty="0"/>
              <a:t>ICU</a:t>
            </a:r>
            <a:r>
              <a:rPr kumimoji="1" lang="ja-JP" altLang="en-US" dirty="0"/>
              <a:t>、</a:t>
            </a:r>
            <a:r>
              <a:rPr kumimoji="1" lang="en-US" altLang="ja-JP" dirty="0"/>
              <a:t>CCU</a:t>
            </a:r>
            <a:r>
              <a:rPr kumimoji="1" lang="ja-JP" altLang="en-US" dirty="0"/>
              <a:t>、回復室等の特別医療部門の区域別遮断弁は、下流側に緊急保守点検用ガス導入口を組み込むことを定めています。緊急時にバルブを遮断する場合は、下流側全てのアウトレットでガスを使用していないことを確認し、責任者または医療ガス安全管理委員会の指示や許可を受けたもの以外が操作しないよう、関係者に周知する必要があります。</a:t>
            </a:r>
            <a:endParaRPr kumimoji="1" lang="en-US" altLang="ja-JP" dirty="0"/>
          </a:p>
        </p:txBody>
      </p:sp>
      <p:sp>
        <p:nvSpPr>
          <p:cNvPr id="4" name="スライド番号プレースホルダー 3"/>
          <p:cNvSpPr>
            <a:spLocks noGrp="1"/>
          </p:cNvSpPr>
          <p:nvPr>
            <p:ph type="sldNum" sz="quarter" idx="5"/>
          </p:nvPr>
        </p:nvSpPr>
        <p:spPr/>
        <p:txBody>
          <a:bodyPr/>
          <a:lstStyle/>
          <a:p>
            <a:fld id="{9B8AD872-76B4-4BBE-ACB2-65BE8B3951C9}" type="slidenum">
              <a:rPr kumimoji="1" lang="ja-JP" altLang="en-US" smtClean="0"/>
              <a:t>24</a:t>
            </a:fld>
            <a:endParaRPr kumimoji="1" lang="ja-JP" altLang="en-US"/>
          </a:p>
        </p:txBody>
      </p:sp>
    </p:spTree>
    <p:extLst>
      <p:ext uri="{BB962C8B-B14F-4D97-AF65-F5344CB8AC3E}">
        <p14:creationId xmlns:p14="http://schemas.microsoft.com/office/powerpoint/2010/main" val="2314844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t>CE</a:t>
            </a:r>
            <a:r>
              <a:rPr kumimoji="1" lang="ja-JP" altLang="en-US" dirty="0"/>
              <a:t>や</a:t>
            </a:r>
            <a:r>
              <a:rPr kumimoji="1" lang="en-US" altLang="ja-JP" dirty="0"/>
              <a:t>LGC</a:t>
            </a:r>
            <a:r>
              <a:rPr kumimoji="1" lang="ja-JP" altLang="en-US" dirty="0"/>
              <a:t>またはボンベマニフォールドなどの医療ガス供給源から供給される医療ガスは、配管により手術室、回復室、未熟児室、病室等に送られます。配管より供給されたガスはアウトレットに、湿潤器などの機器やホースアッセンブリーを取り付けることにより、ガスを取り出すことができます。アウトレットは、異なるガス種類、異なる送気圧力のガス間の誤接続を防止するガス別特定機能を有しており、ピン方式、シュレーダー方式、</a:t>
            </a:r>
            <a:r>
              <a:rPr kumimoji="1" lang="en-US" altLang="ja-JP" dirty="0"/>
              <a:t>DISS</a:t>
            </a:r>
            <a:r>
              <a:rPr kumimoji="1" lang="ja-JP" altLang="en-US" dirty="0"/>
              <a:t>方式等があります。なお、ガス別特定の方式は、同一施設で</a:t>
            </a:r>
            <a:r>
              <a:rPr kumimoji="1" lang="en-US" altLang="ja-JP" dirty="0"/>
              <a:t>1</a:t>
            </a:r>
            <a:r>
              <a:rPr kumimoji="1" lang="ja-JP" altLang="en-US" dirty="0"/>
              <a:t>種類でなければならないと</a:t>
            </a:r>
            <a:r>
              <a:rPr kumimoji="1" lang="en-US" altLang="ja-JP" dirty="0"/>
              <a:t>JIS T 7101</a:t>
            </a:r>
            <a:r>
              <a:rPr kumimoji="1" lang="ja-JP" altLang="en-US" dirty="0"/>
              <a:t>医療ガス設備で定められています。ピン方式のガス別特定は、ピン穴の位置が異なり、他のガスが差し込めない構造とし、酸素は</a:t>
            </a:r>
            <a:r>
              <a:rPr kumimoji="1" lang="en-US" altLang="ja-JP" dirty="0"/>
              <a:t>180°</a:t>
            </a:r>
            <a:r>
              <a:rPr kumimoji="1" lang="ja-JP" altLang="en-US" dirty="0"/>
              <a:t>、笑気は</a:t>
            </a:r>
            <a:r>
              <a:rPr kumimoji="1" lang="en-US" altLang="ja-JP" dirty="0"/>
              <a:t>135°</a:t>
            </a:r>
            <a:r>
              <a:rPr kumimoji="1" lang="ja-JP" altLang="en-US" dirty="0"/>
              <a:t>、空気は</a:t>
            </a:r>
            <a:r>
              <a:rPr kumimoji="1" lang="en-US" altLang="ja-JP" dirty="0"/>
              <a:t>120°</a:t>
            </a:r>
            <a:r>
              <a:rPr kumimoji="1" lang="ja-JP" altLang="en-US" dirty="0"/>
              <a:t>、吸引は</a:t>
            </a:r>
            <a:r>
              <a:rPr kumimoji="1" lang="en-US" altLang="ja-JP" dirty="0"/>
              <a:t>90°</a:t>
            </a:r>
            <a:r>
              <a:rPr kumimoji="1" lang="ja-JP" altLang="en-US" dirty="0"/>
              <a:t>、炭酸ガスは</a:t>
            </a:r>
            <a:r>
              <a:rPr kumimoji="1" lang="en-US" altLang="ja-JP" dirty="0"/>
              <a:t>45°</a:t>
            </a:r>
            <a:r>
              <a:rPr kumimoji="1" lang="ja-JP" altLang="en-US" dirty="0"/>
              <a:t>となっています。</a:t>
            </a:r>
          </a:p>
        </p:txBody>
      </p:sp>
      <p:sp>
        <p:nvSpPr>
          <p:cNvPr id="4" name="スライド番号プレースホルダー 3"/>
          <p:cNvSpPr>
            <a:spLocks noGrp="1"/>
          </p:cNvSpPr>
          <p:nvPr>
            <p:ph type="sldNum" sz="quarter" idx="5"/>
          </p:nvPr>
        </p:nvSpPr>
        <p:spPr/>
        <p:txBody>
          <a:bodyPr/>
          <a:lstStyle/>
          <a:p>
            <a:fld id="{9B8AD872-76B4-4BBE-ACB2-65BE8B3951C9}" type="slidenum">
              <a:rPr kumimoji="1" lang="ja-JP" altLang="en-US" smtClean="0"/>
              <a:t>25</a:t>
            </a:fld>
            <a:endParaRPr kumimoji="1" lang="ja-JP" altLang="en-US"/>
          </a:p>
        </p:txBody>
      </p:sp>
    </p:spTree>
    <p:extLst>
      <p:ext uri="{BB962C8B-B14F-4D97-AF65-F5344CB8AC3E}">
        <p14:creationId xmlns:p14="http://schemas.microsoft.com/office/powerpoint/2010/main" val="21329990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algn="l"/>
            <a:r>
              <a:rPr lang="ja-JP" altLang="en-US" b="0" i="0" dirty="0">
                <a:solidFill>
                  <a:srgbClr val="333333"/>
                </a:solidFill>
                <a:effectLst/>
                <a:latin typeface="メイリオ" panose="020B0604030504040204" pitchFamily="50" charset="-128"/>
                <a:ea typeface="メイリオ" panose="020B0604030504040204" pitchFamily="50" charset="-128"/>
              </a:rPr>
              <a:t>在宅酸素療法とは、肺気腫や慢性気管支炎などの慢性閉塞性肺疾患や肺結核の後遺症などの慢性呼吸不全や肺高血圧症、慢性心不全、チアノーゼ型先天性心疾患などにより血液中の酸素が不足している方が、ご自宅など病院以外の場所で、不足している酸素を吸入する治療法です。在宅酸素療法は、医師の診断により、</a:t>
            </a:r>
            <a:r>
              <a:rPr lang="ja-JP" altLang="en-US" dirty="0"/>
              <a:t>保険適用され、全国で</a:t>
            </a:r>
            <a:r>
              <a:rPr lang="en-US" altLang="ja-JP" dirty="0"/>
              <a:t>18</a:t>
            </a:r>
            <a:r>
              <a:rPr lang="ja-JP" altLang="en-US" dirty="0"/>
              <a:t>万人以上の方々が自宅で酸素を吸入しています。なお、在宅酸素療法における酸素を供給する手段として、酸素濃縮装置や液体酸素装置、酸素ボンベ等があります。酸素濃縮装置は、在宅酸素療法を実施する患者に最も多く使用されている装置で、</a:t>
            </a:r>
            <a:r>
              <a:rPr lang="en-US" altLang="ja-JP" dirty="0"/>
              <a:t>100V</a:t>
            </a:r>
            <a:r>
              <a:rPr lang="ja-JP" altLang="en-US" dirty="0"/>
              <a:t>電源があれば居宅内で酸素吸入ができます。本装置は空気中の窒素を吸着剤に吸着分離して、酸素を連続的に発生させる装置です。発生する酸素濃度は</a:t>
            </a:r>
            <a:r>
              <a:rPr lang="en-US" altLang="ja-JP" dirty="0"/>
              <a:t>90</a:t>
            </a:r>
            <a:r>
              <a:rPr lang="ja-JP" altLang="en-US" dirty="0"/>
              <a:t>～</a:t>
            </a:r>
            <a:r>
              <a:rPr lang="en-US" altLang="ja-JP" dirty="0"/>
              <a:t>93</a:t>
            </a:r>
            <a:r>
              <a:rPr lang="ja-JP" altLang="en-US" dirty="0"/>
              <a:t>％程度ですが、酸素濃縮装置を適切に作動させるために、風通しがよく適温で清潔な環境に設置する必要があります。</a:t>
            </a:r>
            <a:endParaRPr kumimoji="1" lang="ja-JP" altLang="en-US" dirty="0"/>
          </a:p>
        </p:txBody>
      </p:sp>
      <p:sp>
        <p:nvSpPr>
          <p:cNvPr id="4" name="スライド番号プレースホルダー 3"/>
          <p:cNvSpPr>
            <a:spLocks noGrp="1"/>
          </p:cNvSpPr>
          <p:nvPr>
            <p:ph type="sldNum" sz="quarter" idx="10"/>
          </p:nvPr>
        </p:nvSpPr>
        <p:spPr/>
        <p:txBody>
          <a:bodyPr/>
          <a:lstStyle/>
          <a:p>
            <a:fld id="{FC2B63F6-CE0A-4E1B-B027-E9FEC68E698C}" type="slidenum">
              <a:rPr kumimoji="1" lang="ja-JP" altLang="en-US" smtClean="0"/>
              <a:t>26</a:t>
            </a:fld>
            <a:endParaRPr kumimoji="1" lang="ja-JP" altLang="en-US"/>
          </a:p>
        </p:txBody>
      </p:sp>
    </p:spTree>
    <p:extLst>
      <p:ext uri="{BB962C8B-B14F-4D97-AF65-F5344CB8AC3E}">
        <p14:creationId xmlns:p14="http://schemas.microsoft.com/office/powerpoint/2010/main" val="24252717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在宅酸素療法用液化酸素装置は、親機と子機からなり、居宅や通院時に医療用酸素を吸入する目的で使用します。通院時などの外出時などに子機が使用されますが、親機の液化酸素を子機に移し替えることにより使用します。なお、販売業者は、使用するガスの性質や装置について説明し、保安に関する周知文書を年</a:t>
            </a:r>
            <a:r>
              <a:rPr kumimoji="1" lang="en-US" altLang="ja-JP" dirty="0"/>
              <a:t>1</a:t>
            </a:r>
            <a:r>
              <a:rPr kumimoji="1" lang="ja-JP" altLang="en-US" dirty="0"/>
              <a:t>回配布することが、「高圧ガス保安法第</a:t>
            </a:r>
            <a:r>
              <a:rPr kumimoji="1" lang="en-US" altLang="ja-JP" dirty="0"/>
              <a:t>20</a:t>
            </a:r>
            <a:r>
              <a:rPr kumimoji="1" lang="ja-JP" altLang="en-US" dirty="0"/>
              <a:t>条の</a:t>
            </a:r>
            <a:r>
              <a:rPr kumimoji="1" lang="en-US" altLang="ja-JP" dirty="0"/>
              <a:t>5</a:t>
            </a:r>
            <a:r>
              <a:rPr kumimoji="1" lang="ja-JP" altLang="en-US" dirty="0"/>
              <a:t>」により義務付けられています。また、在宅酸素療法用の携帯用酸素ボンベは、患者が医療機関への通院や外出時に吸入するために使用されます。患者の負担をできるだけ軽減するために、アルミとガラス繊維又はカーボン繊維を使用した一般複合容器</a:t>
            </a:r>
            <a:r>
              <a:rPr kumimoji="1" lang="en-US" altLang="ja-JP" dirty="0"/>
              <a:t>(FRP</a:t>
            </a:r>
            <a:r>
              <a:rPr kumimoji="1" lang="ja-JP" altLang="en-US" dirty="0"/>
              <a:t>容器</a:t>
            </a:r>
            <a:r>
              <a:rPr kumimoji="1" lang="en-US" altLang="ja-JP" dirty="0"/>
              <a:t>)</a:t>
            </a:r>
            <a:r>
              <a:rPr kumimoji="1" lang="ja-JP" altLang="en-US" dirty="0"/>
              <a:t>やアルミ製の容器が使用されます。なお、</a:t>
            </a:r>
            <a:r>
              <a:rPr kumimoji="1" lang="en-US" altLang="ja-JP" dirty="0"/>
              <a:t>FRP</a:t>
            </a:r>
            <a:r>
              <a:rPr kumimoji="1" lang="ja-JP" altLang="en-US" dirty="0"/>
              <a:t>容器の使用期限は製造から</a:t>
            </a:r>
            <a:r>
              <a:rPr kumimoji="1" lang="en-US" altLang="ja-JP" dirty="0"/>
              <a:t>15</a:t>
            </a:r>
            <a:r>
              <a:rPr kumimoji="1" lang="ja-JP" altLang="en-US" dirty="0"/>
              <a:t>年であり、容器の管理には注意が必要です。</a:t>
            </a:r>
          </a:p>
        </p:txBody>
      </p:sp>
      <p:sp>
        <p:nvSpPr>
          <p:cNvPr id="4" name="スライド番号プレースホルダー 3"/>
          <p:cNvSpPr>
            <a:spLocks noGrp="1"/>
          </p:cNvSpPr>
          <p:nvPr>
            <p:ph type="sldNum" sz="quarter" idx="5"/>
          </p:nvPr>
        </p:nvSpPr>
        <p:spPr/>
        <p:txBody>
          <a:bodyPr/>
          <a:lstStyle/>
          <a:p>
            <a:fld id="{FC2B63F6-CE0A-4E1B-B027-E9FEC68E698C}" type="slidenum">
              <a:rPr kumimoji="1" lang="ja-JP" altLang="en-US" smtClean="0"/>
              <a:t>27</a:t>
            </a:fld>
            <a:endParaRPr kumimoji="1" lang="ja-JP" altLang="en-US"/>
          </a:p>
        </p:txBody>
      </p:sp>
    </p:spTree>
    <p:extLst>
      <p:ext uri="{BB962C8B-B14F-4D97-AF65-F5344CB8AC3E}">
        <p14:creationId xmlns:p14="http://schemas.microsoft.com/office/powerpoint/2010/main" val="17393112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酸素は支燃性のガスです。支燃性とは他のものの燃焼を助ける性質のことで、周囲の酸素濃度が高くなると、ものが燃えやすくなり、発火すると激しくものが燃えます。酸素濃縮装置、液化酸素装置、携帯用ボンベなど酸素供給装置は、周囲に火気や発火性・引火性のものがない場所に設置しなければならず、装置本体や延長チューブ、カニューラなどの近くに火気を近づけないよう注意してください。とくに喫煙は厳禁です。なお、酸素供給装置からの火気の距離は</a:t>
            </a:r>
            <a:r>
              <a:rPr kumimoji="1" lang="en-US" altLang="ja-JP" dirty="0"/>
              <a:t>2</a:t>
            </a:r>
            <a:r>
              <a:rPr kumimoji="1" lang="ja-JP" altLang="en-US" dirty="0"/>
              <a:t>メートル以上、また親機から子機に液体酸素を移し替える時は</a:t>
            </a:r>
            <a:r>
              <a:rPr kumimoji="1" lang="en-US" altLang="ja-JP" dirty="0"/>
              <a:t>5</a:t>
            </a:r>
            <a:r>
              <a:rPr kumimoji="1" lang="ja-JP" altLang="en-US" dirty="0"/>
              <a:t>メートル以上火気から離す必要があります。</a:t>
            </a:r>
          </a:p>
        </p:txBody>
      </p:sp>
      <p:sp>
        <p:nvSpPr>
          <p:cNvPr id="4" name="スライド番号プレースホルダー 3"/>
          <p:cNvSpPr>
            <a:spLocks noGrp="1"/>
          </p:cNvSpPr>
          <p:nvPr>
            <p:ph type="sldNum" sz="quarter" idx="5"/>
          </p:nvPr>
        </p:nvSpPr>
        <p:spPr/>
        <p:txBody>
          <a:bodyPr/>
          <a:lstStyle/>
          <a:p>
            <a:fld id="{FC2B63F6-CE0A-4E1B-B027-E9FEC68E698C}" type="slidenum">
              <a:rPr kumimoji="1" lang="ja-JP" altLang="en-US" smtClean="0"/>
              <a:t>28</a:t>
            </a:fld>
            <a:endParaRPr kumimoji="1" lang="ja-JP" altLang="en-US"/>
          </a:p>
        </p:txBody>
      </p:sp>
    </p:spTree>
    <p:extLst>
      <p:ext uri="{BB962C8B-B14F-4D97-AF65-F5344CB8AC3E}">
        <p14:creationId xmlns:p14="http://schemas.microsoft.com/office/powerpoint/2010/main" val="9739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日本産業・医療ガス協会では、厚生労働省及び</a:t>
            </a:r>
            <a:r>
              <a:rPr kumimoji="1" lang="en-US" altLang="ja-JP" dirty="0"/>
              <a:t>PMDA</a:t>
            </a:r>
            <a:r>
              <a:rPr kumimoji="1" lang="ja-JP" altLang="en-US" dirty="0"/>
              <a:t>の指導のもと、日本薬局方酸素、日本薬局方窒素、日本薬局方二酸化炭素、液体酸素、液体窒素の添付文書を作成し、会員である製造販売業者などに販売しています。なお、平成</a:t>
            </a:r>
            <a:r>
              <a:rPr kumimoji="1" lang="en-US" altLang="ja-JP" dirty="0"/>
              <a:t>26</a:t>
            </a:r>
            <a:r>
              <a:rPr kumimoji="1" lang="ja-JP" altLang="en-US" dirty="0"/>
              <a:t>年の法改正により、承認医薬品である液体酸素、液体窒素の添付文書の届出が義務付けられました。厚生労働省と協議、調整を行った結果、当協会が会員製造販売業者を代表して一括届出を行うこととなり、局方医薬品も含めて、上記</a:t>
            </a:r>
            <a:r>
              <a:rPr kumimoji="1" lang="en-US" altLang="ja-JP" dirty="0"/>
              <a:t>5</a:t>
            </a:r>
            <a:r>
              <a:rPr kumimoji="1" lang="ja-JP" altLang="en-US" dirty="0"/>
              <a:t>品目の届出対応を行っています。 令和</a:t>
            </a:r>
            <a:r>
              <a:rPr kumimoji="1" lang="en-US" altLang="ja-JP" dirty="0"/>
              <a:t>3</a:t>
            </a:r>
            <a:r>
              <a:rPr kumimoji="1" lang="ja-JP" altLang="en-US" dirty="0"/>
              <a:t>年</a:t>
            </a:r>
            <a:r>
              <a:rPr kumimoji="1" lang="en-US" altLang="ja-JP" dirty="0"/>
              <a:t>8</a:t>
            </a:r>
            <a:r>
              <a:rPr kumimoji="1" lang="ja-JP" altLang="en-US" dirty="0"/>
              <a:t>月</a:t>
            </a:r>
            <a:r>
              <a:rPr kumimoji="1" lang="en-US" altLang="ja-JP" dirty="0"/>
              <a:t>1</a:t>
            </a:r>
            <a:r>
              <a:rPr kumimoji="1" lang="ja-JP" altLang="en-US" dirty="0"/>
              <a:t>日に施行された添付文書電子化では、</a:t>
            </a:r>
            <a:r>
              <a:rPr kumimoji="1" lang="en-US" altLang="ja-JP" dirty="0"/>
              <a:t>PMDA</a:t>
            </a:r>
            <a:r>
              <a:rPr kumimoji="1" lang="ja-JP" altLang="en-US" dirty="0"/>
              <a:t>に届出している添付文書情報を医薬品製品情報コード</a:t>
            </a:r>
            <a:r>
              <a:rPr kumimoji="1" lang="en-US" altLang="ja-JP" dirty="0"/>
              <a:t>(GS1</a:t>
            </a:r>
            <a:r>
              <a:rPr kumimoji="1" lang="ja-JP" altLang="en-US" dirty="0"/>
              <a:t>コード</a:t>
            </a:r>
            <a:r>
              <a:rPr kumimoji="1" lang="en-US" altLang="ja-JP" dirty="0"/>
              <a:t>)</a:t>
            </a:r>
            <a:r>
              <a:rPr kumimoji="1" lang="ja-JP" altLang="en-US" dirty="0"/>
              <a:t>と紐づけることで添文ナビというスマートフォンなどモバイル端末用のアプリケーションソフトにて</a:t>
            </a:r>
            <a:r>
              <a:rPr kumimoji="1" lang="en-US" altLang="ja-JP" dirty="0"/>
              <a:t>GS1</a:t>
            </a:r>
            <a:r>
              <a:rPr kumimoji="1" lang="ja-JP" altLang="en-US" dirty="0"/>
              <a:t>コードを読み取ることによる添付文書情報の閲覧が義務化されました。これにより、これまで医薬品に取り付けられていた添付文書は不要となります。ただし、医療機関に初めて医療用ガスを納入する場合または添付文書情報が改訂された場合は、原則紙による添付文書の提供が求められていますので、注意が必要です。</a:t>
            </a:r>
          </a:p>
        </p:txBody>
      </p:sp>
      <p:sp>
        <p:nvSpPr>
          <p:cNvPr id="4" name="スライド番号プレースホルダー 3"/>
          <p:cNvSpPr>
            <a:spLocks noGrp="1"/>
          </p:cNvSpPr>
          <p:nvPr>
            <p:ph type="sldNum" sz="quarter" idx="10"/>
          </p:nvPr>
        </p:nvSpPr>
        <p:spPr/>
        <p:txBody>
          <a:bodyPr/>
          <a:lstStyle/>
          <a:p>
            <a:fld id="{A8B31B29-6589-49FA-A660-BED09FFA3CD8}" type="slidenum">
              <a:rPr kumimoji="1" lang="ja-JP" altLang="en-US" smtClean="0"/>
              <a:t>29</a:t>
            </a:fld>
            <a:endParaRPr kumimoji="1" lang="ja-JP" altLang="en-US"/>
          </a:p>
        </p:txBody>
      </p:sp>
    </p:spTree>
    <p:extLst>
      <p:ext uri="{BB962C8B-B14F-4D97-AF65-F5344CB8AC3E}">
        <p14:creationId xmlns:p14="http://schemas.microsoft.com/office/powerpoint/2010/main" val="330408709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ja-JP" altLang="en-US" sz="1800" dirty="0">
                <a:solidFill>
                  <a:srgbClr val="000000"/>
                </a:solidFill>
                <a:latin typeface="MS UI Gothic" panose="020B0600070205080204" pitchFamily="50" charset="-128"/>
                <a:ea typeface="MS UI Gothic" panose="020B0600070205080204" pitchFamily="50" charset="-128"/>
              </a:rPr>
              <a:t>次に日本産業・医療ガス協会における活動を一部紹介いたします。まず、当協会では、会員企業の資質向上を目指し、</a:t>
            </a:r>
            <a:r>
              <a:rPr lang="en-US" altLang="ja-JP" sz="1800" dirty="0">
                <a:solidFill>
                  <a:srgbClr val="000000"/>
                </a:solidFill>
                <a:latin typeface="MS UI Gothic" panose="020B0600070205080204" pitchFamily="50" charset="-128"/>
                <a:ea typeface="MS UI Gothic" panose="020B0600070205080204" pitchFamily="50" charset="-128"/>
              </a:rPr>
              <a:t>2007</a:t>
            </a:r>
            <a:r>
              <a:rPr lang="ja-JP" altLang="en-US" sz="1800" dirty="0">
                <a:solidFill>
                  <a:srgbClr val="000000"/>
                </a:solidFill>
                <a:latin typeface="MS UI Gothic" panose="020B0600070205080204" pitchFamily="50" charset="-128"/>
                <a:ea typeface="MS UI Gothic" panose="020B0600070205080204" pitchFamily="50" charset="-128"/>
              </a:rPr>
              <a:t>年より</a:t>
            </a:r>
            <a:r>
              <a:rPr lang="en-US" altLang="ja-JP" sz="1800" dirty="0">
                <a:solidFill>
                  <a:srgbClr val="000000"/>
                </a:solidFill>
                <a:latin typeface="MS UI Gothic" panose="020B0600070205080204" pitchFamily="50" charset="-128"/>
                <a:ea typeface="MS UI Gothic" panose="020B0600070205080204" pitchFamily="50" charset="-128"/>
              </a:rPr>
              <a:t>MGR</a:t>
            </a:r>
            <a:r>
              <a:rPr lang="ja-JP" altLang="en-US" sz="1800" dirty="0">
                <a:solidFill>
                  <a:srgbClr val="000000"/>
                </a:solidFill>
                <a:latin typeface="MS UI Gothic" panose="020B0600070205080204" pitchFamily="50" charset="-128"/>
                <a:ea typeface="MS UI Gothic" panose="020B0600070205080204" pitchFamily="50" charset="-128"/>
              </a:rPr>
              <a:t>認定制度の運用を開始しています。</a:t>
            </a:r>
            <a:r>
              <a:rPr lang="en-US" altLang="ja-JP" sz="1800" dirty="0">
                <a:solidFill>
                  <a:srgbClr val="000000"/>
                </a:solidFill>
                <a:latin typeface="MS UI Gothic" panose="020B0600070205080204" pitchFamily="50" charset="-128"/>
                <a:ea typeface="MS UI Gothic" panose="020B0600070205080204" pitchFamily="50" charset="-128"/>
              </a:rPr>
              <a:t>MGR</a:t>
            </a:r>
            <a:r>
              <a:rPr lang="ja-JP" altLang="en-US" sz="1800" dirty="0">
                <a:solidFill>
                  <a:srgbClr val="000000"/>
                </a:solidFill>
                <a:latin typeface="MS UI Gothic" panose="020B0600070205080204" pitchFamily="50" charset="-128"/>
                <a:ea typeface="MS UI Gothic" panose="020B0600070205080204" pitchFamily="50" charset="-128"/>
              </a:rPr>
              <a:t>とは、医療ガス情報担当者のことで、</a:t>
            </a:r>
            <a:r>
              <a:rPr lang="en-US" altLang="ja-JP" sz="1800" dirty="0">
                <a:solidFill>
                  <a:srgbClr val="000000"/>
                </a:solidFill>
                <a:latin typeface="MS UI Gothic" panose="020B0600070205080204" pitchFamily="50" charset="-128"/>
                <a:ea typeface="MS UI Gothic" panose="020B0600070205080204" pitchFamily="50" charset="-128"/>
              </a:rPr>
              <a:t>Medical Gases Representative</a:t>
            </a:r>
            <a:r>
              <a:rPr lang="ja-JP" altLang="en-US" sz="1800" dirty="0">
                <a:solidFill>
                  <a:srgbClr val="000000"/>
                </a:solidFill>
                <a:latin typeface="MS UI Gothic" panose="020B0600070205080204" pitchFamily="50" charset="-128"/>
                <a:ea typeface="MS UI Gothic" panose="020B0600070205080204" pitchFamily="50" charset="-128"/>
              </a:rPr>
              <a:t>の略です。</a:t>
            </a:r>
            <a:r>
              <a:rPr lang="en-US" altLang="ja-JP" sz="1800" dirty="0">
                <a:solidFill>
                  <a:srgbClr val="000000"/>
                </a:solidFill>
                <a:latin typeface="MS UI Gothic" panose="020B0600070205080204" pitchFamily="50" charset="-128"/>
                <a:ea typeface="MS UI Gothic" panose="020B0600070205080204" pitchFamily="50" charset="-128"/>
              </a:rPr>
              <a:t>MGR</a:t>
            </a:r>
            <a:r>
              <a:rPr lang="ja-JP" altLang="en-US" sz="1800" dirty="0">
                <a:solidFill>
                  <a:srgbClr val="000000"/>
                </a:solidFill>
                <a:latin typeface="MS UI Gothic" panose="020B0600070205080204" pitchFamily="50" charset="-128"/>
                <a:ea typeface="MS UI Gothic" panose="020B0600070205080204" pitchFamily="50" charset="-128"/>
              </a:rPr>
              <a:t>は、医療用酸素をはじめとする医療ガスの製造販売等を行う企業を代表して医療機関を訪問し、医療ガスの適正な使用と普及を目的として、医療関係者（医師・看護師・薬剤師など）に対して医療ガスの品質などの医薬情報を提供し、使用された医療ガスの有効性・安全性などに関する情報を医療機関から収集して企業に報告し、医療機関にフィードバックを行うなどすることを使命としています。</a:t>
            </a:r>
            <a:endParaRPr kumimoji="1" lang="ja-JP" altLang="en-US" dirty="0"/>
          </a:p>
        </p:txBody>
      </p:sp>
      <p:sp>
        <p:nvSpPr>
          <p:cNvPr id="4" name="スライド番号プレースホルダー 3"/>
          <p:cNvSpPr>
            <a:spLocks noGrp="1"/>
          </p:cNvSpPr>
          <p:nvPr>
            <p:ph type="sldNum" sz="quarter" idx="10"/>
          </p:nvPr>
        </p:nvSpPr>
        <p:spPr/>
        <p:txBody>
          <a:bodyPr/>
          <a:lstStyle/>
          <a:p>
            <a:fld id="{A8B31B29-6589-49FA-A660-BED09FFA3CD8}" type="slidenum">
              <a:rPr kumimoji="1" lang="ja-JP" altLang="en-US" smtClean="0"/>
              <a:t>30</a:t>
            </a:fld>
            <a:endParaRPr kumimoji="1" lang="ja-JP" altLang="en-US"/>
          </a:p>
        </p:txBody>
      </p:sp>
    </p:spTree>
    <p:extLst>
      <p:ext uri="{BB962C8B-B14F-4D97-AF65-F5344CB8AC3E}">
        <p14:creationId xmlns:p14="http://schemas.microsoft.com/office/powerpoint/2010/main" val="105593725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日本産業・医療ガス協会では、医療ガス及び供給設備の取扱い上の注意をまとめた「周知文書」を作成しています。</a:t>
            </a:r>
            <a:r>
              <a:rPr lang="ja-JP" altLang="en-US" sz="1100" dirty="0">
                <a:latin typeface="ＭＳ Ｐゴシック" panose="020B0600070205080204" pitchFamily="50" charset="-128"/>
                <a:ea typeface="ＭＳ Ｐゴシック" panose="020B0600070205080204" pitchFamily="50" charset="-128"/>
              </a:rPr>
              <a:t>医療機関等のご使用者へ配布して掲示をお願いし、注意喚起にご活用ください。なお、当協会会員であれば、当協会のホームページからダウンロードできます。</a:t>
            </a:r>
            <a:endParaRPr lang="en-US" altLang="ja-JP" sz="1100" dirty="0">
              <a:latin typeface="ＭＳ Ｐゴシック" panose="020B0600070205080204" pitchFamily="50" charset="-128"/>
              <a:ea typeface="ＭＳ Ｐゴシック" panose="020B0600070205080204" pitchFamily="50" charset="-128"/>
            </a:endParaRPr>
          </a:p>
          <a:p>
            <a:pPr defTabSz="914324">
              <a:defRPr/>
            </a:pPr>
            <a:endParaRPr lang="en-US" altLang="ja-JP" sz="1100" dirty="0">
              <a:latin typeface="ＭＳ Ｐゴシック" panose="020B0600070205080204" pitchFamily="50" charset="-128"/>
              <a:ea typeface="ＭＳ Ｐゴシック" panose="020B0600070205080204" pitchFamily="50" charset="-128"/>
            </a:endParaRPr>
          </a:p>
          <a:p>
            <a:endParaRPr kumimoji="1" lang="ja-JP" altLang="en-US" dirty="0"/>
          </a:p>
          <a:p>
            <a:endParaRPr kumimoji="1" lang="ja-JP" altLang="en-US" dirty="0"/>
          </a:p>
        </p:txBody>
      </p:sp>
      <p:sp>
        <p:nvSpPr>
          <p:cNvPr id="4" name="スライド番号プレースホルダー 3"/>
          <p:cNvSpPr>
            <a:spLocks noGrp="1"/>
          </p:cNvSpPr>
          <p:nvPr>
            <p:ph type="sldNum" sz="quarter" idx="5"/>
          </p:nvPr>
        </p:nvSpPr>
        <p:spPr/>
        <p:txBody>
          <a:bodyPr/>
          <a:lstStyle/>
          <a:p>
            <a:fld id="{A8B31B29-6589-49FA-A660-BED09FFA3CD8}" type="slidenum">
              <a:rPr kumimoji="1" lang="ja-JP" altLang="en-US" smtClean="0"/>
              <a:t>31</a:t>
            </a:fld>
            <a:endParaRPr kumimoji="1" lang="ja-JP" altLang="en-US"/>
          </a:p>
        </p:txBody>
      </p:sp>
    </p:spTree>
    <p:extLst>
      <p:ext uri="{BB962C8B-B14F-4D97-AF65-F5344CB8AC3E}">
        <p14:creationId xmlns:p14="http://schemas.microsoft.com/office/powerpoint/2010/main" val="3471588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日本産業・医療ガス協会では、医療ガス及び医療ガス設備を安全にお使いいただくために、様々な図書を発行しております。当協会のホームページにてどなたでもご購入いただけますので、医療ガス安全管理通知における職員研修などの資料としてご活用ください。</a:t>
            </a:r>
            <a:endParaRPr lang="en-US" altLang="ja-JP" sz="1100" dirty="0">
              <a:latin typeface="ＭＳ Ｐゴシック" panose="020B0600070205080204" pitchFamily="50" charset="-128"/>
              <a:ea typeface="ＭＳ Ｐゴシック" panose="020B0600070205080204" pitchFamily="50" charset="-128"/>
            </a:endParaRPr>
          </a:p>
          <a:p>
            <a:endParaRPr kumimoji="1" lang="ja-JP" altLang="en-US" dirty="0"/>
          </a:p>
          <a:p>
            <a:endParaRPr kumimoji="1" lang="ja-JP" altLang="en-US" dirty="0"/>
          </a:p>
        </p:txBody>
      </p:sp>
      <p:sp>
        <p:nvSpPr>
          <p:cNvPr id="4" name="スライド番号プレースホルダー 3"/>
          <p:cNvSpPr>
            <a:spLocks noGrp="1"/>
          </p:cNvSpPr>
          <p:nvPr>
            <p:ph type="sldNum" sz="quarter" idx="5"/>
          </p:nvPr>
        </p:nvSpPr>
        <p:spPr/>
        <p:txBody>
          <a:bodyPr/>
          <a:lstStyle/>
          <a:p>
            <a:fld id="{A8B31B29-6589-49FA-A660-BED09FFA3CD8}" type="slidenum">
              <a:rPr kumimoji="1" lang="ja-JP" altLang="en-US" smtClean="0"/>
              <a:t>32</a:t>
            </a:fld>
            <a:endParaRPr kumimoji="1" lang="ja-JP" altLang="en-US"/>
          </a:p>
        </p:txBody>
      </p:sp>
    </p:spTree>
    <p:extLst>
      <p:ext uri="{BB962C8B-B14F-4D97-AF65-F5344CB8AC3E}">
        <p14:creationId xmlns:p14="http://schemas.microsoft.com/office/powerpoint/2010/main" val="372070398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日本産業・医療ガス協会では各都道府県の地域防災計画に基づき、大規模災害が発生した際に、医療ガス等の確保を図るため、当協会の各地域本部が都道府県と協定の締結を推進しています。</a:t>
            </a:r>
          </a:p>
        </p:txBody>
      </p:sp>
      <p:sp>
        <p:nvSpPr>
          <p:cNvPr id="4" name="スライド番号プレースホルダー 3"/>
          <p:cNvSpPr>
            <a:spLocks noGrp="1"/>
          </p:cNvSpPr>
          <p:nvPr>
            <p:ph type="sldNum" sz="quarter" idx="10"/>
          </p:nvPr>
        </p:nvSpPr>
        <p:spPr/>
        <p:txBody>
          <a:bodyPr/>
          <a:lstStyle/>
          <a:p>
            <a:fld id="{A8B31B29-6589-49FA-A660-BED09FFA3CD8}" type="slidenum">
              <a:rPr kumimoji="1" lang="ja-JP" altLang="en-US" smtClean="0"/>
              <a:t>33</a:t>
            </a:fld>
            <a:endParaRPr kumimoji="1" lang="ja-JP" altLang="en-US"/>
          </a:p>
        </p:txBody>
      </p:sp>
    </p:spTree>
    <p:extLst>
      <p:ext uri="{BB962C8B-B14F-4D97-AF65-F5344CB8AC3E}">
        <p14:creationId xmlns:p14="http://schemas.microsoft.com/office/powerpoint/2010/main" val="248546592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日本産業・医療ガス協会では、国際整合化を図るためピックスにて定めた医療用ガスに関わる要求事項をもとに、</a:t>
            </a:r>
            <a:r>
              <a:rPr kumimoji="1" lang="en-US" altLang="ja-JP" dirty="0"/>
              <a:t>2012</a:t>
            </a:r>
            <a:r>
              <a:rPr kumimoji="1" lang="ja-JP" altLang="en-US" dirty="0"/>
              <a:t>年</a:t>
            </a:r>
            <a:r>
              <a:rPr kumimoji="1" lang="en-US" altLang="ja-JP" dirty="0"/>
              <a:t>1</a:t>
            </a:r>
            <a:r>
              <a:rPr kumimoji="1" lang="ja-JP" altLang="en-US" dirty="0"/>
              <a:t>月に「医療用ガスに関する製造管理及び品質管理の基準」を業界の自主基準として定めました。本自主基準は</a:t>
            </a:r>
            <a:r>
              <a:rPr kumimoji="1" lang="en-US" altLang="ja-JP" dirty="0"/>
              <a:t>2016</a:t>
            </a:r>
            <a:r>
              <a:rPr kumimoji="1" lang="ja-JP" altLang="en-US" dirty="0"/>
              <a:t>年</a:t>
            </a:r>
            <a:r>
              <a:rPr kumimoji="1" lang="en-US" altLang="ja-JP" dirty="0"/>
              <a:t>3</a:t>
            </a:r>
            <a:r>
              <a:rPr kumimoji="1" lang="ja-JP" altLang="en-US" dirty="0"/>
              <a:t>月に改訂され、厚生労働省より事務連絡として発出されています。</a:t>
            </a:r>
          </a:p>
        </p:txBody>
      </p:sp>
      <p:sp>
        <p:nvSpPr>
          <p:cNvPr id="4" name="スライド番号プレースホルダー 3"/>
          <p:cNvSpPr>
            <a:spLocks noGrp="1"/>
          </p:cNvSpPr>
          <p:nvPr>
            <p:ph type="sldNum" sz="quarter" idx="5"/>
          </p:nvPr>
        </p:nvSpPr>
        <p:spPr/>
        <p:txBody>
          <a:bodyPr/>
          <a:lstStyle/>
          <a:p>
            <a:fld id="{9B8AD872-76B4-4BBE-ACB2-65BE8B3951C9}" type="slidenum">
              <a:rPr kumimoji="1" lang="ja-JP" altLang="en-US" smtClean="0"/>
              <a:t>34</a:t>
            </a:fld>
            <a:endParaRPr kumimoji="1" lang="ja-JP" altLang="en-US"/>
          </a:p>
        </p:txBody>
      </p:sp>
    </p:spTree>
    <p:extLst>
      <p:ext uri="{BB962C8B-B14F-4D97-AF65-F5344CB8AC3E}">
        <p14:creationId xmlns:p14="http://schemas.microsoft.com/office/powerpoint/2010/main" val="429354141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defTabSz="914324">
              <a:defRPr/>
            </a:pPr>
            <a:r>
              <a:rPr lang="ja-JP" altLang="en-US" sz="1100" dirty="0">
                <a:latin typeface="ＭＳ Ｐゴシック" panose="020B0600070205080204" pitchFamily="50" charset="-128"/>
                <a:ea typeface="ＭＳ Ｐゴシック" panose="020B0600070205080204" pitchFamily="50" charset="-128"/>
              </a:rPr>
              <a:t>日本産業・医療ガス協会では、様々な講習会の開催や開催協力をしています。詳しくは当協会のホームページをご覧ください。</a:t>
            </a:r>
          </a:p>
          <a:p>
            <a:pPr defTabSz="914324">
              <a:defRPr/>
            </a:pPr>
            <a:endParaRPr lang="en-US" altLang="ja-JP" sz="1100" dirty="0">
              <a:latin typeface="ＭＳ Ｐゴシック" panose="020B0600070205080204" pitchFamily="50" charset="-128"/>
              <a:ea typeface="ＭＳ Ｐゴシック" panose="020B0600070205080204" pitchFamily="50" charset="-128"/>
            </a:endParaRPr>
          </a:p>
          <a:p>
            <a:endParaRPr kumimoji="1" lang="ja-JP" altLang="en-US" dirty="0"/>
          </a:p>
        </p:txBody>
      </p:sp>
      <p:sp>
        <p:nvSpPr>
          <p:cNvPr id="4" name="スライド番号プレースホルダー 3"/>
          <p:cNvSpPr>
            <a:spLocks noGrp="1"/>
          </p:cNvSpPr>
          <p:nvPr>
            <p:ph type="sldNum" sz="quarter" idx="5"/>
          </p:nvPr>
        </p:nvSpPr>
        <p:spPr/>
        <p:txBody>
          <a:bodyPr/>
          <a:lstStyle/>
          <a:p>
            <a:fld id="{A8B31B29-6589-49FA-A660-BED09FFA3CD8}" type="slidenum">
              <a:rPr kumimoji="1" lang="ja-JP" altLang="en-US" smtClean="0"/>
              <a:t>35</a:t>
            </a:fld>
            <a:endParaRPr kumimoji="1" lang="ja-JP" altLang="en-US"/>
          </a:p>
        </p:txBody>
      </p:sp>
    </p:spTree>
    <p:extLst>
      <p:ext uri="{BB962C8B-B14F-4D97-AF65-F5344CB8AC3E}">
        <p14:creationId xmlns:p14="http://schemas.microsoft.com/office/powerpoint/2010/main" val="39083565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1143000" y="1122363"/>
            <a:ext cx="6858000" cy="2387600"/>
          </a:xfrm>
        </p:spPr>
        <p:txBody>
          <a:bodyPr anchor="b"/>
          <a:lstStyle>
            <a:lvl1pPr algn="ctr">
              <a:defRPr sz="4500"/>
            </a:lvl1pPr>
          </a:lstStyle>
          <a:p>
            <a:r>
              <a:rPr kumimoji="1" lang="ja-JP" altLang="en-US"/>
              <a:t>マスター タイトルの書式設定</a:t>
            </a:r>
          </a:p>
        </p:txBody>
      </p:sp>
      <p:sp>
        <p:nvSpPr>
          <p:cNvPr id="3" name="サブタイトル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kumimoji="1" lang="ja-JP" altLang="en-US"/>
              <a:t>マスター サブタイトルの書式設定</a:t>
            </a:r>
          </a:p>
        </p:txBody>
      </p:sp>
      <p:sp>
        <p:nvSpPr>
          <p:cNvPr id="4" name="日付プレースホルダー 3"/>
          <p:cNvSpPr>
            <a:spLocks noGrp="1"/>
          </p:cNvSpPr>
          <p:nvPr>
            <p:ph type="dt" sz="half" idx="10"/>
          </p:nvPr>
        </p:nvSpPr>
        <p:spPr/>
        <p:txBody>
          <a:bodyPr/>
          <a:lstStyle/>
          <a:p>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EA3351F6-B842-409E-9A4B-39EBC603B823}" type="slidenum">
              <a:rPr kumimoji="1" lang="ja-JP" altLang="en-US" smtClean="0"/>
              <a:t>‹#›</a:t>
            </a:fld>
            <a:endParaRPr kumimoji="1" lang="ja-JP" altLang="en-US"/>
          </a:p>
        </p:txBody>
      </p:sp>
    </p:spTree>
    <p:extLst>
      <p:ext uri="{BB962C8B-B14F-4D97-AF65-F5344CB8AC3E}">
        <p14:creationId xmlns:p14="http://schemas.microsoft.com/office/powerpoint/2010/main" val="17616868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idx="1"/>
          </p:nvPr>
        </p:nvSpPr>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EA3351F6-B842-409E-9A4B-39EBC603B823}" type="slidenum">
              <a:rPr kumimoji="1" lang="ja-JP" altLang="en-US" smtClean="0"/>
              <a:t>‹#›</a:t>
            </a:fld>
            <a:endParaRPr kumimoji="1" lang="ja-JP" altLang="en-US"/>
          </a:p>
        </p:txBody>
      </p:sp>
    </p:spTree>
    <p:extLst>
      <p:ext uri="{BB962C8B-B14F-4D97-AF65-F5344CB8AC3E}">
        <p14:creationId xmlns:p14="http://schemas.microsoft.com/office/powerpoint/2010/main" val="21246615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623888" y="1709739"/>
            <a:ext cx="7886700" cy="2852737"/>
          </a:xfrm>
        </p:spPr>
        <p:txBody>
          <a:bodyPr anchor="b"/>
          <a:lstStyle>
            <a:lvl1pPr>
              <a:defRPr sz="4500"/>
            </a:lvl1pPr>
          </a:lstStyle>
          <a:p>
            <a:r>
              <a:rPr kumimoji="1" lang="ja-JP" altLang="en-US"/>
              <a:t>マスター タイトルの書式設定</a:t>
            </a:r>
          </a:p>
        </p:txBody>
      </p:sp>
      <p:sp>
        <p:nvSpPr>
          <p:cNvPr id="3" name="テキスト プレースホルダー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kumimoji="1" lang="ja-JP" altLang="en-US"/>
              <a:t>マスター テキストの書式設定</a:t>
            </a:r>
          </a:p>
        </p:txBody>
      </p:sp>
      <p:sp>
        <p:nvSpPr>
          <p:cNvPr id="4" name="日付プレースホルダー 3"/>
          <p:cNvSpPr>
            <a:spLocks noGrp="1"/>
          </p:cNvSpPr>
          <p:nvPr>
            <p:ph type="dt" sz="half" idx="10"/>
          </p:nvPr>
        </p:nvSpPr>
        <p:spPr/>
        <p:txBody>
          <a:bodyPr/>
          <a:lstStyle/>
          <a:p>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EA3351F6-B842-409E-9A4B-39EBC603B823}" type="slidenum">
              <a:rPr kumimoji="1" lang="ja-JP" altLang="en-US" smtClean="0"/>
              <a:t>‹#›</a:t>
            </a:fld>
            <a:endParaRPr kumimoji="1" lang="ja-JP" altLang="en-US"/>
          </a:p>
        </p:txBody>
      </p:sp>
    </p:spTree>
    <p:extLst>
      <p:ext uri="{BB962C8B-B14F-4D97-AF65-F5344CB8AC3E}">
        <p14:creationId xmlns:p14="http://schemas.microsoft.com/office/powerpoint/2010/main" val="31673039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sz="half" idx="1"/>
          </p:nvPr>
        </p:nvSpPr>
        <p:spPr>
          <a:xfrm>
            <a:off x="628650" y="1825625"/>
            <a:ext cx="38862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p:cNvSpPr>
            <a:spLocks noGrp="1"/>
          </p:cNvSpPr>
          <p:nvPr>
            <p:ph sz="half" idx="2"/>
          </p:nvPr>
        </p:nvSpPr>
        <p:spPr>
          <a:xfrm>
            <a:off x="4629150" y="1825625"/>
            <a:ext cx="38862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日付プレースホルダー 4"/>
          <p:cNvSpPr>
            <a:spLocks noGrp="1"/>
          </p:cNvSpPr>
          <p:nvPr>
            <p:ph type="dt" sz="half" idx="10"/>
          </p:nvPr>
        </p:nvSpPr>
        <p:spPr/>
        <p:txBody>
          <a:bodyPr/>
          <a:lstStyle/>
          <a:p>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EA3351F6-B842-409E-9A4B-39EBC603B823}" type="slidenum">
              <a:rPr kumimoji="1" lang="ja-JP" altLang="en-US" smtClean="0"/>
              <a:t>‹#›</a:t>
            </a:fld>
            <a:endParaRPr kumimoji="1" lang="ja-JP" altLang="en-US"/>
          </a:p>
        </p:txBody>
      </p:sp>
    </p:spTree>
    <p:extLst>
      <p:ext uri="{BB962C8B-B14F-4D97-AF65-F5344CB8AC3E}">
        <p14:creationId xmlns:p14="http://schemas.microsoft.com/office/powerpoint/2010/main" val="26101805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629841" y="365126"/>
            <a:ext cx="7886700" cy="1325563"/>
          </a:xfrm>
        </p:spPr>
        <p:txBody>
          <a:bodyPr/>
          <a:lstStyle/>
          <a:p>
            <a:r>
              <a:rPr kumimoji="1" lang="ja-JP" altLang="en-US"/>
              <a:t>マスター タイトルの書式設定</a:t>
            </a:r>
          </a:p>
        </p:txBody>
      </p:sp>
      <p:sp>
        <p:nvSpPr>
          <p:cNvPr id="3" name="テキスト プレースホルダー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kumimoji="1" lang="ja-JP" altLang="en-US"/>
              <a:t>マスター テキストの書式設定</a:t>
            </a:r>
          </a:p>
        </p:txBody>
      </p:sp>
      <p:sp>
        <p:nvSpPr>
          <p:cNvPr id="4" name="コンテンツ プレースホルダー 3"/>
          <p:cNvSpPr>
            <a:spLocks noGrp="1"/>
          </p:cNvSpPr>
          <p:nvPr>
            <p:ph sz="half" idx="2"/>
          </p:nvPr>
        </p:nvSpPr>
        <p:spPr>
          <a:xfrm>
            <a:off x="629842" y="2505075"/>
            <a:ext cx="3868340"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ー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kumimoji="1" lang="ja-JP" altLang="en-US"/>
              <a:t>マスター テキストの書式設定</a:t>
            </a:r>
          </a:p>
        </p:txBody>
      </p:sp>
      <p:sp>
        <p:nvSpPr>
          <p:cNvPr id="6" name="コンテンツ プレースホルダー 5"/>
          <p:cNvSpPr>
            <a:spLocks noGrp="1"/>
          </p:cNvSpPr>
          <p:nvPr>
            <p:ph sz="quarter" idx="4"/>
          </p:nvPr>
        </p:nvSpPr>
        <p:spPr>
          <a:xfrm>
            <a:off x="4629150" y="2505075"/>
            <a:ext cx="3887391"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日付プレースホルダー 6"/>
          <p:cNvSpPr>
            <a:spLocks noGrp="1"/>
          </p:cNvSpPr>
          <p:nvPr>
            <p:ph type="dt" sz="half" idx="10"/>
          </p:nvPr>
        </p:nvSpPr>
        <p:spPr/>
        <p:txBody>
          <a:bodyPr/>
          <a:lstStyle/>
          <a:p>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EA3351F6-B842-409E-9A4B-39EBC603B823}" type="slidenum">
              <a:rPr kumimoji="1" lang="ja-JP" altLang="en-US" smtClean="0"/>
              <a:t>‹#›</a:t>
            </a:fld>
            <a:endParaRPr kumimoji="1" lang="ja-JP" altLang="en-US"/>
          </a:p>
        </p:txBody>
      </p:sp>
    </p:spTree>
    <p:extLst>
      <p:ext uri="{BB962C8B-B14F-4D97-AF65-F5344CB8AC3E}">
        <p14:creationId xmlns:p14="http://schemas.microsoft.com/office/powerpoint/2010/main" val="24421208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日付プレースホルダー 2"/>
          <p:cNvSpPr>
            <a:spLocks noGrp="1"/>
          </p:cNvSpPr>
          <p:nvPr>
            <p:ph type="dt" sz="half" idx="10"/>
          </p:nvPr>
        </p:nvSpPr>
        <p:spPr/>
        <p:txBody>
          <a:bodyPr/>
          <a:lstStyle/>
          <a:p>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EA3351F6-B842-409E-9A4B-39EBC603B823}" type="slidenum">
              <a:rPr kumimoji="1" lang="ja-JP" altLang="en-US" smtClean="0"/>
              <a:t>‹#›</a:t>
            </a:fld>
            <a:endParaRPr kumimoji="1" lang="ja-JP" altLang="en-US"/>
          </a:p>
        </p:txBody>
      </p:sp>
    </p:spTree>
    <p:extLst>
      <p:ext uri="{BB962C8B-B14F-4D97-AF65-F5344CB8AC3E}">
        <p14:creationId xmlns:p14="http://schemas.microsoft.com/office/powerpoint/2010/main" val="39072410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EA3351F6-B842-409E-9A4B-39EBC603B823}" type="slidenum">
              <a:rPr kumimoji="1" lang="ja-JP" altLang="en-US" smtClean="0"/>
              <a:t>‹#›</a:t>
            </a:fld>
            <a:endParaRPr kumimoji="1" lang="ja-JP" altLang="en-US"/>
          </a:p>
        </p:txBody>
      </p:sp>
      <p:sp>
        <p:nvSpPr>
          <p:cNvPr id="5" name="テキスト ボックス 4"/>
          <p:cNvSpPr txBox="1"/>
          <p:nvPr userDrawn="1"/>
        </p:nvSpPr>
        <p:spPr>
          <a:xfrm>
            <a:off x="3120321" y="222901"/>
            <a:ext cx="2903359" cy="523220"/>
          </a:xfrm>
          <a:prstGeom prst="rect">
            <a:avLst/>
          </a:prstGeom>
          <a:noFill/>
        </p:spPr>
        <p:txBody>
          <a:bodyPr wrap="none" rtlCol="0">
            <a:spAutoFit/>
          </a:bodyPr>
          <a:lstStyle/>
          <a:p>
            <a:r>
              <a:rPr kumimoji="1" lang="ja-JP" altLang="en-US" sz="2800" dirty="0">
                <a:solidFill>
                  <a:schemeClr val="tx1"/>
                </a:solidFill>
                <a:latin typeface="ＭＳ Ｐゴシック" panose="020B0600070205080204" pitchFamily="50" charset="-128"/>
                <a:ea typeface="ＭＳ Ｐゴシック" panose="020B0600070205080204" pitchFamily="50" charset="-128"/>
              </a:rPr>
              <a:t>医療ガスについて</a:t>
            </a:r>
          </a:p>
        </p:txBody>
      </p:sp>
      <p:pic>
        <p:nvPicPr>
          <p:cNvPr id="6" name="図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69406" y="85090"/>
            <a:ext cx="459244" cy="417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テキスト ボックス 6"/>
          <p:cNvSpPr txBox="1"/>
          <p:nvPr userDrawn="1"/>
        </p:nvSpPr>
        <p:spPr>
          <a:xfrm>
            <a:off x="7779187" y="39398"/>
            <a:ext cx="1364813" cy="507831"/>
          </a:xfrm>
          <a:prstGeom prst="rect">
            <a:avLst/>
          </a:prstGeom>
          <a:noFill/>
        </p:spPr>
        <p:txBody>
          <a:bodyPr wrap="square" rtlCol="0">
            <a:spAutoFit/>
          </a:bodyPr>
          <a:lstStyle/>
          <a:p>
            <a:r>
              <a:rPr kumimoji="1" lang="ja-JP" altLang="en-US" sz="900" dirty="0">
                <a:solidFill>
                  <a:schemeClr val="tx1"/>
                </a:solidFill>
                <a:latin typeface="ＭＳ Ｐゴシック" panose="020B0600070205080204" pitchFamily="50" charset="-128"/>
                <a:ea typeface="ＭＳ Ｐゴシック" panose="020B0600070205080204" pitchFamily="50" charset="-128"/>
              </a:rPr>
              <a:t>一般社団法人</a:t>
            </a:r>
            <a:endParaRPr kumimoji="1" lang="en-US" altLang="ja-JP" sz="900" dirty="0">
              <a:solidFill>
                <a:schemeClr val="tx1"/>
              </a:solidFill>
              <a:latin typeface="ＭＳ Ｐゴシック" panose="020B0600070205080204" pitchFamily="50" charset="-128"/>
              <a:ea typeface="ＭＳ Ｐゴシック" panose="020B0600070205080204" pitchFamily="50" charset="-128"/>
            </a:endParaRPr>
          </a:p>
          <a:p>
            <a:r>
              <a:rPr kumimoji="1" lang="ja-JP" altLang="en-US" sz="900" dirty="0">
                <a:solidFill>
                  <a:schemeClr val="tx1"/>
                </a:solidFill>
                <a:latin typeface="ＭＳ Ｐゴシック" panose="020B0600070205080204" pitchFamily="50" charset="-128"/>
                <a:ea typeface="ＭＳ Ｐゴシック" panose="020B0600070205080204" pitchFamily="50" charset="-128"/>
              </a:rPr>
              <a:t>日本産業・医療ガス協会</a:t>
            </a:r>
            <a:endParaRPr kumimoji="1" lang="en-US" altLang="ja-JP" sz="900" dirty="0">
              <a:solidFill>
                <a:schemeClr val="tx1"/>
              </a:solidFill>
              <a:latin typeface="ＭＳ Ｐゴシック" panose="020B0600070205080204" pitchFamily="50" charset="-128"/>
              <a:ea typeface="ＭＳ Ｐゴシック" panose="020B0600070205080204" pitchFamily="50" charset="-128"/>
            </a:endParaRPr>
          </a:p>
          <a:p>
            <a:r>
              <a:rPr kumimoji="1" lang="ja-JP" altLang="en-US" sz="900" dirty="0">
                <a:solidFill>
                  <a:schemeClr val="tx1"/>
                </a:solidFill>
                <a:latin typeface="ＭＳ Ｐゴシック" panose="020B0600070205080204" pitchFamily="50" charset="-128"/>
                <a:ea typeface="ＭＳ Ｐゴシック" panose="020B0600070205080204" pitchFamily="50" charset="-128"/>
              </a:rPr>
              <a:t>医療ガス部門</a:t>
            </a:r>
          </a:p>
        </p:txBody>
      </p:sp>
      <p:sp>
        <p:nvSpPr>
          <p:cNvPr id="2" name="日付プレースホルダー 1"/>
          <p:cNvSpPr>
            <a:spLocks noGrp="1"/>
          </p:cNvSpPr>
          <p:nvPr>
            <p:ph type="dt" sz="half" idx="10"/>
          </p:nvPr>
        </p:nvSpPr>
        <p:spPr/>
        <p:txBody>
          <a:bodyPr/>
          <a:lstStyle/>
          <a:p>
            <a:endParaRPr kumimoji="1" lang="ja-JP" altLang="en-US" dirty="0"/>
          </a:p>
        </p:txBody>
      </p:sp>
    </p:spTree>
    <p:extLst>
      <p:ext uri="{BB962C8B-B14F-4D97-AF65-F5344CB8AC3E}">
        <p14:creationId xmlns:p14="http://schemas.microsoft.com/office/powerpoint/2010/main" val="8987960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29841" y="457200"/>
            <a:ext cx="2949178" cy="1600200"/>
          </a:xfrm>
        </p:spPr>
        <p:txBody>
          <a:bodyPr anchor="b"/>
          <a:lstStyle>
            <a:lvl1pPr>
              <a:defRPr sz="2400"/>
            </a:lvl1pPr>
          </a:lstStyle>
          <a:p>
            <a:r>
              <a:rPr kumimoji="1" lang="ja-JP" altLang="en-US"/>
              <a:t>マスター タイトルの書式設定</a:t>
            </a:r>
          </a:p>
        </p:txBody>
      </p:sp>
      <p:sp>
        <p:nvSpPr>
          <p:cNvPr id="3" name="コンテンツ プレースホルダー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テキスト プレースホルダー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EA3351F6-B842-409E-9A4B-39EBC603B823}" type="slidenum">
              <a:rPr kumimoji="1" lang="ja-JP" altLang="en-US" smtClean="0"/>
              <a:t>‹#›</a:t>
            </a:fld>
            <a:endParaRPr kumimoji="1" lang="ja-JP" altLang="en-US"/>
          </a:p>
        </p:txBody>
      </p:sp>
    </p:spTree>
    <p:extLst>
      <p:ext uri="{BB962C8B-B14F-4D97-AF65-F5344CB8AC3E}">
        <p14:creationId xmlns:p14="http://schemas.microsoft.com/office/powerpoint/2010/main" val="7172048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629841" y="457200"/>
            <a:ext cx="2949178" cy="1600200"/>
          </a:xfrm>
        </p:spPr>
        <p:txBody>
          <a:bodyPr anchor="b"/>
          <a:lstStyle>
            <a:lvl1pPr>
              <a:defRPr sz="2400"/>
            </a:lvl1pPr>
          </a:lstStyle>
          <a:p>
            <a:r>
              <a:rPr kumimoji="1" lang="ja-JP" altLang="en-US"/>
              <a:t>マスター タイトルの書式設定</a:t>
            </a:r>
          </a:p>
        </p:txBody>
      </p:sp>
      <p:sp>
        <p:nvSpPr>
          <p:cNvPr id="3" name="図プレースホルダー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kumimoji="1" lang="ja-JP" altLang="en-US"/>
          </a:p>
        </p:txBody>
      </p:sp>
      <p:sp>
        <p:nvSpPr>
          <p:cNvPr id="4" name="テキスト プレースホルダー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EA3351F6-B842-409E-9A4B-39EBC603B823}" type="slidenum">
              <a:rPr kumimoji="1" lang="ja-JP" altLang="en-US" smtClean="0"/>
              <a:t>‹#›</a:t>
            </a:fld>
            <a:endParaRPr kumimoji="1" lang="ja-JP" altLang="en-US"/>
          </a:p>
        </p:txBody>
      </p:sp>
    </p:spTree>
    <p:extLst>
      <p:ext uri="{BB962C8B-B14F-4D97-AF65-F5344CB8AC3E}">
        <p14:creationId xmlns:p14="http://schemas.microsoft.com/office/powerpoint/2010/main" val="24231936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EA3351F6-B842-409E-9A4B-39EBC603B823}" type="slidenum">
              <a:rPr kumimoji="1" lang="ja-JP" altLang="en-US" smtClean="0"/>
              <a:t>‹#›</a:t>
            </a:fld>
            <a:endParaRPr kumimoji="1" lang="ja-JP" altLang="en-US"/>
          </a:p>
        </p:txBody>
      </p:sp>
    </p:spTree>
    <p:extLst>
      <p:ext uri="{BB962C8B-B14F-4D97-AF65-F5344CB8AC3E}">
        <p14:creationId xmlns:p14="http://schemas.microsoft.com/office/powerpoint/2010/main" val="39006462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543675" y="365125"/>
            <a:ext cx="1971675" cy="5811838"/>
          </a:xfrm>
        </p:spPr>
        <p:txBody>
          <a:bodyPr vert="eaVert"/>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a:xfrm>
            <a:off x="628650" y="365125"/>
            <a:ext cx="5800725" cy="5811838"/>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EA3351F6-B842-409E-9A4B-39EBC603B823}" type="slidenum">
              <a:rPr kumimoji="1" lang="ja-JP" altLang="en-US" smtClean="0"/>
              <a:t>‹#›</a:t>
            </a:fld>
            <a:endParaRPr kumimoji="1" lang="ja-JP" altLang="en-US"/>
          </a:p>
        </p:txBody>
      </p:sp>
    </p:spTree>
    <p:extLst>
      <p:ext uri="{BB962C8B-B14F-4D97-AF65-F5344CB8AC3E}">
        <p14:creationId xmlns:p14="http://schemas.microsoft.com/office/powerpoint/2010/main" val="7312627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kumimoji="1" lang="ja-JP" altLang="en-US"/>
          </a:p>
        </p:txBody>
      </p:sp>
      <p:sp>
        <p:nvSpPr>
          <p:cNvPr id="5" name="フッター プレースホルダー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A3351F6-B842-409E-9A4B-39EBC603B823}" type="slidenum">
              <a:rPr kumimoji="1" lang="ja-JP" altLang="en-US" smtClean="0"/>
              <a:t>‹#›</a:t>
            </a:fld>
            <a:endParaRPr kumimoji="1" lang="ja-JP" altLang="en-US"/>
          </a:p>
        </p:txBody>
      </p:sp>
    </p:spTree>
    <p:extLst>
      <p:ext uri="{BB962C8B-B14F-4D97-AF65-F5344CB8AC3E}">
        <p14:creationId xmlns:p14="http://schemas.microsoft.com/office/powerpoint/2010/main" val="1936593785"/>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hf hdr="0" ftr="0" dt="0"/>
  <p:txStyles>
    <p:titleStyle>
      <a:lvl1pPr algn="l" defTabSz="685800" rtl="0" eaLnBrk="1" latinLnBrk="0" hangingPunct="1">
        <a:lnSpc>
          <a:spcPct val="90000"/>
        </a:lnSpc>
        <a:spcBef>
          <a:spcPct val="0"/>
        </a:spcBef>
        <a:buNone/>
        <a:defRPr kumimoji="1"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ja-JP"/>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2.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wav"/><Relationship Id="rId1" Type="http://schemas.microsoft.com/office/2007/relationships/media" Target="../media/media3.wav"/><Relationship Id="rId5" Type="http://schemas.openxmlformats.org/officeDocument/2006/relationships/image" Target="../media/image2.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wav"/><Relationship Id="rId1" Type="http://schemas.microsoft.com/office/2007/relationships/media" Target="../media/media4.wav"/><Relationship Id="rId5" Type="http://schemas.openxmlformats.org/officeDocument/2006/relationships/image" Target="../media/image2.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Layout" Target="../slideLayouts/slideLayout7.xml"/><Relationship Id="rId7" Type="http://schemas.openxmlformats.org/officeDocument/2006/relationships/chart" Target="../charts/chart1.xml"/><Relationship Id="rId2" Type="http://schemas.openxmlformats.org/officeDocument/2006/relationships/audio" Target="../media/media5.wav"/><Relationship Id="rId1" Type="http://schemas.microsoft.com/office/2007/relationships/media" Target="../media/media5.wav"/><Relationship Id="rId6" Type="http://schemas.microsoft.com/office/2007/relationships/hdphoto" Target="../media/hdphoto1.wdp"/><Relationship Id="rId11" Type="http://schemas.openxmlformats.org/officeDocument/2006/relationships/image" Target="../media/image2.png"/><Relationship Id="rId5" Type="http://schemas.openxmlformats.org/officeDocument/2006/relationships/image" Target="../media/image3.png"/><Relationship Id="rId10" Type="http://schemas.openxmlformats.org/officeDocument/2006/relationships/image" Target="../media/image6.png"/><Relationship Id="rId4" Type="http://schemas.openxmlformats.org/officeDocument/2006/relationships/notesSlide" Target="../notesSlides/notesSlide5.xml"/><Relationship Id="rId9"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slideLayout" Target="../slideLayouts/slideLayout7.xml"/><Relationship Id="rId7" Type="http://schemas.openxmlformats.org/officeDocument/2006/relationships/image" Target="../media/image8.png"/><Relationship Id="rId2" Type="http://schemas.openxmlformats.org/officeDocument/2006/relationships/audio" Target="../media/media6.wav"/><Relationship Id="rId1" Type="http://schemas.microsoft.com/office/2007/relationships/media" Target="../media/media6.wav"/><Relationship Id="rId6" Type="http://schemas.openxmlformats.org/officeDocument/2006/relationships/image" Target="../media/image7.png"/><Relationship Id="rId5" Type="http://schemas.openxmlformats.org/officeDocument/2006/relationships/oleObject" Target="../embeddings/oleObject1.bin"/><Relationship Id="rId4" Type="http://schemas.openxmlformats.org/officeDocument/2006/relationships/notesSlide" Target="../notesSlides/notesSlide6.xml"/><Relationship Id="rId9" Type="http://schemas.openxmlformats.org/officeDocument/2006/relationships/image" Target="../media/image2.png"/></Relationships>
</file>

<file path=ppt/slides/_rels/slide7.xml.rels><?xml version="1.0" encoding="UTF-8" standalone="yes"?>
<Relationships xmlns="http://schemas.openxmlformats.org/package/2006/relationships"><Relationship Id="rId8" Type="http://schemas.openxmlformats.org/officeDocument/2006/relationships/oleObject" Target="../embeddings/oleObject3.bin"/><Relationship Id="rId13" Type="http://schemas.openxmlformats.org/officeDocument/2006/relationships/image" Target="../media/image2.png"/><Relationship Id="rId3" Type="http://schemas.openxmlformats.org/officeDocument/2006/relationships/slideLayout" Target="../slideLayouts/slideLayout7.xml"/><Relationship Id="rId7" Type="http://schemas.openxmlformats.org/officeDocument/2006/relationships/image" Target="../media/image11.emf"/><Relationship Id="rId12" Type="http://schemas.openxmlformats.org/officeDocument/2006/relationships/image" Target="../media/image15.png"/><Relationship Id="rId2" Type="http://schemas.openxmlformats.org/officeDocument/2006/relationships/audio" Target="../media/media7.wav"/><Relationship Id="rId1" Type="http://schemas.microsoft.com/office/2007/relationships/media" Target="../media/media7.wav"/><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oleObject" Target="../embeddings/oleObject2.bin"/><Relationship Id="rId10" Type="http://schemas.openxmlformats.org/officeDocument/2006/relationships/image" Target="../media/image13.png"/><Relationship Id="rId4" Type="http://schemas.openxmlformats.org/officeDocument/2006/relationships/notesSlide" Target="../notesSlides/notesSlide7.xml"/><Relationship Id="rId9"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wav"/><Relationship Id="rId1" Type="http://schemas.microsoft.com/office/2007/relationships/media" Target="../media/media8.wav"/><Relationship Id="rId5" Type="http://schemas.openxmlformats.org/officeDocument/2006/relationships/image" Target="../media/image2.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slideLayout" Target="../slideLayouts/slideLayout7.xml"/><Relationship Id="rId7" Type="http://schemas.openxmlformats.org/officeDocument/2006/relationships/image" Target="../media/image18.jpeg"/><Relationship Id="rId12" Type="http://schemas.openxmlformats.org/officeDocument/2006/relationships/image" Target="../media/image2.png"/><Relationship Id="rId2" Type="http://schemas.openxmlformats.org/officeDocument/2006/relationships/audio" Target="../media/media9.wav"/><Relationship Id="rId1" Type="http://schemas.microsoft.com/office/2007/relationships/media" Target="../media/media9.wav"/><Relationship Id="rId6" Type="http://schemas.openxmlformats.org/officeDocument/2006/relationships/image" Target="../media/image17.jpeg"/><Relationship Id="rId11" Type="http://schemas.openxmlformats.org/officeDocument/2006/relationships/image" Target="../media/image22.png"/><Relationship Id="rId5" Type="http://schemas.openxmlformats.org/officeDocument/2006/relationships/image" Target="../media/image16.tiff"/><Relationship Id="rId10" Type="http://schemas.openxmlformats.org/officeDocument/2006/relationships/image" Target="../media/image21.png"/><Relationship Id="rId4" Type="http://schemas.openxmlformats.org/officeDocument/2006/relationships/notesSlide" Target="../notesSlides/notesSlide9.xml"/><Relationship Id="rId9" Type="http://schemas.openxmlformats.org/officeDocument/2006/relationships/image" Target="../media/image20.png"/></Relationships>
</file>

<file path=ppt/slides/_rels/slide10.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31.png"/><Relationship Id="rId18" Type="http://schemas.openxmlformats.org/officeDocument/2006/relationships/image" Target="../media/image2.png"/><Relationship Id="rId3" Type="http://schemas.openxmlformats.org/officeDocument/2006/relationships/slideLayout" Target="../slideLayouts/slideLayout7.xml"/><Relationship Id="rId7" Type="http://schemas.openxmlformats.org/officeDocument/2006/relationships/image" Target="../media/image25.jpeg"/><Relationship Id="rId12" Type="http://schemas.openxmlformats.org/officeDocument/2006/relationships/image" Target="../media/image30.png"/><Relationship Id="rId17" Type="http://schemas.microsoft.com/office/2007/relationships/hdphoto" Target="../media/hdphoto3.wdp"/><Relationship Id="rId2" Type="http://schemas.openxmlformats.org/officeDocument/2006/relationships/audio" Target="../media/media10.wav"/><Relationship Id="rId16" Type="http://schemas.openxmlformats.org/officeDocument/2006/relationships/image" Target="../media/image33.png"/><Relationship Id="rId1" Type="http://schemas.microsoft.com/office/2007/relationships/media" Target="../media/media10.wav"/><Relationship Id="rId6" Type="http://schemas.openxmlformats.org/officeDocument/2006/relationships/image" Target="../media/image24.png"/><Relationship Id="rId11" Type="http://schemas.openxmlformats.org/officeDocument/2006/relationships/image" Target="../media/image29.png"/><Relationship Id="rId5" Type="http://schemas.openxmlformats.org/officeDocument/2006/relationships/image" Target="../media/image23.png"/><Relationship Id="rId15" Type="http://schemas.microsoft.com/office/2007/relationships/hdphoto" Target="../media/hdphoto2.wdp"/><Relationship Id="rId10" Type="http://schemas.openxmlformats.org/officeDocument/2006/relationships/image" Target="../media/image28.png"/><Relationship Id="rId4" Type="http://schemas.openxmlformats.org/officeDocument/2006/relationships/notesSlide" Target="../notesSlides/notesSlide10.xml"/><Relationship Id="rId9" Type="http://schemas.openxmlformats.org/officeDocument/2006/relationships/image" Target="../media/image27.png"/><Relationship Id="rId14" Type="http://schemas.openxmlformats.org/officeDocument/2006/relationships/image" Target="../media/image32.png"/></Relationships>
</file>

<file path=ppt/slides/_rels/slide11.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image" Target="../media/image41.png"/><Relationship Id="rId3" Type="http://schemas.openxmlformats.org/officeDocument/2006/relationships/slideLayout" Target="../slideLayouts/slideLayout7.xml"/><Relationship Id="rId7" Type="http://schemas.openxmlformats.org/officeDocument/2006/relationships/image" Target="../media/image36.png"/><Relationship Id="rId12" Type="http://schemas.openxmlformats.org/officeDocument/2006/relationships/image" Target="../media/image40.png"/><Relationship Id="rId2" Type="http://schemas.openxmlformats.org/officeDocument/2006/relationships/audio" Target="../media/media11.wav"/><Relationship Id="rId1" Type="http://schemas.microsoft.com/office/2007/relationships/media" Target="../media/media11.wav"/><Relationship Id="rId6" Type="http://schemas.openxmlformats.org/officeDocument/2006/relationships/image" Target="../media/image35.png"/><Relationship Id="rId11" Type="http://schemas.openxmlformats.org/officeDocument/2006/relationships/image" Target="../media/image9.png"/><Relationship Id="rId5" Type="http://schemas.openxmlformats.org/officeDocument/2006/relationships/image" Target="../media/image34.png"/><Relationship Id="rId15" Type="http://schemas.openxmlformats.org/officeDocument/2006/relationships/image" Target="../media/image2.png"/><Relationship Id="rId10" Type="http://schemas.openxmlformats.org/officeDocument/2006/relationships/image" Target="../media/image39.jpeg"/><Relationship Id="rId4" Type="http://schemas.openxmlformats.org/officeDocument/2006/relationships/notesSlide" Target="../notesSlides/notesSlide11.xml"/><Relationship Id="rId9" Type="http://schemas.openxmlformats.org/officeDocument/2006/relationships/image" Target="../media/image38.jpeg"/><Relationship Id="rId14" Type="http://schemas.openxmlformats.org/officeDocument/2006/relationships/image" Target="../media/image4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2.wav"/><Relationship Id="rId1" Type="http://schemas.microsoft.com/office/2007/relationships/media" Target="../media/media12.wav"/><Relationship Id="rId5" Type="http://schemas.openxmlformats.org/officeDocument/2006/relationships/image" Target="../media/image2.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8" Type="http://schemas.openxmlformats.org/officeDocument/2006/relationships/image" Target="../media/image46.jpeg"/><Relationship Id="rId3" Type="http://schemas.openxmlformats.org/officeDocument/2006/relationships/slideLayout" Target="../slideLayouts/slideLayout7.xml"/><Relationship Id="rId7" Type="http://schemas.openxmlformats.org/officeDocument/2006/relationships/image" Target="../media/image45.png"/><Relationship Id="rId2" Type="http://schemas.openxmlformats.org/officeDocument/2006/relationships/audio" Target="../media/media13.wav"/><Relationship Id="rId1" Type="http://schemas.microsoft.com/office/2007/relationships/media" Target="../media/media13.wav"/><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notesSlide" Target="../notesSlides/notesSlide13.xml"/><Relationship Id="rId9"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audio" Target="../media/media14.wav"/><Relationship Id="rId1" Type="http://schemas.microsoft.com/office/2007/relationships/media" Target="../media/media14.wav"/><Relationship Id="rId6" Type="http://schemas.openxmlformats.org/officeDocument/2006/relationships/image" Target="../media/image48.emf"/><Relationship Id="rId5" Type="http://schemas.openxmlformats.org/officeDocument/2006/relationships/image" Target="../media/image47.emf"/><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5.wav"/><Relationship Id="rId1" Type="http://schemas.microsoft.com/office/2007/relationships/media" Target="../media/media15.wav"/><Relationship Id="rId6" Type="http://schemas.openxmlformats.org/officeDocument/2006/relationships/image" Target="../media/image2.png"/><Relationship Id="rId5" Type="http://schemas.openxmlformats.org/officeDocument/2006/relationships/image" Target="../media/image49.pn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6.wav"/><Relationship Id="rId1" Type="http://schemas.microsoft.com/office/2007/relationships/media" Target="../media/media16.wav"/><Relationship Id="rId6" Type="http://schemas.openxmlformats.org/officeDocument/2006/relationships/image" Target="../media/image2.png"/><Relationship Id="rId5" Type="http://schemas.openxmlformats.org/officeDocument/2006/relationships/image" Target="../media/image50.pn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slideLayout" Target="../slideLayouts/slideLayout7.xml"/><Relationship Id="rId7" Type="http://schemas.openxmlformats.org/officeDocument/2006/relationships/image" Target="../media/image52.png"/><Relationship Id="rId2" Type="http://schemas.openxmlformats.org/officeDocument/2006/relationships/audio" Target="../media/media17.wav"/><Relationship Id="rId1" Type="http://schemas.microsoft.com/office/2007/relationships/media" Target="../media/media17.wav"/><Relationship Id="rId6" Type="http://schemas.openxmlformats.org/officeDocument/2006/relationships/image" Target="../media/image51.png"/><Relationship Id="rId5" Type="http://schemas.openxmlformats.org/officeDocument/2006/relationships/image" Target="../media/image26.png"/><Relationship Id="rId10" Type="http://schemas.openxmlformats.org/officeDocument/2006/relationships/image" Target="../media/image2.png"/><Relationship Id="rId4" Type="http://schemas.openxmlformats.org/officeDocument/2006/relationships/notesSlide" Target="../notesSlides/notesSlide17.xml"/><Relationship Id="rId9" Type="http://schemas.openxmlformats.org/officeDocument/2006/relationships/image" Target="../media/image54.png"/></Relationships>
</file>

<file path=ppt/slides/_rels/slide18.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slideLayout" Target="../slideLayouts/slideLayout7.xml"/><Relationship Id="rId7" Type="http://schemas.openxmlformats.org/officeDocument/2006/relationships/image" Target="../media/image56.png"/><Relationship Id="rId2" Type="http://schemas.openxmlformats.org/officeDocument/2006/relationships/audio" Target="../media/media18.wav"/><Relationship Id="rId1" Type="http://schemas.microsoft.com/office/2007/relationships/media" Target="../media/media18.wav"/><Relationship Id="rId6" Type="http://schemas.microsoft.com/office/2007/relationships/hdphoto" Target="../media/hdphoto4.wdp"/><Relationship Id="rId5" Type="http://schemas.openxmlformats.org/officeDocument/2006/relationships/image" Target="../media/image55.png"/><Relationship Id="rId10" Type="http://schemas.openxmlformats.org/officeDocument/2006/relationships/image" Target="../media/image2.png"/><Relationship Id="rId4" Type="http://schemas.openxmlformats.org/officeDocument/2006/relationships/notesSlide" Target="../notesSlides/notesSlide18.xml"/><Relationship Id="rId9" Type="http://schemas.openxmlformats.org/officeDocument/2006/relationships/image" Target="../media/image58.png"/></Relationships>
</file>

<file path=ppt/slides/_rels/slide19.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7.xml"/><Relationship Id="rId7" Type="http://schemas.openxmlformats.org/officeDocument/2006/relationships/oleObject" Target="../embeddings/oleObject5.bin"/><Relationship Id="rId2" Type="http://schemas.openxmlformats.org/officeDocument/2006/relationships/audio" Target="../media/media19.wav"/><Relationship Id="rId1" Type="http://schemas.microsoft.com/office/2007/relationships/media" Target="../media/media19.wav"/><Relationship Id="rId6" Type="http://schemas.openxmlformats.org/officeDocument/2006/relationships/image" Target="../media/image59.png"/><Relationship Id="rId5" Type="http://schemas.openxmlformats.org/officeDocument/2006/relationships/oleObject" Target="../embeddings/oleObject4.bin"/><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slideLayout" Target="../slideLayouts/slideLayout7.xml"/><Relationship Id="rId7" Type="http://schemas.openxmlformats.org/officeDocument/2006/relationships/image" Target="../media/image61.png"/><Relationship Id="rId2" Type="http://schemas.openxmlformats.org/officeDocument/2006/relationships/audio" Target="../media/media20.wav"/><Relationship Id="rId1" Type="http://schemas.microsoft.com/office/2007/relationships/media" Target="../media/media20.wav"/><Relationship Id="rId6" Type="http://schemas.microsoft.com/office/2007/relationships/hdphoto" Target="../media/hdphoto5.wdp"/><Relationship Id="rId5" Type="http://schemas.openxmlformats.org/officeDocument/2006/relationships/image" Target="../media/image60.png"/><Relationship Id="rId10" Type="http://schemas.openxmlformats.org/officeDocument/2006/relationships/image" Target="../media/image2.png"/><Relationship Id="rId4" Type="http://schemas.openxmlformats.org/officeDocument/2006/relationships/notesSlide" Target="../notesSlides/notesSlide20.xml"/><Relationship Id="rId9" Type="http://schemas.openxmlformats.org/officeDocument/2006/relationships/image" Target="../media/image63.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audio" Target="../media/media21.wav"/><Relationship Id="rId1" Type="http://schemas.microsoft.com/office/2007/relationships/media" Target="../media/media21.wav"/><Relationship Id="rId6" Type="http://schemas.openxmlformats.org/officeDocument/2006/relationships/image" Target="../media/image65.png"/><Relationship Id="rId5" Type="http://schemas.openxmlformats.org/officeDocument/2006/relationships/image" Target="../media/image64.jpeg"/><Relationship Id="rId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2.wav"/><Relationship Id="rId1" Type="http://schemas.microsoft.com/office/2007/relationships/media" Target="../media/media22.wav"/><Relationship Id="rId6" Type="http://schemas.openxmlformats.org/officeDocument/2006/relationships/image" Target="../media/image2.png"/><Relationship Id="rId5" Type="http://schemas.openxmlformats.org/officeDocument/2006/relationships/image" Target="../media/image66.png"/><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68.png"/><Relationship Id="rId3" Type="http://schemas.openxmlformats.org/officeDocument/2006/relationships/slideLayout" Target="../slideLayouts/slideLayout7.xml"/><Relationship Id="rId7" Type="http://schemas.openxmlformats.org/officeDocument/2006/relationships/image" Target="../media/image30.png"/><Relationship Id="rId12" Type="http://schemas.microsoft.com/office/2007/relationships/hdphoto" Target="../media/hdphoto3.wdp"/><Relationship Id="rId17" Type="http://schemas.openxmlformats.org/officeDocument/2006/relationships/image" Target="../media/image2.png"/><Relationship Id="rId2" Type="http://schemas.openxmlformats.org/officeDocument/2006/relationships/audio" Target="../media/media23.wav"/><Relationship Id="rId16" Type="http://schemas.openxmlformats.org/officeDocument/2006/relationships/image" Target="../media/image70.png"/><Relationship Id="rId1" Type="http://schemas.microsoft.com/office/2007/relationships/media" Target="../media/media23.wav"/><Relationship Id="rId6" Type="http://schemas.openxmlformats.org/officeDocument/2006/relationships/image" Target="../media/image29.png"/><Relationship Id="rId11" Type="http://schemas.openxmlformats.org/officeDocument/2006/relationships/image" Target="../media/image33.png"/><Relationship Id="rId5" Type="http://schemas.openxmlformats.org/officeDocument/2006/relationships/image" Target="../media/image28.png"/><Relationship Id="rId15" Type="http://schemas.openxmlformats.org/officeDocument/2006/relationships/image" Target="../media/image69.png"/><Relationship Id="rId10" Type="http://schemas.microsoft.com/office/2007/relationships/hdphoto" Target="../media/hdphoto6.wdp"/><Relationship Id="rId4" Type="http://schemas.openxmlformats.org/officeDocument/2006/relationships/notesSlide" Target="../notesSlides/notesSlide23.xml"/><Relationship Id="rId9" Type="http://schemas.openxmlformats.org/officeDocument/2006/relationships/image" Target="../media/image67.png"/><Relationship Id="rId14" Type="http://schemas.microsoft.com/office/2007/relationships/hdphoto" Target="../media/hdphoto7.wdp"/></Relationships>
</file>

<file path=ppt/slides/_rels/slide24.xml.rels><?xml version="1.0" encoding="UTF-8" standalone="yes"?>
<Relationships xmlns="http://schemas.openxmlformats.org/package/2006/relationships"><Relationship Id="rId8" Type="http://schemas.openxmlformats.org/officeDocument/2006/relationships/image" Target="../media/image72.jpeg"/><Relationship Id="rId3" Type="http://schemas.openxmlformats.org/officeDocument/2006/relationships/slideLayout" Target="../slideLayouts/slideLayout7.xml"/><Relationship Id="rId7" Type="http://schemas.openxmlformats.org/officeDocument/2006/relationships/hyperlink" Target="http://www.central-uni.co.jp/contents/img/products/gas-distribution/img_sub413_l.jpg" TargetMode="External"/><Relationship Id="rId2" Type="http://schemas.openxmlformats.org/officeDocument/2006/relationships/audio" Target="../media/media24.wav"/><Relationship Id="rId1" Type="http://schemas.microsoft.com/office/2007/relationships/media" Target="../media/media24.wav"/><Relationship Id="rId6" Type="http://schemas.openxmlformats.org/officeDocument/2006/relationships/image" Target="../media/image71.jpeg"/><Relationship Id="rId5" Type="http://schemas.openxmlformats.org/officeDocument/2006/relationships/hyperlink" Target="http://www.central-uni.co.jp/contents/img/products/gas-distribution/img_sub412_l.jpg" TargetMode="External"/><Relationship Id="rId4" Type="http://schemas.openxmlformats.org/officeDocument/2006/relationships/notesSlide" Target="../notesSlides/notesSlide24.xml"/><Relationship Id="rId9" Type="http://schemas.openxmlformats.org/officeDocument/2006/relationships/image" Target="../media/image2.png"/></Relationships>
</file>

<file path=ppt/slides/_rels/slide2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7.xml"/><Relationship Id="rId7" Type="http://schemas.openxmlformats.org/officeDocument/2006/relationships/image" Target="../media/image75.png"/><Relationship Id="rId2" Type="http://schemas.openxmlformats.org/officeDocument/2006/relationships/audio" Target="../media/media25.wav"/><Relationship Id="rId1" Type="http://schemas.microsoft.com/office/2007/relationships/media" Target="../media/media25.wav"/><Relationship Id="rId6" Type="http://schemas.openxmlformats.org/officeDocument/2006/relationships/image" Target="../media/image74.jpeg"/><Relationship Id="rId5" Type="http://schemas.openxmlformats.org/officeDocument/2006/relationships/image" Target="../media/image73.png"/><Relationship Id="rId4"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audio" Target="../media/media26.wav"/><Relationship Id="rId1" Type="http://schemas.microsoft.com/office/2007/relationships/media" Target="../media/media26.wav"/><Relationship Id="rId6" Type="http://schemas.openxmlformats.org/officeDocument/2006/relationships/image" Target="../media/image77.jpeg"/><Relationship Id="rId5" Type="http://schemas.openxmlformats.org/officeDocument/2006/relationships/image" Target="../media/image76.png"/><Relationship Id="rId4"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image" Target="../media/image84.png"/><Relationship Id="rId3" Type="http://schemas.openxmlformats.org/officeDocument/2006/relationships/slideLayout" Target="../slideLayouts/slideLayout7.xml"/><Relationship Id="rId7" Type="http://schemas.openxmlformats.org/officeDocument/2006/relationships/image" Target="../media/image80.png"/><Relationship Id="rId12" Type="http://schemas.openxmlformats.org/officeDocument/2006/relationships/image" Target="../media/image83.png"/><Relationship Id="rId2" Type="http://schemas.openxmlformats.org/officeDocument/2006/relationships/audio" Target="../media/media27.wav"/><Relationship Id="rId1" Type="http://schemas.microsoft.com/office/2007/relationships/media" Target="../media/media27.wav"/><Relationship Id="rId6" Type="http://schemas.openxmlformats.org/officeDocument/2006/relationships/image" Target="../media/image79.png"/><Relationship Id="rId11" Type="http://schemas.openxmlformats.org/officeDocument/2006/relationships/image" Target="../media/image82.png"/><Relationship Id="rId5" Type="http://schemas.openxmlformats.org/officeDocument/2006/relationships/image" Target="../media/image78.jpeg"/><Relationship Id="rId10" Type="http://schemas.openxmlformats.org/officeDocument/2006/relationships/image" Target="../media/image58.png"/><Relationship Id="rId4" Type="http://schemas.openxmlformats.org/officeDocument/2006/relationships/notesSlide" Target="../notesSlides/notesSlide27.xml"/><Relationship Id="rId9" Type="http://schemas.openxmlformats.org/officeDocument/2006/relationships/image" Target="../media/image57.png"/><Relationship Id="rId1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audio" Target="../media/media28.wav"/><Relationship Id="rId1" Type="http://schemas.microsoft.com/office/2007/relationships/media" Target="../media/media28.wav"/><Relationship Id="rId6" Type="http://schemas.openxmlformats.org/officeDocument/2006/relationships/hyperlink" Target="https://www.jimga.or.jp/files/page/hot/oyakudachi/HHN_jiko.pdf" TargetMode="External"/><Relationship Id="rId5" Type="http://schemas.openxmlformats.org/officeDocument/2006/relationships/image" Target="../media/image85.png"/><Relationship Id="rId4"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audio" Target="../media/media29.wav"/><Relationship Id="rId1" Type="http://schemas.microsoft.com/office/2007/relationships/media" Target="../media/media29.wav"/><Relationship Id="rId6" Type="http://schemas.openxmlformats.org/officeDocument/2006/relationships/image" Target="../media/image86.png"/><Relationship Id="rId5" Type="http://schemas.openxmlformats.org/officeDocument/2006/relationships/hyperlink" Target="https://www.jimga.or.jp/business/med_tempbunsho/seihangyosha/" TargetMode="External"/><Relationship Id="rId4"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8" Type="http://schemas.openxmlformats.org/officeDocument/2006/relationships/image" Target="../media/image90.png"/><Relationship Id="rId3" Type="http://schemas.openxmlformats.org/officeDocument/2006/relationships/slideLayout" Target="../slideLayouts/slideLayout7.xml"/><Relationship Id="rId7" Type="http://schemas.openxmlformats.org/officeDocument/2006/relationships/image" Target="../media/image89.png"/><Relationship Id="rId2" Type="http://schemas.openxmlformats.org/officeDocument/2006/relationships/audio" Target="../media/media30.wav"/><Relationship Id="rId1" Type="http://schemas.microsoft.com/office/2007/relationships/media" Target="../media/media30.wav"/><Relationship Id="rId6" Type="http://schemas.openxmlformats.org/officeDocument/2006/relationships/image" Target="../media/image88.png"/><Relationship Id="rId5" Type="http://schemas.openxmlformats.org/officeDocument/2006/relationships/image" Target="../media/image87.png"/><Relationship Id="rId10" Type="http://schemas.openxmlformats.org/officeDocument/2006/relationships/image" Target="../media/image2.png"/><Relationship Id="rId4" Type="http://schemas.openxmlformats.org/officeDocument/2006/relationships/notesSlide" Target="../notesSlides/notesSlide30.xml"/><Relationship Id="rId9" Type="http://schemas.openxmlformats.org/officeDocument/2006/relationships/hyperlink" Target="https://www.jimga.or.jp/mgr/" TargetMode="External"/></Relationships>
</file>

<file path=ppt/slides/_rels/slide31.xml.rels><?xml version="1.0" encoding="UTF-8" standalone="yes"?>
<Relationships xmlns="http://schemas.openxmlformats.org/package/2006/relationships"><Relationship Id="rId8" Type="http://schemas.openxmlformats.org/officeDocument/2006/relationships/image" Target="../media/image94.emf"/><Relationship Id="rId13" Type="http://schemas.openxmlformats.org/officeDocument/2006/relationships/image" Target="../media/image99.emf"/><Relationship Id="rId3" Type="http://schemas.openxmlformats.org/officeDocument/2006/relationships/slideLayout" Target="../slideLayouts/slideLayout7.xml"/><Relationship Id="rId7" Type="http://schemas.openxmlformats.org/officeDocument/2006/relationships/image" Target="../media/image93.emf"/><Relationship Id="rId12" Type="http://schemas.openxmlformats.org/officeDocument/2006/relationships/image" Target="../media/image98.emf"/><Relationship Id="rId2" Type="http://schemas.openxmlformats.org/officeDocument/2006/relationships/audio" Target="../media/media31.wav"/><Relationship Id="rId16" Type="http://schemas.openxmlformats.org/officeDocument/2006/relationships/hyperlink" Target="https://www.jimga.or.jp/business/bunsho_kijunrui/" TargetMode="External"/><Relationship Id="rId1" Type="http://schemas.microsoft.com/office/2007/relationships/media" Target="../media/media31.wav"/><Relationship Id="rId6" Type="http://schemas.openxmlformats.org/officeDocument/2006/relationships/image" Target="../media/image92.emf"/><Relationship Id="rId11" Type="http://schemas.openxmlformats.org/officeDocument/2006/relationships/image" Target="../media/image97.emf"/><Relationship Id="rId5" Type="http://schemas.openxmlformats.org/officeDocument/2006/relationships/image" Target="../media/image91.emf"/><Relationship Id="rId15" Type="http://schemas.openxmlformats.org/officeDocument/2006/relationships/image" Target="../media/image2.png"/><Relationship Id="rId10" Type="http://schemas.openxmlformats.org/officeDocument/2006/relationships/image" Target="../media/image96.emf"/><Relationship Id="rId4" Type="http://schemas.openxmlformats.org/officeDocument/2006/relationships/notesSlide" Target="../notesSlides/notesSlide31.xml"/><Relationship Id="rId9" Type="http://schemas.openxmlformats.org/officeDocument/2006/relationships/image" Target="../media/image95.emf"/><Relationship Id="rId14" Type="http://schemas.openxmlformats.org/officeDocument/2006/relationships/image" Target="../media/image100.emf"/></Relationships>
</file>

<file path=ppt/slides/_rels/slide32.xml.rels><?xml version="1.0" encoding="UTF-8" standalone="yes"?>
<Relationships xmlns="http://schemas.openxmlformats.org/package/2006/relationships"><Relationship Id="rId8" Type="http://schemas.openxmlformats.org/officeDocument/2006/relationships/image" Target="../media/image104.jpeg"/><Relationship Id="rId13" Type="http://schemas.openxmlformats.org/officeDocument/2006/relationships/image" Target="../media/image2.png"/><Relationship Id="rId3" Type="http://schemas.openxmlformats.org/officeDocument/2006/relationships/slideLayout" Target="../slideLayouts/slideLayout7.xml"/><Relationship Id="rId7" Type="http://schemas.openxmlformats.org/officeDocument/2006/relationships/image" Target="../media/image103.jpeg"/><Relationship Id="rId12" Type="http://schemas.openxmlformats.org/officeDocument/2006/relationships/image" Target="../media/image108.jpeg"/><Relationship Id="rId2" Type="http://schemas.openxmlformats.org/officeDocument/2006/relationships/audio" Target="../media/media32.wav"/><Relationship Id="rId1" Type="http://schemas.microsoft.com/office/2007/relationships/media" Target="../media/media32.wav"/><Relationship Id="rId6" Type="http://schemas.openxmlformats.org/officeDocument/2006/relationships/image" Target="../media/image102.jpeg"/><Relationship Id="rId11" Type="http://schemas.openxmlformats.org/officeDocument/2006/relationships/image" Target="../media/image107.jpeg"/><Relationship Id="rId5" Type="http://schemas.openxmlformats.org/officeDocument/2006/relationships/image" Target="../media/image101.jpeg"/><Relationship Id="rId15" Type="http://schemas.openxmlformats.org/officeDocument/2006/relationships/hyperlink" Target="https://www.jimga.or.jp/publication/books/index.php?c=002001&amp;department=2&amp;format=" TargetMode="External"/><Relationship Id="rId10" Type="http://schemas.openxmlformats.org/officeDocument/2006/relationships/image" Target="../media/image106.jpeg"/><Relationship Id="rId4" Type="http://schemas.openxmlformats.org/officeDocument/2006/relationships/notesSlide" Target="../notesSlides/notesSlide32.xml"/><Relationship Id="rId9" Type="http://schemas.openxmlformats.org/officeDocument/2006/relationships/image" Target="../media/image105.jpeg"/><Relationship Id="rId14" Type="http://schemas.openxmlformats.org/officeDocument/2006/relationships/hyperlink" Target="https://www.jimga.or.jp/publication/books/index.php?c=002003&amp;department=2&amp;format=" TargetMode="Externa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3.wav"/><Relationship Id="rId1" Type="http://schemas.microsoft.com/office/2007/relationships/media" Target="../media/media33.wav"/><Relationship Id="rId6" Type="http://schemas.openxmlformats.org/officeDocument/2006/relationships/image" Target="../media/image2.png"/><Relationship Id="rId5" Type="http://schemas.openxmlformats.org/officeDocument/2006/relationships/image" Target="../media/image35.png"/><Relationship Id="rId4"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4.wav"/><Relationship Id="rId1" Type="http://schemas.microsoft.com/office/2007/relationships/media" Target="../media/media34.wav"/><Relationship Id="rId5" Type="http://schemas.openxmlformats.org/officeDocument/2006/relationships/image" Target="../media/image2.png"/><Relationship Id="rId4"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5.wav"/><Relationship Id="rId1" Type="http://schemas.microsoft.com/office/2007/relationships/media" Target="../media/media35.wav"/><Relationship Id="rId5" Type="http://schemas.openxmlformats.org/officeDocument/2006/relationships/image" Target="../media/image2.png"/><Relationship Id="rId4" Type="http://schemas.openxmlformats.org/officeDocument/2006/relationships/notesSlide" Target="../notesSlides/notesSlide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ボックス 1"/>
          <p:cNvSpPr txBox="1"/>
          <p:nvPr/>
        </p:nvSpPr>
        <p:spPr>
          <a:xfrm>
            <a:off x="292855" y="734826"/>
            <a:ext cx="2688557" cy="400110"/>
          </a:xfrm>
          <a:prstGeom prst="rect">
            <a:avLst/>
          </a:prstGeom>
          <a:noFill/>
        </p:spPr>
        <p:txBody>
          <a:bodyPr wrap="none" rtlCol="0">
            <a:spAutoFit/>
          </a:bodyPr>
          <a:lstStyle/>
          <a:p>
            <a:r>
              <a:rPr kumimoji="1" lang="ja-JP" altLang="en-US" sz="2000" dirty="0">
                <a:latin typeface="ＭＳ Ｐゴシック" panose="020B0600070205080204" pitchFamily="50" charset="-128"/>
                <a:ea typeface="ＭＳ Ｐゴシック" panose="020B0600070205080204" pitchFamily="50" charset="-128"/>
              </a:rPr>
              <a:t>１．医療ガスと産業ガス</a:t>
            </a:r>
          </a:p>
        </p:txBody>
      </p:sp>
      <p:sp>
        <p:nvSpPr>
          <p:cNvPr id="4" name="テキスト ボックス 3"/>
          <p:cNvSpPr txBox="1"/>
          <p:nvPr/>
        </p:nvSpPr>
        <p:spPr>
          <a:xfrm>
            <a:off x="522513" y="1115601"/>
            <a:ext cx="8349343" cy="1774240"/>
          </a:xfrm>
          <a:prstGeom prst="roundRect">
            <a:avLst>
              <a:gd name="adj" fmla="val 7343"/>
            </a:avLst>
          </a:prstGeom>
          <a:solidFill>
            <a:srgbClr val="FFFFF7"/>
          </a:solidFill>
          <a:ln>
            <a:solidFill>
              <a:schemeClr val="tx1">
                <a:lumMod val="75000"/>
              </a:schemeClr>
            </a:solidFill>
          </a:ln>
        </p:spPr>
        <p:txBody>
          <a:bodyPr wrap="square" rtlCol="0" anchor="ctr">
            <a:spAutoFit/>
          </a:bodyPr>
          <a:lstStyle/>
          <a:p>
            <a:pPr>
              <a:lnSpc>
                <a:spcPct val="150000"/>
              </a:lnSpc>
            </a:pPr>
            <a:r>
              <a:rPr lang="en-US" altLang="ja-JP" sz="1400" dirty="0">
                <a:latin typeface="ＭＳ Ｐゴシック" panose="020B0600070205080204" pitchFamily="50" charset="-128"/>
                <a:ea typeface="ＭＳ Ｐゴシック" panose="020B0600070205080204" pitchFamily="50" charset="-128"/>
              </a:rPr>
              <a:t>【</a:t>
            </a:r>
            <a:r>
              <a:rPr lang="ja-JP" altLang="en-US" sz="1400" dirty="0">
                <a:latin typeface="ＭＳ Ｐゴシック" panose="020B0600070205080204" pitchFamily="50" charset="-128"/>
                <a:ea typeface="ＭＳ Ｐゴシック" panose="020B0600070205080204" pitchFamily="50" charset="-128"/>
              </a:rPr>
              <a:t>医療ガスとは</a:t>
            </a:r>
            <a:r>
              <a:rPr lang="en-US" altLang="ja-JP" sz="1400" dirty="0">
                <a:latin typeface="ＭＳ Ｐゴシック" panose="020B0600070205080204" pitchFamily="50" charset="-128"/>
                <a:ea typeface="ＭＳ Ｐゴシック" panose="020B0600070205080204" pitchFamily="50" charset="-128"/>
              </a:rPr>
              <a:t>】</a:t>
            </a:r>
          </a:p>
          <a:p>
            <a:r>
              <a:rPr lang="ja-JP" altLang="en-US" sz="1400" dirty="0">
                <a:latin typeface="ＭＳ Ｐゴシック" panose="020B0600070205080204" pitchFamily="50" charset="-128"/>
                <a:ea typeface="ＭＳ Ｐゴシック" panose="020B0600070205080204" pitchFamily="50" charset="-128"/>
              </a:rPr>
              <a:t>　　</a:t>
            </a:r>
            <a:r>
              <a:rPr lang="en-US" altLang="ja-JP" sz="1400" dirty="0">
                <a:latin typeface="ＭＳ Ｐゴシック" panose="020B0600070205080204" pitchFamily="50" charset="-128"/>
                <a:ea typeface="ＭＳ Ｐゴシック" panose="020B0600070205080204" pitchFamily="50" charset="-128"/>
              </a:rPr>
              <a:t>JIS</a:t>
            </a:r>
            <a:r>
              <a:rPr lang="ja-JP" altLang="en-US" sz="1400" dirty="0">
                <a:latin typeface="ＭＳ Ｐゴシック" panose="020B0600070205080204" pitchFamily="50" charset="-128"/>
                <a:ea typeface="ＭＳ Ｐゴシック" panose="020B0600070205080204" pitchFamily="50" charset="-128"/>
              </a:rPr>
              <a:t> </a:t>
            </a:r>
            <a:r>
              <a:rPr lang="en-US" altLang="ja-JP" sz="1400" dirty="0">
                <a:latin typeface="ＭＳ Ｐゴシック" panose="020B0600070205080204" pitchFamily="50" charset="-128"/>
                <a:ea typeface="ＭＳ Ｐゴシック" panose="020B0600070205080204" pitchFamily="50" charset="-128"/>
              </a:rPr>
              <a:t>T</a:t>
            </a:r>
            <a:r>
              <a:rPr lang="ja-JP" altLang="en-US" sz="1400" dirty="0">
                <a:latin typeface="ＭＳ Ｐゴシック" panose="020B0600070205080204" pitchFamily="50" charset="-128"/>
                <a:ea typeface="ＭＳ Ｐゴシック" panose="020B0600070205080204" pitchFamily="50" charset="-128"/>
              </a:rPr>
              <a:t> </a:t>
            </a:r>
            <a:r>
              <a:rPr lang="en-US" altLang="ja-JP" sz="1400" dirty="0">
                <a:latin typeface="ＭＳ Ｐゴシック" panose="020B0600070205080204" pitchFamily="50" charset="-128"/>
                <a:ea typeface="ＭＳ Ｐゴシック" panose="020B0600070205080204" pitchFamily="50" charset="-128"/>
              </a:rPr>
              <a:t>7101</a:t>
            </a:r>
            <a:r>
              <a:rPr lang="ja-JP" altLang="en-US" sz="1400" dirty="0">
                <a:latin typeface="ＭＳ Ｐゴシック" panose="020B0600070205080204" pitchFamily="50" charset="-128"/>
                <a:ea typeface="ＭＳ Ｐゴシック" panose="020B0600070205080204" pitchFamily="50" charset="-128"/>
              </a:rPr>
              <a:t>「医療ガス設備」では</a:t>
            </a:r>
            <a:r>
              <a:rPr lang="ja-JP" altLang="ja-JP" sz="1400" dirty="0">
                <a:latin typeface="ＭＳ Ｐゴシック" panose="020B0600070205080204" pitchFamily="50" charset="-128"/>
                <a:ea typeface="ＭＳ Ｐゴシック" panose="020B0600070205080204" pitchFamily="50" charset="-128"/>
              </a:rPr>
              <a:t>、患者の治療、診断、予防および手術機器駆動用として使用する</a:t>
            </a:r>
            <a:endParaRPr lang="en-US" altLang="ja-JP" sz="1400" dirty="0">
              <a:latin typeface="ＭＳ Ｐゴシック" panose="020B0600070205080204" pitchFamily="50" charset="-128"/>
              <a:ea typeface="ＭＳ Ｐゴシック" panose="020B0600070205080204" pitchFamily="50" charset="-128"/>
            </a:endParaRPr>
          </a:p>
          <a:p>
            <a:r>
              <a:rPr lang="ja-JP" altLang="en-US" sz="1400" dirty="0">
                <a:latin typeface="ＭＳ Ｐゴシック" panose="020B0600070205080204" pitchFamily="50" charset="-128"/>
                <a:ea typeface="ＭＳ Ｐゴシック" panose="020B0600070205080204" pitchFamily="50" charset="-128"/>
              </a:rPr>
              <a:t>　</a:t>
            </a:r>
            <a:r>
              <a:rPr lang="ja-JP" altLang="ja-JP" sz="1400" dirty="0">
                <a:latin typeface="ＭＳ Ｐゴシック" panose="020B0600070205080204" pitchFamily="50" charset="-128"/>
                <a:ea typeface="ＭＳ Ｐゴシック" panose="020B0600070205080204" pitchFamily="50" charset="-128"/>
              </a:rPr>
              <a:t>ガス・混合ガスを「医療ガス」として定義しています。</a:t>
            </a:r>
            <a:r>
              <a:rPr lang="ja-JP" altLang="en-US" sz="1400" dirty="0">
                <a:latin typeface="ＭＳ Ｐゴシック" panose="020B0600070205080204" pitchFamily="50" charset="-128"/>
                <a:ea typeface="ＭＳ Ｐゴシック" panose="020B0600070205080204" pitchFamily="50" charset="-128"/>
              </a:rPr>
              <a:t>当協会では、医療機器等の滅菌処理に使われる</a:t>
            </a:r>
            <a:endParaRPr lang="en-US" altLang="ja-JP" sz="1400" dirty="0">
              <a:latin typeface="ＭＳ Ｐゴシック" panose="020B0600070205080204" pitchFamily="50" charset="-128"/>
              <a:ea typeface="ＭＳ Ｐゴシック" panose="020B0600070205080204" pitchFamily="50" charset="-128"/>
            </a:endParaRPr>
          </a:p>
          <a:p>
            <a:r>
              <a:rPr lang="ja-JP" altLang="en-US" sz="1400" dirty="0">
                <a:latin typeface="ＭＳ Ｐゴシック" panose="020B0600070205080204" pitchFamily="50" charset="-128"/>
                <a:ea typeface="ＭＳ Ｐゴシック" panose="020B0600070205080204" pitchFamily="50" charset="-128"/>
              </a:rPr>
              <a:t>　酸化エチレン滅菌ガスも含めてこれらを「医療ガス」としています。</a:t>
            </a:r>
            <a:endParaRPr lang="en-US" altLang="ja-JP" sz="1400" dirty="0">
              <a:latin typeface="ＭＳ Ｐゴシック" panose="020B0600070205080204" pitchFamily="50" charset="-128"/>
              <a:ea typeface="ＭＳ Ｐゴシック" panose="020B0600070205080204" pitchFamily="50" charset="-128"/>
            </a:endParaRPr>
          </a:p>
          <a:p>
            <a:r>
              <a:rPr lang="ja-JP" altLang="en-US" sz="1400" dirty="0">
                <a:latin typeface="ＭＳ Ｐゴシック" panose="020B0600070205080204" pitchFamily="50" charset="-128"/>
                <a:ea typeface="ＭＳ Ｐゴシック" panose="020B0600070205080204" pitchFamily="50" charset="-128"/>
              </a:rPr>
              <a:t>　　また、</a:t>
            </a:r>
            <a:r>
              <a:rPr lang="ja-JP" altLang="ja-JP" sz="1400" dirty="0">
                <a:latin typeface="ＭＳ Ｐゴシック" panose="020B0600070205080204" pitchFamily="50" charset="-128"/>
                <a:ea typeface="ＭＳ Ｐゴシック" panose="020B0600070205080204" pitchFamily="50" charset="-128"/>
              </a:rPr>
              <a:t>これら</a:t>
            </a:r>
            <a:r>
              <a:rPr lang="ja-JP" altLang="en-US" sz="1400" dirty="0">
                <a:latin typeface="ＭＳ Ｐゴシック" panose="020B0600070205080204" pitchFamily="50" charset="-128"/>
                <a:ea typeface="ＭＳ Ｐゴシック" panose="020B0600070205080204" pitchFamily="50" charset="-128"/>
              </a:rPr>
              <a:t>「医療</a:t>
            </a:r>
            <a:r>
              <a:rPr lang="ja-JP" altLang="ja-JP" sz="1400" dirty="0">
                <a:latin typeface="ＭＳ Ｐゴシック" panose="020B0600070205080204" pitchFamily="50" charset="-128"/>
                <a:ea typeface="ＭＳ Ｐゴシック" panose="020B0600070205080204" pitchFamily="50" charset="-128"/>
              </a:rPr>
              <a:t>ガス</a:t>
            </a:r>
            <a:r>
              <a:rPr lang="ja-JP" altLang="en-US" sz="1400" dirty="0">
                <a:latin typeface="ＭＳ Ｐゴシック" panose="020B0600070205080204" pitchFamily="50" charset="-128"/>
                <a:ea typeface="ＭＳ Ｐゴシック" panose="020B0600070205080204" pitchFamily="50" charset="-128"/>
              </a:rPr>
              <a:t>」</a:t>
            </a:r>
            <a:r>
              <a:rPr lang="ja-JP" altLang="ja-JP" sz="1400" dirty="0">
                <a:latin typeface="ＭＳ Ｐゴシック" panose="020B0600070205080204" pitchFamily="50" charset="-128"/>
                <a:ea typeface="ＭＳ Ｐゴシック" panose="020B0600070205080204" pitchFamily="50" charset="-128"/>
              </a:rPr>
              <a:t>の</a:t>
            </a:r>
            <a:r>
              <a:rPr lang="ja-JP" altLang="en-US" sz="1400" dirty="0">
                <a:latin typeface="ＭＳ Ｐゴシック" panose="020B0600070205080204" pitchFamily="50" charset="-128"/>
                <a:ea typeface="ＭＳ Ｐゴシック" panose="020B0600070205080204" pitchFamily="50" charset="-128"/>
              </a:rPr>
              <a:t>うち、「医薬品、医療機器等の品質、有効性及び安全性の確保等に関する</a:t>
            </a:r>
            <a:endParaRPr lang="en-US" altLang="ja-JP" sz="1400" dirty="0">
              <a:latin typeface="ＭＳ Ｐゴシック" panose="020B0600070205080204" pitchFamily="50" charset="-128"/>
              <a:ea typeface="ＭＳ Ｐゴシック" panose="020B0600070205080204" pitchFamily="50" charset="-128"/>
            </a:endParaRPr>
          </a:p>
          <a:p>
            <a:r>
              <a:rPr lang="ja-JP" altLang="en-US" sz="1400" dirty="0">
                <a:latin typeface="ＭＳ Ｐゴシック" panose="020B0600070205080204" pitchFamily="50" charset="-128"/>
                <a:ea typeface="ＭＳ Ｐゴシック" panose="020B0600070205080204" pitchFamily="50" charset="-128"/>
              </a:rPr>
              <a:t>　法律」（略称：医薬品医療機器等法）にて</a:t>
            </a:r>
            <a:r>
              <a:rPr lang="ja-JP" altLang="ja-JP" sz="1400" dirty="0">
                <a:latin typeface="ＭＳ Ｐゴシック" panose="020B0600070205080204" pitchFamily="50" charset="-128"/>
                <a:ea typeface="ＭＳ Ｐゴシック" panose="020B0600070205080204" pitchFamily="50" charset="-128"/>
              </a:rPr>
              <a:t>医薬品として</a:t>
            </a:r>
            <a:r>
              <a:rPr lang="ja-JP" altLang="en-US" sz="1400" dirty="0">
                <a:latin typeface="ＭＳ Ｐゴシック" panose="020B0600070205080204" pitchFamily="50" charset="-128"/>
                <a:ea typeface="ＭＳ Ｐゴシック" panose="020B0600070205080204" pitchFamily="50" charset="-128"/>
              </a:rPr>
              <a:t>規定されるガスを当協会では</a:t>
            </a:r>
            <a:r>
              <a:rPr lang="ja-JP" altLang="ja-JP" sz="1400" dirty="0">
                <a:latin typeface="ＭＳ Ｐゴシック" panose="020B0600070205080204" pitchFamily="50" charset="-128"/>
                <a:ea typeface="ＭＳ Ｐゴシック" panose="020B0600070205080204" pitchFamily="50" charset="-128"/>
              </a:rPr>
              <a:t>「医療用ガス」と</a:t>
            </a:r>
            <a:r>
              <a:rPr lang="ja-JP" altLang="en-US" sz="1400" dirty="0">
                <a:latin typeface="ＭＳ Ｐゴシック" panose="020B0600070205080204" pitchFamily="50" charset="-128"/>
                <a:ea typeface="ＭＳ Ｐゴシック" panose="020B0600070205080204" pitchFamily="50" charset="-128"/>
              </a:rPr>
              <a:t>呼びます</a:t>
            </a:r>
            <a:r>
              <a:rPr lang="ja-JP" altLang="ja-JP" sz="1400" dirty="0">
                <a:latin typeface="ＭＳ Ｐゴシック" panose="020B0600070205080204" pitchFamily="50" charset="-128"/>
                <a:ea typeface="ＭＳ Ｐゴシック" panose="020B0600070205080204" pitchFamily="50" charset="-128"/>
              </a:rPr>
              <a:t>。</a:t>
            </a:r>
            <a:endParaRPr lang="ja-JP" altLang="en-US" sz="1400" dirty="0">
              <a:latin typeface="ＭＳ Ｐゴシック" panose="020B0600070205080204" pitchFamily="50" charset="-128"/>
              <a:ea typeface="ＭＳ Ｐゴシック" panose="020B0600070205080204" pitchFamily="50" charset="-128"/>
            </a:endParaRPr>
          </a:p>
        </p:txBody>
      </p:sp>
      <p:sp>
        <p:nvSpPr>
          <p:cNvPr id="5" name="テキスト ボックス 4"/>
          <p:cNvSpPr txBox="1"/>
          <p:nvPr/>
        </p:nvSpPr>
        <p:spPr>
          <a:xfrm>
            <a:off x="522513" y="2851768"/>
            <a:ext cx="8349343" cy="1390620"/>
          </a:xfrm>
          <a:prstGeom prst="roundRect">
            <a:avLst>
              <a:gd name="adj" fmla="val 7787"/>
            </a:avLst>
          </a:prstGeom>
          <a:solidFill>
            <a:srgbClr val="FFFFE7"/>
          </a:solidFill>
          <a:ln>
            <a:solidFill>
              <a:schemeClr val="tx1">
                <a:lumMod val="75000"/>
              </a:schemeClr>
            </a:solidFill>
          </a:ln>
        </p:spPr>
        <p:txBody>
          <a:bodyPr wrap="square" rtlCol="0" anchor="ctr">
            <a:spAutoFit/>
          </a:bodyPr>
          <a:lstStyle/>
          <a:p>
            <a:pPr>
              <a:lnSpc>
                <a:spcPct val="150000"/>
              </a:lnSpc>
            </a:pPr>
            <a:r>
              <a:rPr lang="en-US" altLang="ja-JP" sz="1400" dirty="0">
                <a:latin typeface="ＭＳ Ｐゴシック" panose="020B0600070205080204" pitchFamily="50" charset="-128"/>
                <a:ea typeface="ＭＳ Ｐゴシック" panose="020B0600070205080204" pitchFamily="50" charset="-128"/>
              </a:rPr>
              <a:t>【</a:t>
            </a:r>
            <a:r>
              <a:rPr lang="ja-JP" altLang="en-US" sz="1400" dirty="0">
                <a:latin typeface="ＭＳ Ｐゴシック" panose="020B0600070205080204" pitchFamily="50" charset="-128"/>
                <a:ea typeface="ＭＳ Ｐゴシック" panose="020B0600070205080204" pitchFamily="50" charset="-128"/>
              </a:rPr>
              <a:t>医療用ガスと産業用ガスの違い</a:t>
            </a:r>
            <a:r>
              <a:rPr lang="en-US" altLang="ja-JP" sz="1400" dirty="0">
                <a:latin typeface="ＭＳ Ｐゴシック" panose="020B0600070205080204" pitchFamily="50" charset="-128"/>
                <a:ea typeface="ＭＳ Ｐゴシック" panose="020B0600070205080204" pitchFamily="50" charset="-128"/>
              </a:rPr>
              <a:t>】</a:t>
            </a:r>
            <a:r>
              <a:rPr lang="ja-JP" altLang="en-US" sz="1400" dirty="0">
                <a:latin typeface="ＭＳ Ｐゴシック" panose="020B0600070205080204" pitchFamily="50" charset="-128"/>
                <a:ea typeface="ＭＳ Ｐゴシック" panose="020B0600070205080204" pitchFamily="50" charset="-128"/>
              </a:rPr>
              <a:t>　☛ 規制を受ける法律が異なります。</a:t>
            </a:r>
            <a:endParaRPr lang="en-US" altLang="ja-JP" sz="1400" dirty="0">
              <a:latin typeface="ＭＳ Ｐゴシック" panose="020B0600070205080204" pitchFamily="50" charset="-128"/>
              <a:ea typeface="ＭＳ Ｐゴシック" panose="020B0600070205080204" pitchFamily="50" charset="-128"/>
            </a:endParaRPr>
          </a:p>
          <a:p>
            <a:endParaRPr lang="en-US" altLang="ja-JP" sz="1200" b="1" dirty="0">
              <a:solidFill>
                <a:schemeClr val="accent6">
                  <a:lumMod val="50000"/>
                </a:schemeClr>
              </a:solidFill>
              <a:latin typeface="ＭＳ Ｐゴシック" panose="020B0600070205080204" pitchFamily="50" charset="-128"/>
              <a:ea typeface="ＭＳ Ｐゴシック" panose="020B0600070205080204" pitchFamily="50" charset="-128"/>
            </a:endParaRPr>
          </a:p>
          <a:p>
            <a:endParaRPr lang="ja-JP" altLang="en-US" sz="1200" b="1" dirty="0">
              <a:solidFill>
                <a:schemeClr val="accent6">
                  <a:lumMod val="50000"/>
                </a:schemeClr>
              </a:solidFill>
              <a:latin typeface="ＭＳ Ｐゴシック" panose="020B0600070205080204" pitchFamily="50" charset="-128"/>
              <a:ea typeface="ＭＳ Ｐゴシック" panose="020B0600070205080204" pitchFamily="50" charset="-128"/>
            </a:endParaRPr>
          </a:p>
          <a:p>
            <a:endParaRPr lang="en-US" altLang="ja-JP" sz="1200" b="1" dirty="0">
              <a:solidFill>
                <a:schemeClr val="accent6">
                  <a:lumMod val="50000"/>
                </a:schemeClr>
              </a:solidFill>
              <a:latin typeface="ＭＳ Ｐゴシック" panose="020B0600070205080204" pitchFamily="50" charset="-128"/>
              <a:ea typeface="ＭＳ Ｐゴシック" panose="020B0600070205080204" pitchFamily="50" charset="-128"/>
            </a:endParaRPr>
          </a:p>
          <a:p>
            <a:endParaRPr lang="en-US" altLang="ja-JP" sz="1200" b="1" dirty="0">
              <a:solidFill>
                <a:schemeClr val="accent6">
                  <a:lumMod val="50000"/>
                </a:schemeClr>
              </a:solidFill>
              <a:latin typeface="ＭＳ Ｐゴシック" panose="020B0600070205080204" pitchFamily="50" charset="-128"/>
              <a:ea typeface="ＭＳ Ｐゴシック" panose="020B0600070205080204" pitchFamily="50" charset="-128"/>
            </a:endParaRPr>
          </a:p>
          <a:p>
            <a:endParaRPr lang="ja-JP" altLang="en-US" sz="1200" b="1" dirty="0">
              <a:solidFill>
                <a:schemeClr val="accent6">
                  <a:lumMod val="50000"/>
                </a:schemeClr>
              </a:solidFill>
              <a:latin typeface="ＭＳ Ｐゴシック" panose="020B0600070205080204" pitchFamily="50" charset="-128"/>
              <a:ea typeface="ＭＳ Ｐゴシック" panose="020B0600070205080204" pitchFamily="50" charset="-128"/>
            </a:endParaRPr>
          </a:p>
        </p:txBody>
      </p:sp>
      <p:sp>
        <p:nvSpPr>
          <p:cNvPr id="7" name="テキスト ボックス 6"/>
          <p:cNvSpPr txBox="1"/>
          <p:nvPr/>
        </p:nvSpPr>
        <p:spPr>
          <a:xfrm>
            <a:off x="522513" y="4369553"/>
            <a:ext cx="8349343" cy="1000244"/>
          </a:xfrm>
          <a:prstGeom prst="roundRect">
            <a:avLst>
              <a:gd name="adj" fmla="val 7948"/>
            </a:avLst>
          </a:prstGeom>
          <a:solidFill>
            <a:srgbClr val="FFFFD9"/>
          </a:solidFill>
          <a:ln>
            <a:solidFill>
              <a:schemeClr val="tx1">
                <a:lumMod val="75000"/>
              </a:schemeClr>
            </a:solidFill>
          </a:ln>
        </p:spPr>
        <p:txBody>
          <a:bodyPr wrap="square" rtlCol="0" anchor="ctr">
            <a:spAutoFit/>
          </a:bodyPr>
          <a:lstStyle/>
          <a:p>
            <a:r>
              <a:rPr lang="ja-JP" altLang="en-US" sz="1200" b="1" dirty="0">
                <a:solidFill>
                  <a:schemeClr val="accent5">
                    <a:lumMod val="50000"/>
                  </a:schemeClr>
                </a:solidFill>
                <a:latin typeface="ＭＳ Ｐゴシック" panose="020B0600070205080204" pitchFamily="50" charset="-128"/>
              </a:rPr>
              <a:t>　</a:t>
            </a:r>
            <a:r>
              <a:rPr lang="ja-JP" altLang="en-US" sz="1400" dirty="0">
                <a:latin typeface="ＭＳ Ｐゴシック" panose="020B0600070205080204" pitchFamily="50" charset="-128"/>
                <a:ea typeface="ＭＳ Ｐゴシック" panose="020B0600070205080204" pitchFamily="50" charset="-128"/>
              </a:rPr>
              <a:t>医療用ガスの製造、製造販売、販売には、医薬品医療機器等法及び高圧ガス保安法に精通していることが必要となります。その製造に関しても、例えば日本薬局方酸素では、医薬品医療機器等法内の日本薬局方にてガス濃度や性状、確認試験、純度試験、定量法等が定められており、これらの試験に合格しないと出荷することが出来ません。　一方、産業用ガスについては、このような法規制はありません。</a:t>
            </a:r>
          </a:p>
        </p:txBody>
      </p:sp>
      <p:sp>
        <p:nvSpPr>
          <p:cNvPr id="8" name="テキスト ボックス 7"/>
          <p:cNvSpPr txBox="1"/>
          <p:nvPr/>
        </p:nvSpPr>
        <p:spPr>
          <a:xfrm>
            <a:off x="522513" y="5661217"/>
            <a:ext cx="8349343" cy="523220"/>
          </a:xfrm>
          <a:prstGeom prst="rect">
            <a:avLst/>
          </a:prstGeom>
          <a:solidFill>
            <a:srgbClr val="FFFFCC"/>
          </a:solidFill>
          <a:ln>
            <a:solidFill>
              <a:schemeClr val="tx1"/>
            </a:solidFill>
          </a:ln>
        </p:spPr>
        <p:txBody>
          <a:bodyPr wrap="square" rtlCol="0" anchor="ctr">
            <a:spAutoFit/>
          </a:bodyPr>
          <a:lstStyle/>
          <a:p>
            <a:r>
              <a:rPr lang="ja-JP" altLang="en-US" sz="1400" dirty="0">
                <a:latin typeface="ＭＳ Ｐゴシック" panose="020B0600070205080204" pitchFamily="50" charset="-128"/>
                <a:ea typeface="ＭＳ Ｐゴシック" panose="020B0600070205080204" pitchFamily="50" charset="-128"/>
              </a:rPr>
              <a:t>このように、医療用ガスと産業用ガスでは、高圧ガスという捉え方では、どちらも同じ高圧ガスなのですが、</a:t>
            </a:r>
            <a:endParaRPr lang="en-US" altLang="ja-JP" sz="1400" dirty="0">
              <a:latin typeface="ＭＳ Ｐゴシック" panose="020B0600070205080204" pitchFamily="50" charset="-128"/>
              <a:ea typeface="ＭＳ Ｐゴシック" panose="020B0600070205080204" pitchFamily="50" charset="-128"/>
            </a:endParaRPr>
          </a:p>
          <a:p>
            <a:r>
              <a:rPr lang="ja-JP" altLang="en-US" sz="1400" dirty="0">
                <a:latin typeface="ＭＳ Ｐゴシック" panose="020B0600070205080204" pitchFamily="50" charset="-128"/>
                <a:ea typeface="ＭＳ Ｐゴシック" panose="020B0600070205080204" pitchFamily="50" charset="-128"/>
              </a:rPr>
              <a:t>その品質管理面からみると全く別の物となります。</a:t>
            </a:r>
          </a:p>
        </p:txBody>
      </p:sp>
      <p:sp>
        <p:nvSpPr>
          <p:cNvPr id="3" name="スライド番号プレースホルダー 2"/>
          <p:cNvSpPr>
            <a:spLocks noGrp="1"/>
          </p:cNvSpPr>
          <p:nvPr>
            <p:ph type="sldNum" sz="quarter" idx="12"/>
          </p:nvPr>
        </p:nvSpPr>
        <p:spPr/>
        <p:txBody>
          <a:bodyPr/>
          <a:lstStyle/>
          <a:p>
            <a:fld id="{EA3351F6-B842-409E-9A4B-39EBC603B823}" type="slidenum">
              <a:rPr kumimoji="1" lang="ja-JP" altLang="en-US" smtClean="0"/>
              <a:t>1</a:t>
            </a:fld>
            <a:endParaRPr kumimoji="1" lang="ja-JP" altLang="en-US" dirty="0"/>
          </a:p>
        </p:txBody>
      </p:sp>
      <p:sp>
        <p:nvSpPr>
          <p:cNvPr id="6" name="テキスト ボックス 5"/>
          <p:cNvSpPr txBox="1"/>
          <p:nvPr/>
        </p:nvSpPr>
        <p:spPr>
          <a:xfrm>
            <a:off x="1350936" y="3342572"/>
            <a:ext cx="1524000" cy="340519"/>
          </a:xfrm>
          <a:prstGeom prst="roundRect">
            <a:avLst/>
          </a:prstGeom>
          <a:solidFill>
            <a:srgbClr val="C6F0E3"/>
          </a:solidFill>
          <a:ln>
            <a:solidFill>
              <a:schemeClr val="tx1">
                <a:lumMod val="75000"/>
              </a:schemeClr>
            </a:solidFill>
          </a:ln>
        </p:spPr>
        <p:txBody>
          <a:bodyPr wrap="square" rtlCol="0">
            <a:spAutoFit/>
          </a:bodyPr>
          <a:lstStyle/>
          <a:p>
            <a:pPr algn="ctr"/>
            <a:r>
              <a:rPr kumimoji="1" lang="ja-JP" altLang="en-US" sz="1400" dirty="0">
                <a:latin typeface="ＭＳ Ｐゴシック" panose="020B0600070205080204" pitchFamily="50" charset="-128"/>
                <a:ea typeface="ＭＳ Ｐゴシック" panose="020B0600070205080204" pitchFamily="50" charset="-128"/>
              </a:rPr>
              <a:t>医療用ガス</a:t>
            </a:r>
          </a:p>
        </p:txBody>
      </p:sp>
      <p:sp>
        <p:nvSpPr>
          <p:cNvPr id="9" name="テキスト ボックス 8"/>
          <p:cNvSpPr txBox="1"/>
          <p:nvPr/>
        </p:nvSpPr>
        <p:spPr>
          <a:xfrm>
            <a:off x="1350936" y="3723934"/>
            <a:ext cx="1524000" cy="340519"/>
          </a:xfrm>
          <a:prstGeom prst="roundRect">
            <a:avLst/>
          </a:prstGeom>
          <a:solidFill>
            <a:srgbClr val="F8ECEC"/>
          </a:solidFill>
          <a:ln>
            <a:solidFill>
              <a:schemeClr val="tx1">
                <a:lumMod val="75000"/>
              </a:schemeClr>
            </a:solidFill>
          </a:ln>
        </p:spPr>
        <p:txBody>
          <a:bodyPr wrap="square" rtlCol="0">
            <a:spAutoFit/>
          </a:bodyPr>
          <a:lstStyle/>
          <a:p>
            <a:pPr algn="ctr"/>
            <a:r>
              <a:rPr kumimoji="1" lang="ja-JP" altLang="en-US" sz="1400" dirty="0">
                <a:latin typeface="ＭＳ Ｐゴシック" panose="020B0600070205080204" pitchFamily="50" charset="-128"/>
                <a:ea typeface="ＭＳ Ｐゴシック" panose="020B0600070205080204" pitchFamily="50" charset="-128"/>
              </a:rPr>
              <a:t>産業用ガス</a:t>
            </a:r>
          </a:p>
        </p:txBody>
      </p:sp>
      <p:sp>
        <p:nvSpPr>
          <p:cNvPr id="10" name="テキスト ボックス 9"/>
          <p:cNvSpPr txBox="1"/>
          <p:nvPr/>
        </p:nvSpPr>
        <p:spPr>
          <a:xfrm>
            <a:off x="6231648" y="3324469"/>
            <a:ext cx="1872479" cy="340519"/>
          </a:xfrm>
          <a:prstGeom prst="roundRect">
            <a:avLst/>
          </a:prstGeom>
          <a:solidFill>
            <a:srgbClr val="E8D9F3"/>
          </a:solidFill>
          <a:ln>
            <a:solidFill>
              <a:schemeClr val="tx1">
                <a:lumMod val="75000"/>
              </a:schemeClr>
            </a:solidFill>
          </a:ln>
        </p:spPr>
        <p:txBody>
          <a:bodyPr wrap="square" rtlCol="0">
            <a:spAutoFit/>
          </a:bodyPr>
          <a:lstStyle/>
          <a:p>
            <a:pPr algn="ctr"/>
            <a:r>
              <a:rPr kumimoji="1" lang="ja-JP" altLang="en-US" sz="1400" dirty="0">
                <a:latin typeface="ＭＳ Ｐゴシック" panose="020B0600070205080204" pitchFamily="50" charset="-128"/>
                <a:ea typeface="ＭＳ Ｐゴシック" panose="020B0600070205080204" pitchFamily="50" charset="-128"/>
              </a:rPr>
              <a:t>高圧ガス保安法</a:t>
            </a:r>
          </a:p>
        </p:txBody>
      </p:sp>
      <p:sp>
        <p:nvSpPr>
          <p:cNvPr id="11" name="テキスト ボックス 10"/>
          <p:cNvSpPr txBox="1"/>
          <p:nvPr/>
        </p:nvSpPr>
        <p:spPr>
          <a:xfrm>
            <a:off x="6231648" y="3719582"/>
            <a:ext cx="1872479" cy="340519"/>
          </a:xfrm>
          <a:prstGeom prst="roundRect">
            <a:avLst/>
          </a:prstGeom>
          <a:solidFill>
            <a:srgbClr val="E8D9F3"/>
          </a:solidFill>
          <a:ln>
            <a:solidFill>
              <a:schemeClr val="tx1">
                <a:lumMod val="75000"/>
              </a:schemeClr>
            </a:solidFill>
          </a:ln>
        </p:spPr>
        <p:txBody>
          <a:bodyPr wrap="square" rtlCol="0">
            <a:spAutoFit/>
          </a:bodyPr>
          <a:lstStyle/>
          <a:p>
            <a:pPr algn="ctr"/>
            <a:r>
              <a:rPr kumimoji="1" lang="ja-JP" altLang="en-US" sz="1400" dirty="0">
                <a:latin typeface="ＭＳ Ｐゴシック" panose="020B0600070205080204" pitchFamily="50" charset="-128"/>
                <a:ea typeface="ＭＳ Ｐゴシック" panose="020B0600070205080204" pitchFamily="50" charset="-128"/>
              </a:rPr>
              <a:t>高圧ガス保安法</a:t>
            </a:r>
          </a:p>
        </p:txBody>
      </p:sp>
      <p:sp>
        <p:nvSpPr>
          <p:cNvPr id="12" name="テキスト ボックス 11"/>
          <p:cNvSpPr txBox="1"/>
          <p:nvPr/>
        </p:nvSpPr>
        <p:spPr>
          <a:xfrm>
            <a:off x="3573411" y="3342572"/>
            <a:ext cx="2088207" cy="340519"/>
          </a:xfrm>
          <a:prstGeom prst="roundRect">
            <a:avLst/>
          </a:prstGeom>
          <a:solidFill>
            <a:schemeClr val="accent1">
              <a:lumMod val="20000"/>
              <a:lumOff val="80000"/>
            </a:schemeClr>
          </a:solidFill>
          <a:ln>
            <a:solidFill>
              <a:schemeClr val="tx1">
                <a:lumMod val="75000"/>
              </a:schemeClr>
            </a:solidFill>
          </a:ln>
        </p:spPr>
        <p:txBody>
          <a:bodyPr wrap="square" rtlCol="0">
            <a:spAutoFit/>
          </a:bodyPr>
          <a:lstStyle/>
          <a:p>
            <a:pPr algn="ctr"/>
            <a:r>
              <a:rPr kumimoji="1" lang="ja-JP" altLang="en-US" sz="1400" dirty="0">
                <a:latin typeface="ＭＳ Ｐゴシック" panose="020B0600070205080204" pitchFamily="50" charset="-128"/>
                <a:ea typeface="ＭＳ Ｐゴシック" panose="020B0600070205080204" pitchFamily="50" charset="-128"/>
              </a:rPr>
              <a:t>医薬品医療機器等法</a:t>
            </a:r>
          </a:p>
        </p:txBody>
      </p:sp>
      <p:sp>
        <p:nvSpPr>
          <p:cNvPr id="13" name="左矢印 12"/>
          <p:cNvSpPr/>
          <p:nvPr/>
        </p:nvSpPr>
        <p:spPr>
          <a:xfrm>
            <a:off x="3111757" y="3394932"/>
            <a:ext cx="176639" cy="213227"/>
          </a:xfrm>
          <a:prstGeom prst="leftArrow">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5" name="十字形 14"/>
          <p:cNvSpPr/>
          <p:nvPr/>
        </p:nvSpPr>
        <p:spPr>
          <a:xfrm>
            <a:off x="5849838" y="3399403"/>
            <a:ext cx="193590" cy="190653"/>
          </a:xfrm>
          <a:prstGeom prst="plus">
            <a:avLst>
              <a:gd name="adj" fmla="val 45339"/>
            </a:avLst>
          </a:prstGeom>
          <a:solidFill>
            <a:schemeClr val="tx1"/>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左矢印 15"/>
          <p:cNvSpPr/>
          <p:nvPr/>
        </p:nvSpPr>
        <p:spPr>
          <a:xfrm>
            <a:off x="3113258" y="3810506"/>
            <a:ext cx="176639" cy="213227"/>
          </a:xfrm>
          <a:prstGeom prst="leftArrow">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8" name="左矢印 17"/>
          <p:cNvSpPr/>
          <p:nvPr/>
        </p:nvSpPr>
        <p:spPr>
          <a:xfrm>
            <a:off x="4193919" y="3810256"/>
            <a:ext cx="176639" cy="213227"/>
          </a:xfrm>
          <a:prstGeom prst="leftArrow">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9" name="左矢印 18"/>
          <p:cNvSpPr/>
          <p:nvPr/>
        </p:nvSpPr>
        <p:spPr>
          <a:xfrm>
            <a:off x="5279990" y="3798592"/>
            <a:ext cx="176639" cy="213227"/>
          </a:xfrm>
          <a:prstGeom prst="leftArrow">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17" name="医療ガスについて1-1">
            <a:hlinkClick r:id="" action="ppaction://media"/>
            <a:extLst>
              <a:ext uri="{FF2B5EF4-FFF2-40B4-BE49-F238E27FC236}">
                <a16:creationId xmlns:a16="http://schemas.microsoft.com/office/drawing/2014/main" id="{81D42C14-A7CD-456E-8227-0810F2FEEF0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359684" y="0"/>
            <a:ext cx="609600" cy="609600"/>
          </a:xfrm>
          <a:prstGeom prst="rect">
            <a:avLst/>
          </a:prstGeom>
        </p:spPr>
      </p:pic>
    </p:spTree>
    <p:extLst>
      <p:ext uri="{BB962C8B-B14F-4D97-AF65-F5344CB8AC3E}">
        <p14:creationId xmlns:p14="http://schemas.microsoft.com/office/powerpoint/2010/main" val="1064408608"/>
      </p:ext>
    </p:extLst>
  </p:cSld>
  <p:clrMapOvr>
    <a:masterClrMapping/>
  </p:clrMapOvr>
  <mc:AlternateContent xmlns:mc="http://schemas.openxmlformats.org/markup-compatibility/2006" xmlns:p14="http://schemas.microsoft.com/office/powerpoint/2010/main">
    <mc:Choice Requires="p14">
      <p:transition p14:dur="10" advClick="0" advTm="86000"/>
    </mc:Choice>
    <mc:Fallback xmlns="">
      <p:transition advClick="0" advTm="8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5368"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ボックス 1"/>
          <p:cNvSpPr txBox="1"/>
          <p:nvPr/>
        </p:nvSpPr>
        <p:spPr>
          <a:xfrm>
            <a:off x="350489" y="832258"/>
            <a:ext cx="2733441" cy="400110"/>
          </a:xfrm>
          <a:prstGeom prst="rect">
            <a:avLst/>
          </a:prstGeom>
          <a:noFill/>
        </p:spPr>
        <p:txBody>
          <a:bodyPr wrap="none" rtlCol="0">
            <a:spAutoFit/>
          </a:bodyPr>
          <a:lstStyle/>
          <a:p>
            <a:r>
              <a:rPr kumimoji="1" lang="ja-JP" altLang="en-US" sz="2000" dirty="0">
                <a:latin typeface="ＭＳ Ｐゴシック" panose="020B0600070205080204" pitchFamily="50" charset="-128"/>
                <a:ea typeface="ＭＳ Ｐゴシック" panose="020B0600070205080204" pitchFamily="50" charset="-128"/>
              </a:rPr>
              <a:t>２．医療ガスと関係法令</a:t>
            </a:r>
          </a:p>
        </p:txBody>
      </p:sp>
      <p:graphicFrame>
        <p:nvGraphicFramePr>
          <p:cNvPr id="3" name="表 2"/>
          <p:cNvGraphicFramePr>
            <a:graphicFrameLocks noGrp="1"/>
          </p:cNvGraphicFramePr>
          <p:nvPr>
            <p:extLst>
              <p:ext uri="{D42A27DB-BD31-4B8C-83A1-F6EECF244321}">
                <p14:modId xmlns:p14="http://schemas.microsoft.com/office/powerpoint/2010/main" val="4206597791"/>
              </p:ext>
            </p:extLst>
          </p:nvPr>
        </p:nvGraphicFramePr>
        <p:xfrm>
          <a:off x="890336" y="1432424"/>
          <a:ext cx="7375359" cy="4572959"/>
        </p:xfrm>
        <a:graphic>
          <a:graphicData uri="http://schemas.openxmlformats.org/drawingml/2006/table">
            <a:tbl>
              <a:tblPr firstRow="1" bandRow="1">
                <a:tableStyleId>{5C22544A-7EE6-4342-B048-85BDC9FD1C3A}</a:tableStyleId>
              </a:tblPr>
              <a:tblGrid>
                <a:gridCol w="594053">
                  <a:extLst>
                    <a:ext uri="{9D8B030D-6E8A-4147-A177-3AD203B41FA5}">
                      <a16:colId xmlns:a16="http://schemas.microsoft.com/office/drawing/2014/main" val="20000"/>
                    </a:ext>
                  </a:extLst>
                </a:gridCol>
                <a:gridCol w="237623">
                  <a:extLst>
                    <a:ext uri="{9D8B030D-6E8A-4147-A177-3AD203B41FA5}">
                      <a16:colId xmlns:a16="http://schemas.microsoft.com/office/drawing/2014/main" val="20001"/>
                    </a:ext>
                  </a:extLst>
                </a:gridCol>
                <a:gridCol w="3044906">
                  <a:extLst>
                    <a:ext uri="{9D8B030D-6E8A-4147-A177-3AD203B41FA5}">
                      <a16:colId xmlns:a16="http://schemas.microsoft.com/office/drawing/2014/main" val="20002"/>
                    </a:ext>
                  </a:extLst>
                </a:gridCol>
                <a:gridCol w="257027">
                  <a:extLst>
                    <a:ext uri="{9D8B030D-6E8A-4147-A177-3AD203B41FA5}">
                      <a16:colId xmlns:a16="http://schemas.microsoft.com/office/drawing/2014/main" val="20003"/>
                    </a:ext>
                  </a:extLst>
                </a:gridCol>
                <a:gridCol w="1683761">
                  <a:extLst>
                    <a:ext uri="{9D8B030D-6E8A-4147-A177-3AD203B41FA5}">
                      <a16:colId xmlns:a16="http://schemas.microsoft.com/office/drawing/2014/main" val="20004"/>
                    </a:ext>
                  </a:extLst>
                </a:gridCol>
                <a:gridCol w="1557989">
                  <a:extLst>
                    <a:ext uri="{9D8B030D-6E8A-4147-A177-3AD203B41FA5}">
                      <a16:colId xmlns:a16="http://schemas.microsoft.com/office/drawing/2014/main" val="20005"/>
                    </a:ext>
                  </a:extLst>
                </a:gridCol>
              </a:tblGrid>
              <a:tr h="2480550">
                <a:tc rowSpan="3">
                  <a:txBody>
                    <a:bodyPr/>
                    <a:lstStyle/>
                    <a:p>
                      <a:pPr algn="ctr"/>
                      <a:r>
                        <a:rPr kumimoji="1" lang="ja-JP" altLang="en-US" sz="2400" dirty="0">
                          <a:solidFill>
                            <a:schemeClr val="tx1"/>
                          </a:solidFill>
                          <a:latin typeface="ＭＳ Ｐゴシック" panose="020B0600070205080204" pitchFamily="50" charset="-128"/>
                          <a:ea typeface="ＭＳ Ｐゴシック" panose="020B0600070205080204" pitchFamily="50" charset="-128"/>
                        </a:rPr>
                        <a:t>医 療 ガ ス</a:t>
                      </a:r>
                    </a:p>
                  </a:txBody>
                  <a:tcPr vert="eaVert" anchor="ctr">
                    <a:lnL w="28575" cap="flat" cmpd="sng" algn="ctr">
                      <a:solidFill>
                        <a:schemeClr val="tx1">
                          <a:lumMod val="95000"/>
                        </a:schemeClr>
                      </a:solidFill>
                      <a:prstDash val="solid"/>
                      <a:round/>
                      <a:headEnd type="none" w="med" len="med"/>
                      <a:tailEnd type="none" w="med" len="med"/>
                    </a:lnL>
                    <a:lnR w="28575" cap="flat" cmpd="sng" algn="ctr">
                      <a:solidFill>
                        <a:schemeClr val="tx1">
                          <a:lumMod val="95000"/>
                        </a:schemeClr>
                      </a:solidFill>
                      <a:prstDash val="solid"/>
                      <a:round/>
                      <a:headEnd type="none" w="med" len="med"/>
                      <a:tailEnd type="none" w="med" len="med"/>
                    </a:lnR>
                    <a:lnT w="28575" cap="flat" cmpd="sng" algn="ctr">
                      <a:solidFill>
                        <a:schemeClr val="tx1">
                          <a:lumMod val="95000"/>
                        </a:schemeClr>
                      </a:solidFill>
                      <a:prstDash val="solid"/>
                      <a:round/>
                      <a:headEnd type="none" w="med" len="med"/>
                      <a:tailEnd type="none" w="med" len="med"/>
                    </a:lnT>
                    <a:lnB w="28575" cap="flat" cmpd="sng" algn="ctr">
                      <a:solidFill>
                        <a:schemeClr val="tx1">
                          <a:lumMod val="95000"/>
                        </a:schemeClr>
                      </a:solidFill>
                      <a:prstDash val="solid"/>
                      <a:round/>
                      <a:headEnd type="none" w="med" len="med"/>
                      <a:tailEnd type="none" w="med" len="med"/>
                    </a:lnB>
                    <a:solidFill>
                      <a:srgbClr val="9EE6D0"/>
                    </a:solidFill>
                  </a:tcPr>
                </a:tc>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ja-JP" altLang="en-US" sz="2400" b="1" dirty="0">
                          <a:solidFill>
                            <a:schemeClr val="tx1"/>
                          </a:solidFill>
                          <a:latin typeface="ＭＳ Ｐゴシック" panose="020B0600070205080204" pitchFamily="50" charset="-128"/>
                          <a:ea typeface="ＭＳ Ｐゴシック" panose="020B0600070205080204" pitchFamily="50" charset="-128"/>
                        </a:rPr>
                        <a:t>医療用ガス （医薬品）</a:t>
                      </a:r>
                      <a:endParaRPr lang="en-US" altLang="ja-JP" sz="2400" b="1" dirty="0">
                        <a:solidFill>
                          <a:schemeClr val="tx1"/>
                        </a:solidFill>
                        <a:latin typeface="ＭＳ Ｐゴシック" panose="020B0600070205080204" pitchFamily="50" charset="-128"/>
                        <a:ea typeface="ＭＳ Ｐゴシック" panose="020B0600070205080204" pitchFamily="50" charset="-128"/>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en-US" altLang="ja-JP" b="1" dirty="0">
                        <a:solidFill>
                          <a:schemeClr val="tx1"/>
                        </a:solidFill>
                        <a:latin typeface="ＭＳ Ｐゴシック" panose="020B0600070205080204" pitchFamily="50" charset="-128"/>
                        <a:ea typeface="ＭＳ Ｐゴシック" panose="020B0600070205080204" pitchFamily="50" charset="-128"/>
                      </a:endParaRPr>
                    </a:p>
                    <a:p>
                      <a:pPr marL="0" marR="0" indent="0" algn="ctr" defTabSz="914400" rtl="0" eaLnBrk="1" fontAlgn="auto" latinLnBrk="0" hangingPunct="1">
                        <a:lnSpc>
                          <a:spcPct val="100000"/>
                        </a:lnSpc>
                        <a:spcBef>
                          <a:spcPts val="0"/>
                        </a:spcBef>
                        <a:spcAft>
                          <a:spcPts val="0"/>
                        </a:spcAft>
                        <a:buClrTx/>
                        <a:buSzTx/>
                        <a:buFontTx/>
                        <a:buNone/>
                        <a:tabLst/>
                        <a:defRPr/>
                      </a:pPr>
                      <a:r>
                        <a:rPr lang="ja-JP" altLang="en-US" sz="1600" b="1" dirty="0">
                          <a:solidFill>
                            <a:schemeClr val="tx1"/>
                          </a:solidFill>
                          <a:latin typeface="ＭＳ Ｐゴシック" panose="020B0600070205080204" pitchFamily="50" charset="-128"/>
                          <a:ea typeface="ＭＳ Ｐゴシック" panose="020B0600070205080204" pitchFamily="50" charset="-128"/>
                        </a:rPr>
                        <a:t>酸素、窒素</a:t>
                      </a:r>
                    </a:p>
                    <a:p>
                      <a:pPr marL="0" marR="0" indent="0" algn="ctr" defTabSz="914400" rtl="0" eaLnBrk="1" fontAlgn="auto" latinLnBrk="0" hangingPunct="1">
                        <a:lnSpc>
                          <a:spcPct val="100000"/>
                        </a:lnSpc>
                        <a:spcBef>
                          <a:spcPts val="0"/>
                        </a:spcBef>
                        <a:spcAft>
                          <a:spcPts val="0"/>
                        </a:spcAft>
                        <a:buClrTx/>
                        <a:buSzTx/>
                        <a:buFontTx/>
                        <a:buNone/>
                        <a:tabLst/>
                        <a:defRPr/>
                      </a:pPr>
                      <a:r>
                        <a:rPr lang="ja-JP" altLang="en-US" sz="1600" b="1" dirty="0">
                          <a:solidFill>
                            <a:schemeClr val="tx1"/>
                          </a:solidFill>
                          <a:latin typeface="ＭＳ Ｐゴシック" panose="020B0600070205080204" pitchFamily="50" charset="-128"/>
                          <a:ea typeface="ＭＳ Ｐゴシック" panose="020B0600070205080204" pitchFamily="50" charset="-128"/>
                        </a:rPr>
                        <a:t>二酸化炭素、亜酸化窒素</a:t>
                      </a:r>
                    </a:p>
                    <a:p>
                      <a:pPr marL="0" marR="0" indent="0" algn="ctr" defTabSz="914400" rtl="0" eaLnBrk="1" fontAlgn="auto" latinLnBrk="0" hangingPunct="1">
                        <a:lnSpc>
                          <a:spcPct val="100000"/>
                        </a:lnSpc>
                        <a:spcBef>
                          <a:spcPts val="0"/>
                        </a:spcBef>
                        <a:spcAft>
                          <a:spcPts val="0"/>
                        </a:spcAft>
                        <a:buClrTx/>
                        <a:buSzTx/>
                        <a:buFontTx/>
                        <a:buNone/>
                        <a:tabLst/>
                        <a:defRPr/>
                      </a:pPr>
                      <a:r>
                        <a:rPr lang="ja-JP" altLang="en-US" sz="1600" b="1" dirty="0">
                          <a:solidFill>
                            <a:schemeClr val="tx1"/>
                          </a:solidFill>
                          <a:latin typeface="ＭＳ Ｐゴシック" panose="020B0600070205080204" pitchFamily="50" charset="-128"/>
                          <a:ea typeface="ＭＳ Ｐゴシック" panose="020B0600070205080204" pitchFamily="50" charset="-128"/>
                        </a:rPr>
                        <a:t>酸化エチレン滅菌ガス</a:t>
                      </a:r>
                    </a:p>
                    <a:p>
                      <a:pPr marL="0" marR="0" indent="0" algn="ctr" defTabSz="914400" rtl="0" eaLnBrk="1" fontAlgn="auto" latinLnBrk="0" hangingPunct="1">
                        <a:lnSpc>
                          <a:spcPct val="100000"/>
                        </a:lnSpc>
                        <a:spcBef>
                          <a:spcPts val="0"/>
                        </a:spcBef>
                        <a:spcAft>
                          <a:spcPts val="0"/>
                        </a:spcAft>
                        <a:buClrTx/>
                        <a:buSzTx/>
                        <a:buFontTx/>
                        <a:buNone/>
                        <a:tabLst/>
                        <a:defRPr/>
                      </a:pPr>
                      <a:r>
                        <a:rPr lang="ja-JP" altLang="en-US" sz="1600" b="1" dirty="0">
                          <a:solidFill>
                            <a:schemeClr val="tx1"/>
                          </a:solidFill>
                          <a:latin typeface="ＭＳ Ｐゴシック" panose="020B0600070205080204" pitchFamily="50" charset="-128"/>
                          <a:ea typeface="ＭＳ Ｐゴシック" panose="020B0600070205080204" pitchFamily="50" charset="-128"/>
                        </a:rPr>
                        <a:t>キセノン、一酸化窒素</a:t>
                      </a:r>
                    </a:p>
                  </a:txBody>
                  <a:tcPr anchor="ctr">
                    <a:lnL w="28575" cap="flat" cmpd="sng" algn="ctr">
                      <a:solidFill>
                        <a:schemeClr val="tx1">
                          <a:lumMod val="95000"/>
                        </a:schemeClr>
                      </a:solidFill>
                      <a:prstDash val="solid"/>
                      <a:round/>
                      <a:headEnd type="none" w="med" len="med"/>
                      <a:tailEnd type="none" w="med" len="med"/>
                    </a:lnL>
                    <a:lnR w="28575" cap="flat" cmpd="sng" algn="ctr">
                      <a:solidFill>
                        <a:schemeClr val="tx1">
                          <a:lumMod val="95000"/>
                        </a:schemeClr>
                      </a:solidFill>
                      <a:prstDash val="solid"/>
                      <a:round/>
                      <a:headEnd type="none" w="med" len="med"/>
                      <a:tailEnd type="none" w="med" len="med"/>
                    </a:lnR>
                    <a:lnT w="28575" cap="flat" cmpd="sng" algn="ctr">
                      <a:solidFill>
                        <a:schemeClr val="tx1">
                          <a:lumMod val="95000"/>
                        </a:schemeClr>
                      </a:solidFill>
                      <a:prstDash val="solid"/>
                      <a:round/>
                      <a:headEnd type="none" w="med" len="med"/>
                      <a:tailEnd type="none" w="med" len="med"/>
                    </a:lnT>
                    <a:lnB w="28575" cap="flat" cmpd="sng" algn="ctr">
                      <a:solidFill>
                        <a:schemeClr val="tx1">
                          <a:lumMod val="95000"/>
                        </a:schemeClr>
                      </a:solidFill>
                      <a:prstDash val="solid"/>
                      <a:round/>
                      <a:headEnd type="none" w="med" len="med"/>
                      <a:tailEnd type="none" w="med" len="med"/>
                    </a:lnB>
                    <a:solidFill>
                      <a:srgbClr val="C6F0E3"/>
                    </a:solidFill>
                  </a:tcPr>
                </a:tc>
                <a:tc hMerge="1">
                  <a:txBody>
                    <a:bodyPr/>
                    <a:lstStyle/>
                    <a:p>
                      <a:endParaRPr kumimoji="1" lang="ja-JP" altLang="en-US"/>
                    </a:p>
                  </a:txBody>
                  <a:tcPr/>
                </a:tc>
                <a:tc hMerge="1">
                  <a:txBody>
                    <a:bodyPr/>
                    <a:lstStyle/>
                    <a:p>
                      <a:endParaRPr kumimoji="1" lang="ja-JP" altLang="en-US"/>
                    </a:p>
                  </a:txBody>
                  <a:tcPr/>
                </a:tc>
                <a:tc>
                  <a:txBody>
                    <a:bodyPr/>
                    <a:lstStyle/>
                    <a:p>
                      <a:endParaRPr kumimoji="1" lang="ja-JP" altLang="en-US" dirty="0">
                        <a:solidFill>
                          <a:schemeClr val="accent5">
                            <a:lumMod val="50000"/>
                          </a:schemeClr>
                        </a:solidFill>
                        <a:latin typeface="ＭＳ Ｐゴシック" panose="020B0600070205080204" pitchFamily="50" charset="-128"/>
                        <a:ea typeface="ＭＳ Ｐゴシック" panose="020B0600070205080204" pitchFamily="50" charset="-128"/>
                      </a:endParaRPr>
                    </a:p>
                  </a:txBody>
                  <a:tcPr>
                    <a:lnL w="28575" cap="flat" cmpd="sng" algn="ctr">
                      <a:solidFill>
                        <a:schemeClr val="tx1">
                          <a:lumMod val="95000"/>
                        </a:schemeClr>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lumMod val="95000"/>
                        </a:schemeClr>
                      </a:solidFill>
                      <a:prstDash val="solid"/>
                      <a:round/>
                      <a:headEnd type="none" w="med" len="med"/>
                      <a:tailEnd type="none" w="med" len="med"/>
                    </a:lnT>
                    <a:lnB w="28575" cap="flat" cmpd="sng" algn="ctr">
                      <a:solidFill>
                        <a:schemeClr val="tx1">
                          <a:lumMod val="95000"/>
                        </a:schemeClr>
                      </a:solidFill>
                      <a:prstDash val="solid"/>
                      <a:round/>
                      <a:headEnd type="none" w="med" len="med"/>
                      <a:tailEnd type="none" w="med" len="med"/>
                    </a:lnB>
                    <a:solidFill>
                      <a:srgbClr val="FFFFEB"/>
                    </a:solidFill>
                  </a:tcPr>
                </a:tc>
                <a:tc>
                  <a:txBody>
                    <a:bodyPr/>
                    <a:lstStyle/>
                    <a:p>
                      <a:endParaRPr kumimoji="1" lang="ja-JP" altLang="en-US" dirty="0">
                        <a:solidFill>
                          <a:schemeClr val="accent5">
                            <a:lumMod val="50000"/>
                          </a:schemeClr>
                        </a:solidFill>
                        <a:latin typeface="ＭＳ Ｐゴシック" panose="020B0600070205080204" pitchFamily="50" charset="-128"/>
                        <a:ea typeface="ＭＳ Ｐゴシック" panose="020B0600070205080204" pitchFamily="50" charset="-128"/>
                      </a:endParaRPr>
                    </a:p>
                  </a:txBody>
                  <a:tcPr>
                    <a:lnL w="12700" cap="flat" cmpd="sng" algn="ctr">
                      <a:noFill/>
                      <a:prstDash val="solid"/>
                      <a:round/>
                      <a:headEnd type="none" w="med" len="med"/>
                      <a:tailEnd type="none" w="med" len="med"/>
                    </a:lnL>
                    <a:lnR w="28575" cap="flat" cmpd="sng" algn="ctr">
                      <a:solidFill>
                        <a:schemeClr val="tx1">
                          <a:lumMod val="95000"/>
                        </a:schemeClr>
                      </a:solidFill>
                      <a:prstDash val="solid"/>
                      <a:round/>
                      <a:headEnd type="none" w="med" len="med"/>
                      <a:tailEnd type="none" w="med" len="med"/>
                    </a:lnR>
                    <a:lnT w="28575" cap="flat" cmpd="sng" algn="ctr">
                      <a:solidFill>
                        <a:schemeClr val="tx1">
                          <a:lumMod val="95000"/>
                        </a:schemeClr>
                      </a:solidFill>
                      <a:prstDash val="solid"/>
                      <a:round/>
                      <a:headEnd type="none" w="med" len="med"/>
                      <a:tailEnd type="none" w="med" len="med"/>
                    </a:lnT>
                    <a:lnB w="12700" cap="flat" cmpd="sng" algn="ctr">
                      <a:noFill/>
                      <a:prstDash val="solid"/>
                      <a:round/>
                      <a:headEnd type="none" w="med" len="med"/>
                      <a:tailEnd type="none" w="med" len="med"/>
                    </a:lnB>
                    <a:solidFill>
                      <a:srgbClr val="FFFFEB"/>
                    </a:solidFill>
                  </a:tcPr>
                </a:tc>
                <a:extLst>
                  <a:ext uri="{0D108BD9-81ED-4DB2-BD59-A6C34878D82A}">
                    <a16:rowId xmlns:a16="http://schemas.microsoft.com/office/drawing/2014/main" val="10000"/>
                  </a:ext>
                </a:extLst>
              </a:tr>
              <a:tr h="1614615">
                <a:tc vMerge="1">
                  <a:txBody>
                    <a:bodyPr/>
                    <a:lstStyle/>
                    <a:p>
                      <a:endParaRPr kumimoji="1" lang="ja-JP"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kumimoji="1" lang="ja-JP" altLang="en-US" sz="1600" dirty="0">
                        <a:solidFill>
                          <a:schemeClr val="tx1"/>
                        </a:solidFill>
                        <a:latin typeface="ＭＳ Ｐゴシック" panose="020B0600070205080204" pitchFamily="50" charset="-128"/>
                        <a:ea typeface="ＭＳ Ｐゴシック" panose="020B0600070205080204" pitchFamily="50" charset="-128"/>
                      </a:endParaRPr>
                    </a:p>
                  </a:txBody>
                  <a:tcPr anchor="ctr">
                    <a:lnL w="28575" cap="flat" cmpd="sng" algn="ctr">
                      <a:solidFill>
                        <a:schemeClr val="tx1">
                          <a:lumMod val="95000"/>
                        </a:schemeClr>
                      </a:solid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chemeClr val="tx1">
                          <a:lumMod val="95000"/>
                        </a:schemeClr>
                      </a:solidFill>
                      <a:prstDash val="solid"/>
                      <a:round/>
                      <a:headEnd type="none" w="med" len="med"/>
                      <a:tailEnd type="none" w="med" len="med"/>
                    </a:lnT>
                    <a:lnB w="28575" cap="flat" cmpd="sng" algn="ctr">
                      <a:noFill/>
                      <a:prstDash val="dash"/>
                      <a:round/>
                      <a:headEnd type="none" w="med" len="med"/>
                      <a:tailEnd type="none" w="med" len="med"/>
                    </a:lnB>
                    <a:solidFill>
                      <a:srgbClr val="E7F9F3"/>
                    </a:solidFill>
                  </a:tcPr>
                </a:tc>
                <a:tc>
                  <a:txBody>
                    <a:bodyPr/>
                    <a:lstStyle/>
                    <a:p>
                      <a:pPr algn="ctr"/>
                      <a:r>
                        <a:rPr kumimoji="1" lang="ja-JP" altLang="en-US" sz="2400" dirty="0">
                          <a:solidFill>
                            <a:schemeClr val="tx1"/>
                          </a:solidFill>
                          <a:latin typeface="ＭＳ Ｐゴシック" panose="020B0600070205080204" pitchFamily="50" charset="-128"/>
                          <a:ea typeface="ＭＳ Ｐゴシック" panose="020B0600070205080204" pitchFamily="50" charset="-128"/>
                        </a:rPr>
                        <a:t>その他の医療ガス</a:t>
                      </a:r>
                    </a:p>
                    <a:p>
                      <a:pPr algn="ctr"/>
                      <a:endParaRPr kumimoji="1" lang="en-US" altLang="ja-JP" sz="1600" dirty="0">
                        <a:solidFill>
                          <a:schemeClr val="tx1"/>
                        </a:solidFill>
                        <a:latin typeface="ＭＳ Ｐゴシック" panose="020B0600070205080204" pitchFamily="50" charset="-128"/>
                        <a:ea typeface="ＭＳ Ｐゴシック" panose="020B0600070205080204" pitchFamily="50" charset="-128"/>
                      </a:endParaRPr>
                    </a:p>
                    <a:p>
                      <a:pPr algn="ctr"/>
                      <a:r>
                        <a:rPr kumimoji="1" lang="ja-JP" altLang="en-US" sz="1600" b="1" dirty="0">
                          <a:solidFill>
                            <a:schemeClr val="tx1"/>
                          </a:solidFill>
                          <a:latin typeface="ＭＳ Ｐゴシック" panose="020B0600070205080204" pitchFamily="50" charset="-128"/>
                          <a:ea typeface="ＭＳ Ｐゴシック" panose="020B0600070205080204" pitchFamily="50" charset="-128"/>
                        </a:rPr>
                        <a:t>機械駆動用ガス、校正用ガス、</a:t>
                      </a:r>
                    </a:p>
                    <a:p>
                      <a:pPr algn="ctr"/>
                      <a:r>
                        <a:rPr kumimoji="1" lang="ja-JP" altLang="en-US" sz="1600" b="1" dirty="0">
                          <a:solidFill>
                            <a:schemeClr val="tx1"/>
                          </a:solidFill>
                          <a:latin typeface="ＭＳ Ｐゴシック" panose="020B0600070205080204" pitchFamily="50" charset="-128"/>
                          <a:ea typeface="ＭＳ Ｐゴシック" panose="020B0600070205080204" pitchFamily="50" charset="-128"/>
                        </a:rPr>
                        <a:t>検査・測定用ガス</a:t>
                      </a:r>
                    </a:p>
                  </a:txBody>
                  <a:tcPr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chemeClr val="tx1">
                          <a:lumMod val="95000"/>
                        </a:schemeClr>
                      </a:solidFill>
                      <a:prstDash val="solid"/>
                      <a:round/>
                      <a:headEnd type="none" w="med" len="med"/>
                      <a:tailEnd type="none" w="med" len="med"/>
                    </a:lnT>
                    <a:lnB w="28575" cap="flat" cmpd="sng" algn="ctr">
                      <a:solidFill>
                        <a:schemeClr val="tx1">
                          <a:lumMod val="95000"/>
                        </a:schemeClr>
                      </a:solidFill>
                      <a:prstDash val="dash"/>
                      <a:round/>
                      <a:headEnd type="none" w="med" len="med"/>
                      <a:tailEnd type="none" w="med" len="med"/>
                    </a:lnB>
                    <a:solidFill>
                      <a:srgbClr val="E7F9F3"/>
                    </a:solidFill>
                  </a:tcPr>
                </a:tc>
                <a:tc>
                  <a:txBody>
                    <a:bodyPr/>
                    <a:lstStyle/>
                    <a:p>
                      <a:pPr algn="ctr"/>
                      <a:endParaRPr kumimoji="1" lang="ja-JP" altLang="en-US" sz="1600" dirty="0">
                        <a:solidFill>
                          <a:schemeClr val="tx1"/>
                        </a:solidFill>
                        <a:latin typeface="ＭＳ Ｐゴシック" panose="020B0600070205080204" pitchFamily="50" charset="-128"/>
                        <a:ea typeface="ＭＳ Ｐゴシック" panose="020B0600070205080204" pitchFamily="50" charset="-128"/>
                      </a:endParaRPr>
                    </a:p>
                  </a:txBody>
                  <a:tcPr anchor="ctr">
                    <a:lnL w="28575" cap="flat" cmpd="sng" algn="ctr">
                      <a:noFill/>
                      <a:prstDash val="solid"/>
                      <a:round/>
                      <a:headEnd type="none" w="med" len="med"/>
                      <a:tailEnd type="none" w="med" len="med"/>
                    </a:lnL>
                    <a:lnR w="28575" cap="flat" cmpd="sng" algn="ctr">
                      <a:solidFill>
                        <a:schemeClr val="tx1">
                          <a:lumMod val="95000"/>
                        </a:schemeClr>
                      </a:solidFill>
                      <a:prstDash val="solid"/>
                      <a:round/>
                      <a:headEnd type="none" w="med" len="med"/>
                      <a:tailEnd type="none" w="med" len="med"/>
                    </a:lnR>
                    <a:lnT w="28575" cap="flat" cmpd="sng" algn="ctr">
                      <a:solidFill>
                        <a:schemeClr val="tx1">
                          <a:lumMod val="95000"/>
                        </a:schemeClr>
                      </a:solidFill>
                      <a:prstDash val="solid"/>
                      <a:round/>
                      <a:headEnd type="none" w="med" len="med"/>
                      <a:tailEnd type="none" w="med" len="med"/>
                    </a:lnT>
                    <a:lnB w="28575" cap="flat" cmpd="sng" algn="ctr">
                      <a:noFill/>
                      <a:prstDash val="dash"/>
                      <a:round/>
                      <a:headEnd type="none" w="med" len="med"/>
                      <a:tailEnd type="none" w="med" len="med"/>
                    </a:lnB>
                    <a:solidFill>
                      <a:srgbClr val="E7F9F3"/>
                    </a:solidFill>
                  </a:tcPr>
                </a:tc>
                <a:tc>
                  <a:txBody>
                    <a:bodyPr/>
                    <a:lstStyle/>
                    <a:p>
                      <a:endParaRPr kumimoji="1" lang="ja-JP" altLang="en-US" dirty="0">
                        <a:solidFill>
                          <a:schemeClr val="accent5">
                            <a:lumMod val="50000"/>
                          </a:schemeClr>
                        </a:solidFill>
                        <a:latin typeface="ＭＳ Ｐゴシック" panose="020B0600070205080204" pitchFamily="50" charset="-128"/>
                        <a:ea typeface="ＭＳ Ｐゴシック" panose="020B0600070205080204" pitchFamily="50" charset="-128"/>
                      </a:endParaRPr>
                    </a:p>
                  </a:txBody>
                  <a:tcPr>
                    <a:lnL w="28575" cap="flat" cmpd="sng" algn="ctr">
                      <a:solidFill>
                        <a:schemeClr val="tx1">
                          <a:lumMod val="95000"/>
                        </a:schemeClr>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lumMod val="95000"/>
                        </a:schemeClr>
                      </a:solidFill>
                      <a:prstDash val="solid"/>
                      <a:round/>
                      <a:headEnd type="none" w="med" len="med"/>
                      <a:tailEnd type="none" w="med" len="med"/>
                    </a:lnT>
                    <a:lnB w="28575" cap="flat" cmpd="sng" algn="ctr">
                      <a:solidFill>
                        <a:schemeClr val="tx1">
                          <a:lumMod val="95000"/>
                        </a:schemeClr>
                      </a:solidFill>
                      <a:prstDash val="solid"/>
                      <a:round/>
                      <a:headEnd type="none" w="med" len="med"/>
                      <a:tailEnd type="none" w="med" len="med"/>
                    </a:lnB>
                    <a:solidFill>
                      <a:srgbClr val="FFFFEB"/>
                    </a:solidFill>
                  </a:tcPr>
                </a:tc>
                <a:tc>
                  <a:txBody>
                    <a:bodyPr/>
                    <a:lstStyle/>
                    <a:p>
                      <a:endParaRPr kumimoji="1" lang="ja-JP" altLang="en-US" dirty="0">
                        <a:solidFill>
                          <a:schemeClr val="accent5">
                            <a:lumMod val="50000"/>
                          </a:schemeClr>
                        </a:solidFill>
                        <a:latin typeface="ＭＳ Ｐゴシック" panose="020B0600070205080204" pitchFamily="50" charset="-128"/>
                        <a:ea typeface="ＭＳ Ｐゴシック" panose="020B0600070205080204" pitchFamily="50" charset="-128"/>
                      </a:endParaRPr>
                    </a:p>
                  </a:txBody>
                  <a:tcPr>
                    <a:lnL w="12700" cap="flat" cmpd="sng" algn="ctr">
                      <a:noFill/>
                      <a:prstDash val="solid"/>
                      <a:round/>
                      <a:headEnd type="none" w="med" len="med"/>
                      <a:tailEnd type="none" w="med" len="med"/>
                    </a:lnL>
                    <a:lnR w="28575" cap="flat" cmpd="sng" algn="ctr">
                      <a:solidFill>
                        <a:schemeClr val="tx1">
                          <a:lumMod val="95000"/>
                        </a:schemeClr>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lumMod val="95000"/>
                        </a:schemeClr>
                      </a:solidFill>
                      <a:prstDash val="solid"/>
                      <a:round/>
                      <a:headEnd type="none" w="med" len="med"/>
                      <a:tailEnd type="none" w="med" len="med"/>
                    </a:lnB>
                    <a:solidFill>
                      <a:srgbClr val="FFFFEB"/>
                    </a:solidFill>
                  </a:tcPr>
                </a:tc>
                <a:extLst>
                  <a:ext uri="{0D108BD9-81ED-4DB2-BD59-A6C34878D82A}">
                    <a16:rowId xmlns:a16="http://schemas.microsoft.com/office/drawing/2014/main" val="10001"/>
                  </a:ext>
                </a:extLst>
              </a:tr>
              <a:tr h="477794">
                <a:tc vMerge="1">
                  <a:txBody>
                    <a:bodyPr/>
                    <a:lstStyle/>
                    <a:p>
                      <a:endParaRPr kumimoji="1" lang="ja-JP"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altLang="ja-JP" sz="1600" b="1" dirty="0">
                        <a:solidFill>
                          <a:schemeClr val="tx1"/>
                        </a:solidFill>
                        <a:latin typeface="ＭＳ Ｐゴシック" panose="020B0600070205080204" pitchFamily="50" charset="-128"/>
                        <a:ea typeface="ＭＳ Ｐゴシック" panose="020B0600070205080204" pitchFamily="50" charset="-128"/>
                      </a:endParaRPr>
                    </a:p>
                  </a:txBody>
                  <a:tcPr anchor="ctr">
                    <a:lnL w="28575" cap="flat" cmpd="sng" algn="ctr">
                      <a:solidFill>
                        <a:schemeClr val="tx1">
                          <a:lumMod val="95000"/>
                        </a:schemeClr>
                      </a:solid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dash"/>
                      <a:round/>
                      <a:headEnd type="none" w="med" len="med"/>
                      <a:tailEnd type="none" w="med" len="med"/>
                    </a:lnT>
                    <a:lnB w="28575" cap="flat" cmpd="sng" algn="ctr">
                      <a:solidFill>
                        <a:schemeClr val="tx1">
                          <a:lumMod val="95000"/>
                        </a:schemeClr>
                      </a:solidFill>
                      <a:prstDash val="solid"/>
                      <a:round/>
                      <a:headEnd type="none" w="med" len="med"/>
                      <a:tailEnd type="none" w="med" len="med"/>
                    </a:lnB>
                    <a:solidFill>
                      <a:srgbClr val="E7F9F3"/>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ja-JP" altLang="en-US" sz="1600" b="1" dirty="0">
                          <a:solidFill>
                            <a:schemeClr val="tx1"/>
                          </a:solidFill>
                          <a:latin typeface="ＭＳ Ｐゴシック" panose="020B0600070205080204" pitchFamily="50" charset="-128"/>
                          <a:ea typeface="ＭＳ Ｐゴシック" panose="020B0600070205080204" pitchFamily="50" charset="-128"/>
                        </a:rPr>
                        <a:t>吸引（陰圧）</a:t>
                      </a:r>
                      <a:endParaRPr lang="en-US" altLang="ja-JP" sz="1600" b="1" dirty="0">
                        <a:solidFill>
                          <a:schemeClr val="tx1"/>
                        </a:solidFill>
                        <a:latin typeface="ＭＳ Ｐゴシック" panose="020B0600070205080204" pitchFamily="50" charset="-128"/>
                        <a:ea typeface="ＭＳ Ｐゴシック" panose="020B0600070205080204" pitchFamily="50" charset="-128"/>
                      </a:endParaRPr>
                    </a:p>
                  </a:txBody>
                  <a:tcPr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chemeClr val="tx1">
                          <a:lumMod val="95000"/>
                        </a:schemeClr>
                      </a:solidFill>
                      <a:prstDash val="dash"/>
                      <a:round/>
                      <a:headEnd type="none" w="med" len="med"/>
                      <a:tailEnd type="none" w="med" len="med"/>
                    </a:lnT>
                    <a:lnB w="28575" cap="flat" cmpd="sng" algn="ctr">
                      <a:solidFill>
                        <a:schemeClr val="tx1">
                          <a:lumMod val="95000"/>
                        </a:schemeClr>
                      </a:solidFill>
                      <a:prstDash val="solid"/>
                      <a:round/>
                      <a:headEnd type="none" w="med" len="med"/>
                      <a:tailEnd type="none" w="med" len="med"/>
                    </a:lnB>
                    <a:solidFill>
                      <a:srgbClr val="E7F9F3"/>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altLang="ja-JP" sz="1600" b="1" dirty="0">
                        <a:solidFill>
                          <a:schemeClr val="tx1"/>
                        </a:solidFill>
                        <a:latin typeface="ＭＳ Ｐゴシック" panose="020B0600070205080204" pitchFamily="50" charset="-128"/>
                        <a:ea typeface="ＭＳ Ｐゴシック" panose="020B0600070205080204" pitchFamily="50" charset="-128"/>
                      </a:endParaRPr>
                    </a:p>
                  </a:txBody>
                  <a:tcPr anchor="ctr">
                    <a:lnL w="28575" cap="flat" cmpd="sng" algn="ctr">
                      <a:noFill/>
                      <a:prstDash val="solid"/>
                      <a:round/>
                      <a:headEnd type="none" w="med" len="med"/>
                      <a:tailEnd type="none" w="med" len="med"/>
                    </a:lnL>
                    <a:lnR w="28575" cap="flat" cmpd="sng" algn="ctr">
                      <a:solidFill>
                        <a:schemeClr val="tx1">
                          <a:lumMod val="95000"/>
                        </a:schemeClr>
                      </a:solidFill>
                      <a:prstDash val="solid"/>
                      <a:round/>
                      <a:headEnd type="none" w="med" len="med"/>
                      <a:tailEnd type="none" w="med" len="med"/>
                    </a:lnR>
                    <a:lnT w="28575" cap="flat" cmpd="sng" algn="ctr">
                      <a:noFill/>
                      <a:prstDash val="dash"/>
                      <a:round/>
                      <a:headEnd type="none" w="med" len="med"/>
                      <a:tailEnd type="none" w="med" len="med"/>
                    </a:lnT>
                    <a:lnB w="28575" cap="flat" cmpd="sng" algn="ctr">
                      <a:solidFill>
                        <a:schemeClr val="tx1">
                          <a:lumMod val="95000"/>
                        </a:schemeClr>
                      </a:solidFill>
                      <a:prstDash val="solid"/>
                      <a:round/>
                      <a:headEnd type="none" w="med" len="med"/>
                      <a:tailEnd type="none" w="med" len="med"/>
                    </a:lnB>
                    <a:solidFill>
                      <a:srgbClr val="E7F9F3"/>
                    </a:solidFill>
                  </a:tcPr>
                </a:tc>
                <a:tc>
                  <a:txBody>
                    <a:bodyPr/>
                    <a:lstStyle/>
                    <a:p>
                      <a:endParaRPr kumimoji="1" lang="ja-JP" altLang="en-US" dirty="0">
                        <a:solidFill>
                          <a:schemeClr val="accent5">
                            <a:lumMod val="50000"/>
                          </a:schemeClr>
                        </a:solidFill>
                        <a:latin typeface="ＭＳ Ｐゴシック" panose="020B0600070205080204" pitchFamily="50" charset="-128"/>
                        <a:ea typeface="ＭＳ Ｐゴシック" panose="020B0600070205080204" pitchFamily="50" charset="-128"/>
                      </a:endParaRPr>
                    </a:p>
                  </a:txBody>
                  <a:tcPr>
                    <a:lnL w="28575" cap="flat" cmpd="sng" algn="ctr">
                      <a:solidFill>
                        <a:schemeClr val="tx1">
                          <a:lumMod val="95000"/>
                        </a:schemeClr>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lumMod val="95000"/>
                        </a:schemeClr>
                      </a:solidFill>
                      <a:prstDash val="solid"/>
                      <a:round/>
                      <a:headEnd type="none" w="med" len="med"/>
                      <a:tailEnd type="none" w="med" len="med"/>
                    </a:lnT>
                    <a:lnB w="28575" cap="flat" cmpd="sng" algn="ctr">
                      <a:solidFill>
                        <a:schemeClr val="tx1">
                          <a:lumMod val="95000"/>
                        </a:schemeClr>
                      </a:solidFill>
                      <a:prstDash val="solid"/>
                      <a:round/>
                      <a:headEnd type="none" w="med" len="med"/>
                      <a:tailEnd type="none" w="med" len="med"/>
                    </a:lnB>
                    <a:solidFill>
                      <a:srgbClr val="FFFFEB"/>
                    </a:solidFill>
                  </a:tcPr>
                </a:tc>
                <a:tc>
                  <a:txBody>
                    <a:bodyPr/>
                    <a:lstStyle/>
                    <a:p>
                      <a:endParaRPr kumimoji="1" lang="ja-JP" altLang="en-US" dirty="0">
                        <a:solidFill>
                          <a:schemeClr val="accent5">
                            <a:lumMod val="50000"/>
                          </a:schemeClr>
                        </a:solidFill>
                        <a:latin typeface="ＭＳ Ｐゴシック" panose="020B0600070205080204" pitchFamily="50" charset="-128"/>
                        <a:ea typeface="ＭＳ Ｐゴシック" panose="020B0600070205080204" pitchFamily="50" charset="-128"/>
                      </a:endParaRPr>
                    </a:p>
                  </a:txBody>
                  <a:tcPr>
                    <a:lnL w="12700" cap="flat" cmpd="sng" algn="ctr">
                      <a:noFill/>
                      <a:prstDash val="solid"/>
                      <a:round/>
                      <a:headEnd type="none" w="med" len="med"/>
                      <a:tailEnd type="none" w="med" len="med"/>
                    </a:lnL>
                    <a:lnR w="28575" cap="flat" cmpd="sng" algn="ctr">
                      <a:solidFill>
                        <a:schemeClr val="tx1">
                          <a:lumMod val="95000"/>
                        </a:schemeClr>
                      </a:solidFill>
                      <a:prstDash val="solid"/>
                      <a:round/>
                      <a:headEnd type="none" w="med" len="med"/>
                      <a:tailEnd type="none" w="med" len="med"/>
                    </a:lnR>
                    <a:lnT w="28575" cap="flat" cmpd="sng" algn="ctr">
                      <a:solidFill>
                        <a:schemeClr val="tx1">
                          <a:lumMod val="95000"/>
                        </a:schemeClr>
                      </a:solidFill>
                      <a:prstDash val="solid"/>
                      <a:round/>
                      <a:headEnd type="none" w="med" len="med"/>
                      <a:tailEnd type="none" w="med" len="med"/>
                    </a:lnT>
                    <a:lnB w="28575" cap="flat" cmpd="sng" algn="ctr">
                      <a:solidFill>
                        <a:schemeClr val="tx1">
                          <a:lumMod val="95000"/>
                        </a:schemeClr>
                      </a:solidFill>
                      <a:prstDash val="solid"/>
                      <a:round/>
                      <a:headEnd type="none" w="med" len="med"/>
                      <a:tailEnd type="none" w="med" len="med"/>
                    </a:lnB>
                    <a:solidFill>
                      <a:srgbClr val="FFFFEB"/>
                    </a:solidFill>
                  </a:tcPr>
                </a:tc>
                <a:extLst>
                  <a:ext uri="{0D108BD9-81ED-4DB2-BD59-A6C34878D82A}">
                    <a16:rowId xmlns:a16="http://schemas.microsoft.com/office/drawing/2014/main" val="10002"/>
                  </a:ext>
                </a:extLst>
              </a:tr>
            </a:tbl>
          </a:graphicData>
        </a:graphic>
      </p:graphicFrame>
      <p:sp>
        <p:nvSpPr>
          <p:cNvPr id="4" name="テキスト ボックス 3"/>
          <p:cNvSpPr txBox="1"/>
          <p:nvPr/>
        </p:nvSpPr>
        <p:spPr>
          <a:xfrm>
            <a:off x="5335369" y="1432422"/>
            <a:ext cx="1268626" cy="2472312"/>
          </a:xfrm>
          <a:prstGeom prst="upDownArrow">
            <a:avLst/>
          </a:prstGeom>
          <a:solidFill>
            <a:schemeClr val="accent1">
              <a:lumMod val="20000"/>
              <a:lumOff val="80000"/>
            </a:schemeClr>
          </a:solidFill>
          <a:ln>
            <a:solidFill>
              <a:schemeClr val="tx1">
                <a:lumMod val="95000"/>
              </a:schemeClr>
            </a:solidFill>
          </a:ln>
        </p:spPr>
        <p:txBody>
          <a:bodyPr vert="eaVert" wrap="square" rtlCol="0">
            <a:spAutoFit/>
          </a:bodyPr>
          <a:lstStyle/>
          <a:p>
            <a:r>
              <a:rPr kumimoji="1" lang="ja-JP" altLang="en-US" sz="1350" b="1" dirty="0">
                <a:latin typeface="ＭＳ Ｐゴシック" panose="020B0600070205080204" pitchFamily="50" charset="-128"/>
                <a:ea typeface="ＭＳ Ｐゴシック" panose="020B0600070205080204" pitchFamily="50" charset="-128"/>
              </a:rPr>
              <a:t>医薬品医療機器等法</a:t>
            </a:r>
            <a:endParaRPr kumimoji="1" lang="en-US" altLang="ja-JP" sz="1350" b="1" dirty="0">
              <a:latin typeface="ＭＳ Ｐゴシック" panose="020B0600070205080204" pitchFamily="50" charset="-128"/>
              <a:ea typeface="ＭＳ Ｐゴシック" panose="020B0600070205080204" pitchFamily="50" charset="-128"/>
            </a:endParaRPr>
          </a:p>
          <a:p>
            <a:pPr algn="r"/>
            <a:r>
              <a:rPr lang="ja-JP" altLang="en-US" sz="1600" b="1" dirty="0">
                <a:latin typeface="ＭＳ Ｐゴシック" panose="020B0600070205080204" pitchFamily="50" charset="-128"/>
                <a:ea typeface="ＭＳ Ｐゴシック" panose="020B0600070205080204" pitchFamily="50" charset="-128"/>
              </a:rPr>
              <a:t>（厚生労働省）</a:t>
            </a:r>
            <a:endParaRPr kumimoji="1" lang="ja-JP" altLang="en-US" sz="1600" b="1" dirty="0">
              <a:latin typeface="ＭＳ Ｐゴシック" panose="020B0600070205080204" pitchFamily="50" charset="-128"/>
              <a:ea typeface="ＭＳ Ｐゴシック" panose="020B0600070205080204" pitchFamily="50" charset="-128"/>
            </a:endParaRPr>
          </a:p>
        </p:txBody>
      </p:sp>
      <p:sp>
        <p:nvSpPr>
          <p:cNvPr id="5" name="テキスト ボックス 4"/>
          <p:cNvSpPr txBox="1"/>
          <p:nvPr/>
        </p:nvSpPr>
        <p:spPr>
          <a:xfrm>
            <a:off x="6748466" y="1432422"/>
            <a:ext cx="1345049" cy="4078691"/>
          </a:xfrm>
          <a:prstGeom prst="upDownArrow">
            <a:avLst/>
          </a:prstGeom>
          <a:solidFill>
            <a:srgbClr val="E8D9F3"/>
          </a:solidFill>
          <a:ln>
            <a:solidFill>
              <a:schemeClr val="tx1">
                <a:lumMod val="95000"/>
              </a:schemeClr>
            </a:solidFill>
          </a:ln>
        </p:spPr>
        <p:txBody>
          <a:bodyPr vert="eaVert" wrap="square" rtlCol="0">
            <a:spAutoFit/>
          </a:bodyPr>
          <a:lstStyle/>
          <a:p>
            <a:r>
              <a:rPr kumimoji="1" lang="ja-JP" altLang="en-US" sz="1600" dirty="0">
                <a:latin typeface="ＭＳ Ｐゴシック" panose="020B0600070205080204" pitchFamily="50" charset="-128"/>
                <a:ea typeface="ＭＳ Ｐゴシック" panose="020B0600070205080204" pitchFamily="50" charset="-128"/>
              </a:rPr>
              <a:t>　　　　　</a:t>
            </a:r>
            <a:r>
              <a:rPr kumimoji="1" lang="ja-JP" altLang="en-US" sz="1600" b="1" dirty="0">
                <a:latin typeface="ＭＳ Ｐゴシック" panose="020B0600070205080204" pitchFamily="50" charset="-128"/>
                <a:ea typeface="ＭＳ Ｐゴシック" panose="020B0600070205080204" pitchFamily="50" charset="-128"/>
              </a:rPr>
              <a:t>高圧ガス保安法</a:t>
            </a:r>
            <a:endParaRPr kumimoji="1" lang="en-US" altLang="ja-JP" sz="1600" b="1" dirty="0">
              <a:latin typeface="ＭＳ Ｐゴシック" panose="020B0600070205080204" pitchFamily="50" charset="-128"/>
              <a:ea typeface="ＭＳ Ｐゴシック" panose="020B0600070205080204" pitchFamily="50" charset="-128"/>
            </a:endParaRPr>
          </a:p>
          <a:p>
            <a:pPr algn="ctr"/>
            <a:r>
              <a:rPr lang="ja-JP" altLang="en-US" sz="1600" b="1" dirty="0">
                <a:latin typeface="ＭＳ Ｐゴシック" panose="020B0600070205080204" pitchFamily="50" charset="-128"/>
                <a:ea typeface="ＭＳ Ｐゴシック" panose="020B0600070205080204" pitchFamily="50" charset="-128"/>
              </a:rPr>
              <a:t>　　　　（経済産業省）　</a:t>
            </a:r>
            <a:endParaRPr kumimoji="1" lang="ja-JP" altLang="en-US" sz="1600" b="1" dirty="0">
              <a:latin typeface="ＭＳ Ｐゴシック" panose="020B0600070205080204" pitchFamily="50" charset="-128"/>
              <a:ea typeface="ＭＳ Ｐゴシック" panose="020B0600070205080204" pitchFamily="50" charset="-128"/>
            </a:endParaRPr>
          </a:p>
        </p:txBody>
      </p:sp>
      <p:sp>
        <p:nvSpPr>
          <p:cNvPr id="10" name="スライド番号プレースホルダー 9"/>
          <p:cNvSpPr>
            <a:spLocks noGrp="1"/>
          </p:cNvSpPr>
          <p:nvPr>
            <p:ph type="sldNum" sz="quarter" idx="12"/>
          </p:nvPr>
        </p:nvSpPr>
        <p:spPr/>
        <p:txBody>
          <a:bodyPr/>
          <a:lstStyle/>
          <a:p>
            <a:fld id="{EA3351F6-B842-409E-9A4B-39EBC603B823}" type="slidenum">
              <a:rPr kumimoji="1" lang="ja-JP" altLang="en-US" smtClean="0"/>
              <a:t>2</a:t>
            </a:fld>
            <a:endParaRPr kumimoji="1" lang="ja-JP" altLang="en-US"/>
          </a:p>
        </p:txBody>
      </p:sp>
      <p:pic>
        <p:nvPicPr>
          <p:cNvPr id="7" name="医療ガスについて1-2">
            <a:hlinkClick r:id="" action="ppaction://media"/>
            <a:extLst>
              <a:ext uri="{FF2B5EF4-FFF2-40B4-BE49-F238E27FC236}">
                <a16:creationId xmlns:a16="http://schemas.microsoft.com/office/drawing/2014/main" id="{AC4472BE-7487-4971-92AD-A42D67763F3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261984" y="0"/>
            <a:ext cx="609600" cy="609600"/>
          </a:xfrm>
          <a:prstGeom prst="rect">
            <a:avLst/>
          </a:prstGeom>
        </p:spPr>
      </p:pic>
    </p:spTree>
    <p:extLst>
      <p:ext uri="{BB962C8B-B14F-4D97-AF65-F5344CB8AC3E}">
        <p14:creationId xmlns:p14="http://schemas.microsoft.com/office/powerpoint/2010/main" val="1064150934"/>
      </p:ext>
    </p:extLst>
  </p:cSld>
  <p:clrMapOvr>
    <a:masterClrMapping/>
  </p:clrMapOvr>
  <mc:AlternateContent xmlns:mc="http://schemas.openxmlformats.org/markup-compatibility/2006" xmlns:p14="http://schemas.microsoft.com/office/powerpoint/2010/main">
    <mc:Choice Requires="p14">
      <p:transition p14:dur="10" advTm="34000"/>
    </mc:Choice>
    <mc:Fallback xmlns="">
      <p:transition advTm="3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319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ボックス 1"/>
          <p:cNvSpPr txBox="1"/>
          <p:nvPr/>
        </p:nvSpPr>
        <p:spPr>
          <a:xfrm>
            <a:off x="317568" y="831393"/>
            <a:ext cx="4996554" cy="400110"/>
          </a:xfrm>
          <a:prstGeom prst="rect">
            <a:avLst/>
          </a:prstGeom>
          <a:noFill/>
        </p:spPr>
        <p:txBody>
          <a:bodyPr wrap="square" rtlCol="0">
            <a:spAutoFit/>
          </a:bodyPr>
          <a:lstStyle/>
          <a:p>
            <a:r>
              <a:rPr kumimoji="1" lang="ja-JP" altLang="en-US" sz="2000" dirty="0">
                <a:latin typeface="ＭＳ Ｐゴシック" panose="020B0600070205080204" pitchFamily="50" charset="-128"/>
                <a:ea typeface="ＭＳ Ｐゴシック" panose="020B0600070205080204" pitchFamily="50" charset="-128"/>
              </a:rPr>
              <a:t>３．医療用ガスの種類 （主な医療用ガス</a:t>
            </a:r>
            <a:r>
              <a:rPr kumimoji="1" lang="en-US" altLang="ja-JP" sz="2000" dirty="0">
                <a:latin typeface="ＭＳ Ｐゴシック" panose="020B0600070205080204" pitchFamily="50" charset="-128"/>
                <a:ea typeface="ＭＳ Ｐゴシック" panose="020B0600070205080204" pitchFamily="50" charset="-128"/>
              </a:rPr>
              <a:t>Ⅰ</a:t>
            </a:r>
            <a:r>
              <a:rPr kumimoji="1" lang="ja-JP" altLang="en-US" sz="2000" dirty="0">
                <a:latin typeface="ＭＳ Ｐゴシック" panose="020B0600070205080204" pitchFamily="50" charset="-128"/>
                <a:ea typeface="ＭＳ Ｐゴシック" panose="020B0600070205080204" pitchFamily="50" charset="-128"/>
              </a:rPr>
              <a:t>）</a:t>
            </a:r>
          </a:p>
        </p:txBody>
      </p:sp>
      <p:graphicFrame>
        <p:nvGraphicFramePr>
          <p:cNvPr id="4" name="表 3"/>
          <p:cNvGraphicFramePr>
            <a:graphicFrameLocks noGrp="1"/>
          </p:cNvGraphicFramePr>
          <p:nvPr>
            <p:extLst>
              <p:ext uri="{D42A27DB-BD31-4B8C-83A1-F6EECF244321}">
                <p14:modId xmlns:p14="http://schemas.microsoft.com/office/powerpoint/2010/main" val="3148494989"/>
              </p:ext>
            </p:extLst>
          </p:nvPr>
        </p:nvGraphicFramePr>
        <p:xfrm>
          <a:off x="697906" y="1684237"/>
          <a:ext cx="8095331" cy="1512409"/>
        </p:xfrm>
        <a:graphic>
          <a:graphicData uri="http://schemas.openxmlformats.org/drawingml/2006/table">
            <a:tbl>
              <a:tblPr firstRow="1" firstCol="1" bandRow="1">
                <a:tableStyleId>{073A0DAA-6AF3-43AB-8588-CEC1D06C72B9}</a:tableStyleId>
              </a:tblPr>
              <a:tblGrid>
                <a:gridCol w="1237331">
                  <a:extLst>
                    <a:ext uri="{9D8B030D-6E8A-4147-A177-3AD203B41FA5}">
                      <a16:colId xmlns:a16="http://schemas.microsoft.com/office/drawing/2014/main" val="20000"/>
                    </a:ext>
                  </a:extLst>
                </a:gridCol>
                <a:gridCol w="6858000">
                  <a:extLst>
                    <a:ext uri="{9D8B030D-6E8A-4147-A177-3AD203B41FA5}">
                      <a16:colId xmlns:a16="http://schemas.microsoft.com/office/drawing/2014/main" val="20001"/>
                    </a:ext>
                  </a:extLst>
                </a:gridCol>
              </a:tblGrid>
              <a:tr h="252068">
                <a:tc>
                  <a:txBody>
                    <a:bodyPr/>
                    <a:lstStyle/>
                    <a:p>
                      <a:pPr algn="just">
                        <a:spcAft>
                          <a:spcPts val="0"/>
                        </a:spcAft>
                      </a:pPr>
                      <a:r>
                        <a:rPr lang="ja-JP" sz="1400" kern="100" dirty="0">
                          <a:effectLst/>
                        </a:rPr>
                        <a:t>名称</a:t>
                      </a:r>
                      <a:endParaRPr lang="ja-JP" sz="1400" b="1" kern="100" dirty="0">
                        <a:solidFill>
                          <a:schemeClr val="tx1"/>
                        </a:solidFill>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a:txBody>
                  <a:tcPr marL="68580" marR="68580" marT="0" marB="0" anchor="ctr"/>
                </a:tc>
                <a:tc>
                  <a:txBody>
                    <a:bodyPr/>
                    <a:lstStyle/>
                    <a:p>
                      <a:pPr algn="just">
                        <a:spcAft>
                          <a:spcPts val="0"/>
                        </a:spcAft>
                      </a:pPr>
                      <a:r>
                        <a:rPr lang="ja-JP" sz="1400" kern="100" dirty="0">
                          <a:effectLst/>
                        </a:rPr>
                        <a:t>日本薬局方酸素　及び　液体酸素</a:t>
                      </a:r>
                      <a:endParaRPr lang="ja-JP" sz="1400" b="1" kern="100" dirty="0">
                        <a:solidFill>
                          <a:schemeClr val="tx1"/>
                        </a:solidFill>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a:txBody>
                  <a:tcPr marL="68580" marR="68580" marT="0" marB="0" anchor="ctr"/>
                </a:tc>
                <a:extLst>
                  <a:ext uri="{0D108BD9-81ED-4DB2-BD59-A6C34878D82A}">
                    <a16:rowId xmlns:a16="http://schemas.microsoft.com/office/drawing/2014/main" val="10000"/>
                  </a:ext>
                </a:extLst>
              </a:tr>
              <a:tr h="252068">
                <a:tc>
                  <a:txBody>
                    <a:bodyPr/>
                    <a:lstStyle/>
                    <a:p>
                      <a:pPr algn="just">
                        <a:spcAft>
                          <a:spcPts val="0"/>
                        </a:spcAft>
                      </a:pPr>
                      <a:r>
                        <a:rPr lang="ja-JP" sz="1400" kern="100" dirty="0">
                          <a:effectLst/>
                        </a:rPr>
                        <a:t>分子式</a:t>
                      </a:r>
                      <a:endParaRPr lang="ja-JP" sz="1400" b="1" kern="100" dirty="0">
                        <a:solidFill>
                          <a:schemeClr val="tx1"/>
                        </a:solidFill>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a:txBody>
                  <a:tcPr marL="68580" marR="68580" marT="0" marB="0" anchor="ctr"/>
                </a:tc>
                <a:tc>
                  <a:txBody>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lang="en-US" altLang="ja-JP" sz="1400" b="0" kern="100" dirty="0">
                          <a:solidFill>
                            <a:schemeClr val="tx1"/>
                          </a:solidFill>
                          <a:effectLst/>
                          <a:latin typeface="+mn-ea"/>
                          <a:ea typeface="+mn-ea"/>
                        </a:rPr>
                        <a:t>O</a:t>
                      </a:r>
                      <a:r>
                        <a:rPr lang="en-US" altLang="ja-JP" sz="1400" b="0" kern="100" baseline="-25000" dirty="0">
                          <a:solidFill>
                            <a:schemeClr val="tx1"/>
                          </a:solidFill>
                          <a:effectLst/>
                          <a:latin typeface="+mn-ea"/>
                          <a:ea typeface="+mn-ea"/>
                        </a:rPr>
                        <a:t>2</a:t>
                      </a:r>
                      <a:endParaRPr lang="ja-JP" sz="1400" b="0" kern="100" dirty="0">
                        <a:solidFill>
                          <a:schemeClr val="tx1"/>
                        </a:solidFill>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r h="252068">
                <a:tc>
                  <a:txBody>
                    <a:bodyPr/>
                    <a:lstStyle/>
                    <a:p>
                      <a:pPr algn="just">
                        <a:spcAft>
                          <a:spcPts val="0"/>
                        </a:spcAft>
                      </a:pPr>
                      <a:r>
                        <a:rPr lang="ja-JP" sz="1400" kern="100" dirty="0">
                          <a:effectLst/>
                        </a:rPr>
                        <a:t>特性</a:t>
                      </a:r>
                      <a:endParaRPr lang="ja-JP" sz="1400" b="1" kern="100" dirty="0">
                        <a:solidFill>
                          <a:schemeClr val="tx1"/>
                        </a:solidFill>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a:txBody>
                  <a:tcPr marL="68580" marR="68580" marT="0" marB="0" anchor="ctr"/>
                </a:tc>
                <a:tc>
                  <a:txBody>
                    <a:bodyPr/>
                    <a:lstStyle/>
                    <a:p>
                      <a:pPr algn="just">
                        <a:spcAft>
                          <a:spcPts val="0"/>
                        </a:spcAft>
                      </a:pPr>
                      <a:r>
                        <a:rPr lang="ja-JP" sz="1400" kern="100" dirty="0">
                          <a:solidFill>
                            <a:schemeClr val="tx1"/>
                          </a:solidFill>
                          <a:effectLst/>
                          <a:latin typeface="+mn-ea"/>
                          <a:ea typeface="+mn-ea"/>
                        </a:rPr>
                        <a:t>無色、無味、無臭　空気より重い（比重：約</a:t>
                      </a:r>
                      <a:r>
                        <a:rPr lang="en-US" altLang="ja-JP" sz="1400" kern="100" dirty="0">
                          <a:solidFill>
                            <a:schemeClr val="tx1"/>
                          </a:solidFill>
                          <a:effectLst/>
                          <a:latin typeface="+mn-ea"/>
                          <a:ea typeface="+mn-ea"/>
                        </a:rPr>
                        <a:t> 1.11</a:t>
                      </a:r>
                      <a:r>
                        <a:rPr lang="ja-JP" sz="1400" kern="100" dirty="0">
                          <a:solidFill>
                            <a:schemeClr val="tx1"/>
                          </a:solidFill>
                          <a:effectLst/>
                          <a:latin typeface="+mn-ea"/>
                          <a:ea typeface="+mn-ea"/>
                        </a:rPr>
                        <a:t>）　強い支燃性</a:t>
                      </a:r>
                      <a:endParaRPr lang="ja-JP" sz="1400" b="1" kern="100" dirty="0">
                        <a:solidFill>
                          <a:schemeClr val="tx1"/>
                        </a:solidFill>
                        <a:effectLst/>
                        <a:latin typeface="+mn-ea"/>
                        <a:ea typeface="+mn-ea"/>
                        <a:cs typeface="Times New Roman" panose="02020603050405020304" pitchFamily="18" charset="0"/>
                      </a:endParaRPr>
                    </a:p>
                  </a:txBody>
                  <a:tcPr marL="68580" marR="68580" marT="0" marB="0" anchor="ctr"/>
                </a:tc>
                <a:extLst>
                  <a:ext uri="{0D108BD9-81ED-4DB2-BD59-A6C34878D82A}">
                    <a16:rowId xmlns:a16="http://schemas.microsoft.com/office/drawing/2014/main" val="10002"/>
                  </a:ext>
                </a:extLst>
              </a:tr>
              <a:tr h="756205">
                <a:tc>
                  <a:txBody>
                    <a:bodyPr/>
                    <a:lstStyle/>
                    <a:p>
                      <a:pPr algn="just">
                        <a:spcAft>
                          <a:spcPts val="0"/>
                        </a:spcAft>
                      </a:pPr>
                      <a:r>
                        <a:rPr lang="ja-JP" sz="1400" kern="100" dirty="0">
                          <a:effectLst/>
                        </a:rPr>
                        <a:t>効能・効果</a:t>
                      </a:r>
                      <a:endParaRPr lang="ja-JP" sz="1400" b="1" kern="100" dirty="0">
                        <a:solidFill>
                          <a:schemeClr val="tx1"/>
                        </a:solidFill>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a:txBody>
                  <a:tcPr marL="68580" marR="68580" marT="0" marB="0" anchor="ctr"/>
                </a:tc>
                <a:tc>
                  <a:txBody>
                    <a:bodyPr/>
                    <a:lstStyle/>
                    <a:p>
                      <a:pPr marL="342900" lvl="0" indent="-342900" algn="just">
                        <a:spcAft>
                          <a:spcPts val="0"/>
                        </a:spcAft>
                        <a:buFont typeface="+mj-ea"/>
                        <a:buAutoNum type="circleNumDbPlain"/>
                      </a:pPr>
                      <a:r>
                        <a:rPr lang="ja-JP" sz="1400" kern="100" dirty="0">
                          <a:solidFill>
                            <a:schemeClr val="tx1"/>
                          </a:solidFill>
                          <a:effectLst/>
                          <a:latin typeface="+mn-ea"/>
                          <a:ea typeface="+mn-ea"/>
                        </a:rPr>
                        <a:t>酸素欠乏による諸症状の改善。</a:t>
                      </a:r>
                    </a:p>
                    <a:p>
                      <a:pPr marL="342900" lvl="0" indent="-342900" algn="just">
                        <a:spcAft>
                          <a:spcPts val="0"/>
                        </a:spcAft>
                        <a:buFont typeface="+mj-ea"/>
                        <a:buAutoNum type="circleNumDbPlain"/>
                      </a:pPr>
                      <a:r>
                        <a:rPr lang="ja-JP" sz="1400" kern="100" dirty="0">
                          <a:solidFill>
                            <a:schemeClr val="tx1"/>
                          </a:solidFill>
                          <a:effectLst/>
                          <a:latin typeface="+mn-ea"/>
                          <a:ea typeface="+mn-ea"/>
                        </a:rPr>
                        <a:t>日本薬局方窒素と混合し、合成空気として使用する。</a:t>
                      </a:r>
                    </a:p>
                    <a:p>
                      <a:pPr algn="just">
                        <a:spcAft>
                          <a:spcPts val="0"/>
                        </a:spcAft>
                      </a:pPr>
                      <a:r>
                        <a:rPr lang="ja-JP" altLang="en-US" sz="1400" kern="100" dirty="0">
                          <a:solidFill>
                            <a:schemeClr val="tx1"/>
                          </a:solidFill>
                          <a:effectLst/>
                          <a:latin typeface="+mn-ea"/>
                          <a:ea typeface="+mn-ea"/>
                        </a:rPr>
                        <a:t>＊</a:t>
                      </a:r>
                      <a:r>
                        <a:rPr lang="ja-JP" sz="1400" kern="100" dirty="0">
                          <a:solidFill>
                            <a:schemeClr val="tx1"/>
                          </a:solidFill>
                          <a:effectLst/>
                          <a:latin typeface="+mn-ea"/>
                          <a:ea typeface="+mn-ea"/>
                        </a:rPr>
                        <a:t>液体酸素については、気化設備を用いて気化し、日本薬局方酸素として使用する。</a:t>
                      </a:r>
                      <a:endParaRPr lang="en-US" altLang="ja-JP" sz="1400" b="1" kern="100" dirty="0">
                        <a:solidFill>
                          <a:schemeClr val="tx1"/>
                        </a:solidFill>
                        <a:effectLst/>
                        <a:latin typeface="+mn-ea"/>
                        <a:ea typeface="+mn-ea"/>
                      </a:endParaRPr>
                    </a:p>
                  </a:txBody>
                  <a:tcPr marL="68580" marR="68580" marT="0" marB="0" anchor="ctr"/>
                </a:tc>
                <a:extLst>
                  <a:ext uri="{0D108BD9-81ED-4DB2-BD59-A6C34878D82A}">
                    <a16:rowId xmlns:a16="http://schemas.microsoft.com/office/drawing/2014/main" val="10003"/>
                  </a:ext>
                </a:extLst>
              </a:tr>
            </a:tbl>
          </a:graphicData>
        </a:graphic>
      </p:graphicFrame>
      <p:sp>
        <p:nvSpPr>
          <p:cNvPr id="7" name="正方形/長方形 6"/>
          <p:cNvSpPr/>
          <p:nvPr/>
        </p:nvSpPr>
        <p:spPr>
          <a:xfrm>
            <a:off x="456468" y="1314055"/>
            <a:ext cx="729591" cy="307777"/>
          </a:xfrm>
          <a:prstGeom prst="rect">
            <a:avLst/>
          </a:prstGeom>
        </p:spPr>
        <p:txBody>
          <a:bodyPr wrap="square">
            <a:spAutoFit/>
          </a:bodyPr>
          <a:lstStyle/>
          <a:p>
            <a:r>
              <a:rPr lang="ja-JP" altLang="ja-JP" sz="1400" b="1" kern="100" dirty="0">
                <a:effectLst/>
                <a:latin typeface="ＭＳ Ｐゴシック" panose="020B0600070205080204" pitchFamily="50" charset="-128"/>
                <a:ea typeface="ＭＳ Ｐゴシック" panose="020B0600070205080204" pitchFamily="50" charset="-128"/>
                <a:cs typeface="Times New Roman" panose="02020603050405020304" pitchFamily="18" charset="0"/>
              </a:rPr>
              <a:t>酸素</a:t>
            </a:r>
          </a:p>
        </p:txBody>
      </p:sp>
      <p:sp>
        <p:nvSpPr>
          <p:cNvPr id="3" name="スライド番号プレースホルダー 2"/>
          <p:cNvSpPr>
            <a:spLocks noGrp="1"/>
          </p:cNvSpPr>
          <p:nvPr>
            <p:ph type="sldNum" sz="quarter" idx="12"/>
          </p:nvPr>
        </p:nvSpPr>
        <p:spPr/>
        <p:txBody>
          <a:bodyPr/>
          <a:lstStyle/>
          <a:p>
            <a:fld id="{EA3351F6-B842-409E-9A4B-39EBC603B823}" type="slidenum">
              <a:rPr kumimoji="1" lang="ja-JP" altLang="en-US" smtClean="0"/>
              <a:t>3</a:t>
            </a:fld>
            <a:endParaRPr kumimoji="1" lang="ja-JP" altLang="en-US"/>
          </a:p>
        </p:txBody>
      </p:sp>
      <p:graphicFrame>
        <p:nvGraphicFramePr>
          <p:cNvPr id="9" name="表 8"/>
          <p:cNvGraphicFramePr>
            <a:graphicFrameLocks noGrp="1"/>
          </p:cNvGraphicFramePr>
          <p:nvPr>
            <p:extLst>
              <p:ext uri="{D42A27DB-BD31-4B8C-83A1-F6EECF244321}">
                <p14:modId xmlns:p14="http://schemas.microsoft.com/office/powerpoint/2010/main" val="3627944262"/>
              </p:ext>
            </p:extLst>
          </p:nvPr>
        </p:nvGraphicFramePr>
        <p:xfrm>
          <a:off x="697906" y="3708081"/>
          <a:ext cx="8097710" cy="2497986"/>
        </p:xfrm>
        <a:graphic>
          <a:graphicData uri="http://schemas.openxmlformats.org/drawingml/2006/table">
            <a:tbl>
              <a:tblPr firstRow="1" firstCol="1" bandRow="1">
                <a:tableStyleId>{93296810-A885-4BE3-A3E7-6D5BEEA58F35}</a:tableStyleId>
              </a:tblPr>
              <a:tblGrid>
                <a:gridCol w="1237331">
                  <a:extLst>
                    <a:ext uri="{9D8B030D-6E8A-4147-A177-3AD203B41FA5}">
                      <a16:colId xmlns:a16="http://schemas.microsoft.com/office/drawing/2014/main" val="20000"/>
                    </a:ext>
                  </a:extLst>
                </a:gridCol>
                <a:gridCol w="6860379">
                  <a:extLst>
                    <a:ext uri="{9D8B030D-6E8A-4147-A177-3AD203B41FA5}">
                      <a16:colId xmlns:a16="http://schemas.microsoft.com/office/drawing/2014/main" val="20001"/>
                    </a:ext>
                  </a:extLst>
                </a:gridCol>
              </a:tblGrid>
              <a:tr h="252068">
                <a:tc>
                  <a:txBody>
                    <a:bodyPr/>
                    <a:lstStyle/>
                    <a:p>
                      <a:pPr algn="just">
                        <a:spcAft>
                          <a:spcPts val="0"/>
                        </a:spcAft>
                      </a:pPr>
                      <a:r>
                        <a:rPr lang="ja-JP" sz="1400" kern="100" dirty="0">
                          <a:effectLst/>
                        </a:rPr>
                        <a:t>名称</a:t>
                      </a:r>
                      <a:endParaRPr lang="ja-JP" sz="1400" b="1" kern="100" dirty="0">
                        <a:solidFill>
                          <a:schemeClr val="tx1"/>
                        </a:solidFill>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a:txBody>
                  <a:tcPr marL="68580" marR="68580" marT="0" marB="0" anchor="ctr"/>
                </a:tc>
                <a:tc>
                  <a:txBody>
                    <a:bodyPr/>
                    <a:lstStyle/>
                    <a:p>
                      <a:pPr algn="just">
                        <a:spcAft>
                          <a:spcPts val="0"/>
                        </a:spcAft>
                      </a:pPr>
                      <a:r>
                        <a:rPr lang="ja-JP" sz="1400" kern="100" dirty="0">
                          <a:effectLst/>
                        </a:rPr>
                        <a:t>日本薬局方</a:t>
                      </a:r>
                      <a:r>
                        <a:rPr lang="ja-JP" altLang="en-US" sz="1400" kern="100" dirty="0">
                          <a:effectLst/>
                        </a:rPr>
                        <a:t>二酸化炭素</a:t>
                      </a:r>
                      <a:endParaRPr lang="ja-JP" sz="1400" b="1" kern="100" dirty="0">
                        <a:solidFill>
                          <a:schemeClr val="tx1"/>
                        </a:solidFill>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a:txBody>
                  <a:tcPr marL="68580" marR="68580" marT="0" marB="0" anchor="ctr"/>
                </a:tc>
                <a:extLst>
                  <a:ext uri="{0D108BD9-81ED-4DB2-BD59-A6C34878D82A}">
                    <a16:rowId xmlns:a16="http://schemas.microsoft.com/office/drawing/2014/main" val="10000"/>
                  </a:ext>
                </a:extLst>
              </a:tr>
              <a:tr h="252068">
                <a:tc>
                  <a:txBody>
                    <a:bodyPr/>
                    <a:lstStyle/>
                    <a:p>
                      <a:pPr algn="just">
                        <a:spcAft>
                          <a:spcPts val="0"/>
                        </a:spcAft>
                      </a:pPr>
                      <a:r>
                        <a:rPr lang="ja-JP" sz="1400" kern="100" dirty="0">
                          <a:effectLst/>
                        </a:rPr>
                        <a:t>分子式</a:t>
                      </a:r>
                      <a:endParaRPr lang="ja-JP" sz="1400" b="1" kern="100" dirty="0">
                        <a:solidFill>
                          <a:schemeClr val="tx1"/>
                        </a:solidFill>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a:txBody>
                  <a:tcPr marL="68580" marR="68580" marT="0" marB="0" anchor="ctr"/>
                </a:tc>
                <a:tc>
                  <a:txBody>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lang="en-US" altLang="ja-JP" sz="1400" b="0" kern="100" dirty="0">
                          <a:solidFill>
                            <a:schemeClr val="tx1"/>
                          </a:solidFill>
                          <a:effectLst/>
                          <a:latin typeface="+mn-ea"/>
                          <a:ea typeface="+mn-ea"/>
                        </a:rPr>
                        <a:t>CO</a:t>
                      </a:r>
                      <a:r>
                        <a:rPr lang="en-US" altLang="ja-JP" sz="1400" b="0" kern="100" baseline="-25000" dirty="0">
                          <a:solidFill>
                            <a:schemeClr val="tx1"/>
                          </a:solidFill>
                          <a:effectLst/>
                          <a:latin typeface="+mn-ea"/>
                          <a:ea typeface="+mn-ea"/>
                        </a:rPr>
                        <a:t>2</a:t>
                      </a:r>
                      <a:endParaRPr lang="ja-JP" sz="1400" b="0" kern="100" dirty="0">
                        <a:solidFill>
                          <a:schemeClr val="tx1"/>
                        </a:solidFill>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r h="252068">
                <a:tc>
                  <a:txBody>
                    <a:bodyPr/>
                    <a:lstStyle/>
                    <a:p>
                      <a:pPr algn="just">
                        <a:spcAft>
                          <a:spcPts val="0"/>
                        </a:spcAft>
                      </a:pPr>
                      <a:r>
                        <a:rPr lang="ja-JP" sz="1400" kern="100" dirty="0">
                          <a:effectLst/>
                        </a:rPr>
                        <a:t>特性</a:t>
                      </a:r>
                      <a:endParaRPr lang="ja-JP" sz="1400" b="1" kern="100" dirty="0">
                        <a:solidFill>
                          <a:schemeClr val="tx1"/>
                        </a:solidFill>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a:txBody>
                  <a:tcPr marL="68580" marR="68580" marT="0" marB="0" anchor="ctr"/>
                </a:tc>
                <a:tc>
                  <a:txBody>
                    <a:bodyPr/>
                    <a:lstStyle/>
                    <a:p>
                      <a:pPr algn="just">
                        <a:spcAft>
                          <a:spcPts val="0"/>
                        </a:spcAft>
                      </a:pPr>
                      <a:r>
                        <a:rPr lang="ja-JP" altLang="en-US" sz="1400" kern="100" dirty="0">
                          <a:solidFill>
                            <a:schemeClr val="tx1"/>
                          </a:solidFill>
                          <a:effectLst/>
                          <a:latin typeface="+mn-ea"/>
                          <a:ea typeface="+mn-ea"/>
                        </a:rPr>
                        <a:t>水溶性　不燃性　空気より重い（比重：約 </a:t>
                      </a:r>
                      <a:r>
                        <a:rPr lang="en-US" altLang="ja-JP" sz="1400" kern="100" dirty="0">
                          <a:solidFill>
                            <a:schemeClr val="tx1"/>
                          </a:solidFill>
                          <a:effectLst/>
                          <a:latin typeface="+mn-ea"/>
                          <a:ea typeface="+mn-ea"/>
                        </a:rPr>
                        <a:t>1.53</a:t>
                      </a:r>
                      <a:r>
                        <a:rPr lang="ja-JP" altLang="en-US" sz="1400" kern="100" dirty="0">
                          <a:solidFill>
                            <a:schemeClr val="tx1"/>
                          </a:solidFill>
                          <a:effectLst/>
                          <a:latin typeface="+mn-ea"/>
                          <a:ea typeface="+mn-ea"/>
                        </a:rPr>
                        <a:t>）　水分を含むと鉄を腐食する。</a:t>
                      </a:r>
                      <a:endParaRPr lang="ja-JP" sz="1400" b="1" kern="100" dirty="0">
                        <a:solidFill>
                          <a:schemeClr val="tx1"/>
                        </a:solidFill>
                        <a:effectLst/>
                        <a:latin typeface="+mn-ea"/>
                        <a:ea typeface="+mn-ea"/>
                        <a:cs typeface="Times New Roman" panose="02020603050405020304" pitchFamily="18" charset="0"/>
                      </a:endParaRPr>
                    </a:p>
                  </a:txBody>
                  <a:tcPr marL="68580" marR="68580" marT="0" marB="0" anchor="ctr"/>
                </a:tc>
                <a:extLst>
                  <a:ext uri="{0D108BD9-81ED-4DB2-BD59-A6C34878D82A}">
                    <a16:rowId xmlns:a16="http://schemas.microsoft.com/office/drawing/2014/main" val="10002"/>
                  </a:ext>
                </a:extLst>
              </a:tr>
              <a:tr h="1741782">
                <a:tc>
                  <a:txBody>
                    <a:bodyPr/>
                    <a:lstStyle/>
                    <a:p>
                      <a:pPr algn="just">
                        <a:spcAft>
                          <a:spcPts val="0"/>
                        </a:spcAft>
                      </a:pPr>
                      <a:r>
                        <a:rPr lang="ja-JP" sz="1400" kern="100" dirty="0">
                          <a:effectLst/>
                        </a:rPr>
                        <a:t>効能・効果</a:t>
                      </a:r>
                      <a:endParaRPr lang="ja-JP" sz="1400" b="1" kern="100" dirty="0">
                        <a:solidFill>
                          <a:schemeClr val="tx1"/>
                        </a:solidFill>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a:txBody>
                  <a:tcPr marL="68580" marR="68580" marT="0" marB="0" anchor="ctr"/>
                </a:tc>
                <a:tc>
                  <a:txBody>
                    <a:bodyPr/>
                    <a:lstStyle/>
                    <a:p>
                      <a:pPr algn="just">
                        <a:spcAft>
                          <a:spcPts val="0"/>
                        </a:spcAft>
                      </a:pPr>
                      <a:r>
                        <a:rPr lang="ja-JP" altLang="en-US" sz="1400" kern="100" dirty="0">
                          <a:solidFill>
                            <a:schemeClr val="tx1"/>
                          </a:solidFill>
                          <a:effectLst/>
                        </a:rPr>
                        <a:t>①　酸素吸入時の呼吸中枢の刺激。</a:t>
                      </a:r>
                    </a:p>
                    <a:p>
                      <a:pPr algn="just">
                        <a:spcAft>
                          <a:spcPts val="0"/>
                        </a:spcAft>
                      </a:pPr>
                      <a:r>
                        <a:rPr lang="ja-JP" altLang="en-US" sz="1400" kern="100" dirty="0">
                          <a:solidFill>
                            <a:schemeClr val="tx1"/>
                          </a:solidFill>
                          <a:effectLst/>
                        </a:rPr>
                        <a:t>②　高山病における呼吸困難、麻酔時における覚醒と手術後の肺拡張不全の予防。</a:t>
                      </a:r>
                    </a:p>
                    <a:p>
                      <a:pPr algn="just">
                        <a:spcAft>
                          <a:spcPts val="0"/>
                        </a:spcAft>
                      </a:pPr>
                      <a:r>
                        <a:rPr lang="ja-JP" altLang="en-US" sz="1400" kern="100" dirty="0">
                          <a:solidFill>
                            <a:schemeClr val="tx1"/>
                          </a:solidFill>
                          <a:effectLst/>
                        </a:rPr>
                        <a:t>③　一酸化炭素、モルヒネ、シアン化合物などの中毒時における呼吸中枢の興奮性低下。</a:t>
                      </a:r>
                    </a:p>
                    <a:p>
                      <a:pPr algn="just">
                        <a:spcAft>
                          <a:spcPts val="0"/>
                        </a:spcAft>
                      </a:pPr>
                      <a:r>
                        <a:rPr lang="ja-JP" altLang="en-US" sz="1400" kern="100" dirty="0">
                          <a:solidFill>
                            <a:schemeClr val="tx1"/>
                          </a:solidFill>
                          <a:effectLst/>
                        </a:rPr>
                        <a:t>④　炭酸水の水浴による脈拍および拡張期血圧の減少、静脈血の心臓還流の改善と</a:t>
                      </a:r>
                      <a:endParaRPr lang="en-US" altLang="ja-JP" sz="1400" kern="100" dirty="0">
                        <a:solidFill>
                          <a:schemeClr val="tx1"/>
                        </a:solidFill>
                        <a:effectLst/>
                      </a:endParaRPr>
                    </a:p>
                    <a:p>
                      <a:pPr algn="just">
                        <a:spcAft>
                          <a:spcPts val="0"/>
                        </a:spcAft>
                      </a:pPr>
                      <a:r>
                        <a:rPr lang="ja-JP" altLang="en-US" sz="1400" kern="100" dirty="0">
                          <a:solidFill>
                            <a:schemeClr val="tx1"/>
                          </a:solidFill>
                          <a:effectLst/>
                        </a:rPr>
                        <a:t>　　拍出量の増加、皮膚の充血、呼吸量の増加。</a:t>
                      </a:r>
                    </a:p>
                    <a:p>
                      <a:pPr algn="just">
                        <a:spcAft>
                          <a:spcPts val="0"/>
                        </a:spcAft>
                      </a:pPr>
                      <a:r>
                        <a:rPr lang="ja-JP" altLang="en-US" sz="1400" kern="100" dirty="0">
                          <a:solidFill>
                            <a:schemeClr val="tx1"/>
                          </a:solidFill>
                          <a:effectLst/>
                        </a:rPr>
                        <a:t>⑤　ドライアイスでの狼瘡、色素斑などの皮膚疾患の腐食剤としての使用。</a:t>
                      </a:r>
                    </a:p>
                    <a:p>
                      <a:pPr algn="just">
                        <a:spcAft>
                          <a:spcPts val="0"/>
                        </a:spcAft>
                      </a:pPr>
                      <a:r>
                        <a:rPr lang="ja-JP" altLang="en-US" sz="1400" kern="100" dirty="0">
                          <a:solidFill>
                            <a:schemeClr val="tx1"/>
                          </a:solidFill>
                          <a:effectLst/>
                        </a:rPr>
                        <a:t>⑥　腹腔鏡下外科手術に必要な視野及び術野の確保。</a:t>
                      </a:r>
                    </a:p>
                    <a:p>
                      <a:pPr algn="just">
                        <a:spcAft>
                          <a:spcPts val="0"/>
                        </a:spcAft>
                      </a:pPr>
                      <a:r>
                        <a:rPr lang="ja-JP" altLang="en-US" sz="1400" kern="100" dirty="0">
                          <a:solidFill>
                            <a:schemeClr val="tx1"/>
                          </a:solidFill>
                          <a:effectLst/>
                        </a:rPr>
                        <a:t>⑦　Ｘ線コンピュータ断層撮影に必要な腸管の拡張。</a:t>
                      </a:r>
                      <a:endParaRPr lang="ja-JP" altLang="en-US" sz="1400" b="1" kern="100" dirty="0">
                        <a:solidFill>
                          <a:schemeClr val="tx1"/>
                        </a:solidFill>
                        <a:effectLst/>
                        <a:latin typeface="ＭＳ Ｐゴシック" panose="020B0600070205080204" pitchFamily="50" charset="-128"/>
                        <a:ea typeface="ＭＳ Ｐゴシック" panose="020B0600070205080204" pitchFamily="50" charset="-128"/>
                      </a:endParaRPr>
                    </a:p>
                  </a:txBody>
                  <a:tcPr marL="68580" marR="68580" marT="0" marB="0" anchor="ctr"/>
                </a:tc>
                <a:extLst>
                  <a:ext uri="{0D108BD9-81ED-4DB2-BD59-A6C34878D82A}">
                    <a16:rowId xmlns:a16="http://schemas.microsoft.com/office/drawing/2014/main" val="10003"/>
                  </a:ext>
                </a:extLst>
              </a:tr>
            </a:tbl>
          </a:graphicData>
        </a:graphic>
      </p:graphicFrame>
      <p:sp>
        <p:nvSpPr>
          <p:cNvPr id="10" name="正方形/長方形 9"/>
          <p:cNvSpPr/>
          <p:nvPr/>
        </p:nvSpPr>
        <p:spPr>
          <a:xfrm>
            <a:off x="456468" y="3347966"/>
            <a:ext cx="2339753" cy="307777"/>
          </a:xfrm>
          <a:prstGeom prst="rect">
            <a:avLst/>
          </a:prstGeom>
        </p:spPr>
        <p:txBody>
          <a:bodyPr wrap="square">
            <a:spAutoFit/>
          </a:bodyPr>
          <a:lstStyle/>
          <a:p>
            <a:r>
              <a:rPr lang="ja-JP" altLang="en-US" sz="1400" b="1" kern="100" dirty="0">
                <a:effectLst/>
                <a:latin typeface="ＭＳ Ｐゴシック" panose="020B0600070205080204" pitchFamily="50" charset="-128"/>
                <a:ea typeface="ＭＳ Ｐゴシック" panose="020B0600070205080204" pitchFamily="50" charset="-128"/>
                <a:cs typeface="Times New Roman" panose="02020603050405020304" pitchFamily="18" charset="0"/>
              </a:rPr>
              <a:t>二酸化炭素 （炭酸ガス）</a:t>
            </a:r>
            <a:endParaRPr lang="ja-JP" altLang="ja-JP" sz="1400" b="1" kern="100" dirty="0">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p:txBody>
      </p:sp>
      <p:pic>
        <p:nvPicPr>
          <p:cNvPr id="6" name="医療ガスについて1-3">
            <a:hlinkClick r:id="" action="ppaction://media"/>
            <a:extLst>
              <a:ext uri="{FF2B5EF4-FFF2-40B4-BE49-F238E27FC236}">
                <a16:creationId xmlns:a16="http://schemas.microsoft.com/office/drawing/2014/main" id="{126AB676-6F4E-43F4-8885-CC9D947A2D4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253399" y="6385"/>
            <a:ext cx="609600" cy="609600"/>
          </a:xfrm>
          <a:prstGeom prst="rect">
            <a:avLst/>
          </a:prstGeom>
        </p:spPr>
      </p:pic>
    </p:spTree>
    <p:extLst>
      <p:ext uri="{BB962C8B-B14F-4D97-AF65-F5344CB8AC3E}">
        <p14:creationId xmlns:p14="http://schemas.microsoft.com/office/powerpoint/2010/main" val="2144589709"/>
      </p:ext>
    </p:extLst>
  </p:cSld>
  <p:clrMapOvr>
    <a:masterClrMapping/>
  </p:clrMapOvr>
  <mc:AlternateContent xmlns:mc="http://schemas.openxmlformats.org/markup-compatibility/2006" xmlns:p14="http://schemas.microsoft.com/office/powerpoint/2010/main">
    <mc:Choice Requires="p14">
      <p:transition p14:dur="10" advTm="72000"/>
    </mc:Choice>
    <mc:Fallback xmlns="">
      <p:transition advTm="7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1586"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ボックス 1"/>
          <p:cNvSpPr txBox="1"/>
          <p:nvPr/>
        </p:nvSpPr>
        <p:spPr>
          <a:xfrm>
            <a:off x="293728" y="743137"/>
            <a:ext cx="4852610" cy="400110"/>
          </a:xfrm>
          <a:prstGeom prst="rect">
            <a:avLst/>
          </a:prstGeom>
          <a:noFill/>
        </p:spPr>
        <p:txBody>
          <a:bodyPr wrap="none" rtlCol="0">
            <a:spAutoFit/>
          </a:bodyPr>
          <a:lstStyle/>
          <a:p>
            <a:r>
              <a:rPr kumimoji="1" lang="ja-JP" altLang="en-US" sz="2000" dirty="0">
                <a:latin typeface="ＭＳ Ｐゴシック" panose="020B0600070205080204" pitchFamily="50" charset="-128"/>
                <a:ea typeface="ＭＳ Ｐゴシック" panose="020B0600070205080204" pitchFamily="50" charset="-128"/>
              </a:rPr>
              <a:t>３．医療用ガスの種類 （主な医療用ガス</a:t>
            </a:r>
            <a:r>
              <a:rPr kumimoji="1" lang="en-US" altLang="ja-JP" sz="2000" dirty="0">
                <a:latin typeface="ＭＳ Ｐゴシック" panose="020B0600070205080204" pitchFamily="50" charset="-128"/>
                <a:ea typeface="ＭＳ Ｐゴシック" panose="020B0600070205080204" pitchFamily="50" charset="-128"/>
              </a:rPr>
              <a:t>Ⅱ</a:t>
            </a:r>
            <a:r>
              <a:rPr kumimoji="1" lang="ja-JP" altLang="en-US" sz="2000" dirty="0">
                <a:latin typeface="ＭＳ Ｐゴシック" panose="020B0600070205080204" pitchFamily="50" charset="-128"/>
                <a:ea typeface="ＭＳ Ｐゴシック" panose="020B0600070205080204" pitchFamily="50" charset="-128"/>
              </a:rPr>
              <a:t>）</a:t>
            </a:r>
          </a:p>
        </p:txBody>
      </p:sp>
      <p:graphicFrame>
        <p:nvGraphicFramePr>
          <p:cNvPr id="7" name="表 6"/>
          <p:cNvGraphicFramePr>
            <a:graphicFrameLocks noGrp="1"/>
          </p:cNvGraphicFramePr>
          <p:nvPr>
            <p:extLst>
              <p:ext uri="{D42A27DB-BD31-4B8C-83A1-F6EECF244321}">
                <p14:modId xmlns:p14="http://schemas.microsoft.com/office/powerpoint/2010/main" val="745219121"/>
              </p:ext>
            </p:extLst>
          </p:nvPr>
        </p:nvGraphicFramePr>
        <p:xfrm>
          <a:off x="717258" y="3380833"/>
          <a:ext cx="7523228" cy="1371408"/>
        </p:xfrm>
        <a:graphic>
          <a:graphicData uri="http://schemas.openxmlformats.org/drawingml/2006/table">
            <a:tbl>
              <a:tblPr firstRow="1" firstCol="1" bandRow="1">
                <a:tableStyleId>{5C22544A-7EE6-4342-B048-85BDC9FD1C3A}</a:tableStyleId>
              </a:tblPr>
              <a:tblGrid>
                <a:gridCol w="1209514">
                  <a:extLst>
                    <a:ext uri="{9D8B030D-6E8A-4147-A177-3AD203B41FA5}">
                      <a16:colId xmlns:a16="http://schemas.microsoft.com/office/drawing/2014/main" val="20000"/>
                    </a:ext>
                  </a:extLst>
                </a:gridCol>
                <a:gridCol w="6313714">
                  <a:extLst>
                    <a:ext uri="{9D8B030D-6E8A-4147-A177-3AD203B41FA5}">
                      <a16:colId xmlns:a16="http://schemas.microsoft.com/office/drawing/2014/main" val="20001"/>
                    </a:ext>
                  </a:extLst>
                </a:gridCol>
              </a:tblGrid>
              <a:tr h="252068">
                <a:tc>
                  <a:txBody>
                    <a:bodyPr/>
                    <a:lstStyle/>
                    <a:p>
                      <a:pPr algn="just">
                        <a:spcAft>
                          <a:spcPts val="0"/>
                        </a:spcAft>
                      </a:pPr>
                      <a:r>
                        <a:rPr lang="ja-JP" sz="1400" kern="100" dirty="0">
                          <a:effectLst/>
                        </a:rPr>
                        <a:t>名称</a:t>
                      </a:r>
                      <a:endParaRPr lang="ja-JP" sz="1400" b="1" kern="100" dirty="0">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a:txBody>
                  <a:tcPr marL="68580" marR="68580" marT="0" marB="0" anchor="ctr"/>
                </a:tc>
                <a:tc>
                  <a:txBody>
                    <a:bodyPr/>
                    <a:lstStyle/>
                    <a:p>
                      <a:pPr algn="just">
                        <a:spcAft>
                          <a:spcPts val="0"/>
                        </a:spcAft>
                      </a:pPr>
                      <a:r>
                        <a:rPr lang="ja-JP" sz="1400" kern="100" dirty="0">
                          <a:effectLst/>
                        </a:rPr>
                        <a:t>日本薬局方</a:t>
                      </a:r>
                      <a:r>
                        <a:rPr lang="ja-JP" altLang="en-US" sz="1400" kern="100" dirty="0">
                          <a:effectLst/>
                        </a:rPr>
                        <a:t>亜酸化窒素</a:t>
                      </a:r>
                      <a:endParaRPr lang="ja-JP" sz="1400" b="1" kern="100" dirty="0">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a:txBody>
                  <a:tcPr marL="68580" marR="68580" marT="0" marB="0" anchor="ctr"/>
                </a:tc>
                <a:extLst>
                  <a:ext uri="{0D108BD9-81ED-4DB2-BD59-A6C34878D82A}">
                    <a16:rowId xmlns:a16="http://schemas.microsoft.com/office/drawing/2014/main" val="10000"/>
                  </a:ext>
                </a:extLst>
              </a:tr>
              <a:tr h="252068">
                <a:tc>
                  <a:txBody>
                    <a:bodyPr/>
                    <a:lstStyle/>
                    <a:p>
                      <a:pPr algn="just">
                        <a:spcAft>
                          <a:spcPts val="0"/>
                        </a:spcAft>
                      </a:pPr>
                      <a:r>
                        <a:rPr lang="ja-JP" sz="1400" kern="100" dirty="0">
                          <a:effectLst/>
                        </a:rPr>
                        <a:t>分子式</a:t>
                      </a:r>
                      <a:endParaRPr lang="ja-JP" sz="1400" b="1" kern="100" dirty="0">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a:txBody>
                  <a:tcPr marL="68580" marR="68580" marT="0" marB="0" anchor="ctr"/>
                </a:tc>
                <a:tc>
                  <a:txBody>
                    <a:bodyPr/>
                    <a:lstStyle/>
                    <a:p>
                      <a:pPr algn="just">
                        <a:spcAft>
                          <a:spcPts val="0"/>
                        </a:spcAft>
                      </a:pPr>
                      <a:r>
                        <a:rPr lang="en-US" altLang="ja-JP" sz="1400" b="0" kern="100" dirty="0">
                          <a:solidFill>
                            <a:schemeClr val="tx1"/>
                          </a:solidFill>
                          <a:effectLst/>
                          <a:latin typeface="+mn-ea"/>
                          <a:ea typeface="+mn-ea"/>
                        </a:rPr>
                        <a:t>N</a:t>
                      </a:r>
                      <a:r>
                        <a:rPr lang="en-US" altLang="ja-JP" sz="1400" b="0" kern="100" baseline="-25000" dirty="0">
                          <a:solidFill>
                            <a:schemeClr val="tx1"/>
                          </a:solidFill>
                          <a:effectLst/>
                          <a:latin typeface="+mn-ea"/>
                          <a:ea typeface="+mn-ea"/>
                        </a:rPr>
                        <a:t>2</a:t>
                      </a:r>
                      <a:r>
                        <a:rPr lang="en-US" altLang="ja-JP" sz="1400" b="0" kern="100" dirty="0">
                          <a:solidFill>
                            <a:schemeClr val="tx1"/>
                          </a:solidFill>
                          <a:effectLst/>
                          <a:latin typeface="+mn-ea"/>
                          <a:ea typeface="+mn-ea"/>
                        </a:rPr>
                        <a:t>O</a:t>
                      </a:r>
                      <a:endParaRPr lang="ja-JP" sz="1400" b="0" kern="100" dirty="0">
                        <a:solidFill>
                          <a:schemeClr val="tx1"/>
                        </a:solidFill>
                        <a:effectLst/>
                        <a:latin typeface="+mn-ea"/>
                        <a:ea typeface="+mn-ea"/>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r h="440552">
                <a:tc>
                  <a:txBody>
                    <a:bodyPr/>
                    <a:lstStyle/>
                    <a:p>
                      <a:pPr algn="just">
                        <a:spcAft>
                          <a:spcPts val="0"/>
                        </a:spcAft>
                      </a:pPr>
                      <a:r>
                        <a:rPr lang="ja-JP" sz="1400" kern="100" dirty="0">
                          <a:effectLst/>
                        </a:rPr>
                        <a:t>特性</a:t>
                      </a:r>
                      <a:endParaRPr lang="ja-JP" sz="1400" b="1" kern="100" dirty="0">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a:txBody>
                  <a:tcPr marL="68580" marR="68580" marT="0" marB="0" anchor="ctr"/>
                </a:tc>
                <a:tc>
                  <a:txBody>
                    <a:bodyPr/>
                    <a:lstStyle/>
                    <a:p>
                      <a:pPr algn="just">
                        <a:spcAft>
                          <a:spcPts val="0"/>
                        </a:spcAft>
                      </a:pPr>
                      <a:r>
                        <a:rPr lang="ja-JP" altLang="en-US" sz="1400" kern="100" dirty="0">
                          <a:solidFill>
                            <a:schemeClr val="tx1"/>
                          </a:solidFill>
                          <a:effectLst/>
                          <a:latin typeface="+mn-ea"/>
                          <a:ea typeface="+mn-ea"/>
                        </a:rPr>
                        <a:t>鎮静作用が強い　空気より重い（比重：約 </a:t>
                      </a:r>
                      <a:r>
                        <a:rPr lang="en-US" altLang="ja-JP" sz="1400" kern="100" dirty="0">
                          <a:solidFill>
                            <a:schemeClr val="tx1"/>
                          </a:solidFill>
                          <a:effectLst/>
                          <a:latin typeface="+mn-ea"/>
                          <a:ea typeface="+mn-ea"/>
                        </a:rPr>
                        <a:t>1.53</a:t>
                      </a:r>
                      <a:r>
                        <a:rPr lang="ja-JP" altLang="en-US" sz="1400" kern="100" dirty="0">
                          <a:solidFill>
                            <a:schemeClr val="tx1"/>
                          </a:solidFill>
                          <a:effectLst/>
                          <a:latin typeface="+mn-ea"/>
                          <a:ea typeface="+mn-ea"/>
                        </a:rPr>
                        <a:t>）　</a:t>
                      </a:r>
                      <a:endParaRPr lang="en-US" altLang="ja-JP" sz="1400" kern="100" dirty="0">
                        <a:solidFill>
                          <a:schemeClr val="tx1"/>
                        </a:solidFill>
                        <a:effectLst/>
                        <a:latin typeface="+mn-ea"/>
                        <a:ea typeface="+mn-ea"/>
                      </a:endParaRPr>
                    </a:p>
                    <a:p>
                      <a:pPr algn="just">
                        <a:spcAft>
                          <a:spcPts val="0"/>
                        </a:spcAft>
                      </a:pPr>
                      <a:r>
                        <a:rPr lang="ja-JP" altLang="en-US" sz="1400" kern="100" dirty="0">
                          <a:solidFill>
                            <a:schemeClr val="tx1"/>
                          </a:solidFill>
                          <a:effectLst/>
                          <a:latin typeface="+mn-ea"/>
                          <a:ea typeface="+mn-ea"/>
                        </a:rPr>
                        <a:t>水素やアンモニアと混合すると爆発をおこす。　支燃性</a:t>
                      </a:r>
                      <a:endParaRPr lang="ja-JP" sz="1400" b="1" kern="100" dirty="0">
                        <a:solidFill>
                          <a:schemeClr val="tx1"/>
                        </a:solidFill>
                        <a:effectLst/>
                        <a:latin typeface="+mn-ea"/>
                        <a:ea typeface="+mn-ea"/>
                        <a:cs typeface="Times New Roman" panose="02020603050405020304" pitchFamily="18" charset="0"/>
                      </a:endParaRPr>
                    </a:p>
                  </a:txBody>
                  <a:tcPr marL="68580" marR="68580" marT="0" marB="0" anchor="ctr"/>
                </a:tc>
                <a:extLst>
                  <a:ext uri="{0D108BD9-81ED-4DB2-BD59-A6C34878D82A}">
                    <a16:rowId xmlns:a16="http://schemas.microsoft.com/office/drawing/2014/main" val="10002"/>
                  </a:ext>
                </a:extLst>
              </a:tr>
              <a:tr h="411891">
                <a:tc>
                  <a:txBody>
                    <a:bodyPr/>
                    <a:lstStyle/>
                    <a:p>
                      <a:pPr algn="just">
                        <a:spcAft>
                          <a:spcPts val="0"/>
                        </a:spcAft>
                      </a:pPr>
                      <a:r>
                        <a:rPr lang="ja-JP" sz="1400" kern="100" dirty="0">
                          <a:effectLst/>
                        </a:rPr>
                        <a:t>効能・効果</a:t>
                      </a:r>
                      <a:endParaRPr lang="ja-JP" sz="1400" b="1" kern="100" dirty="0">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a:txBody>
                  <a:tcPr marL="68580" marR="68580" marT="0" marB="0" anchor="ctr"/>
                </a:tc>
                <a:tc>
                  <a:txBody>
                    <a:bodyPr/>
                    <a:lstStyle/>
                    <a:p>
                      <a:pPr algn="just">
                        <a:spcAft>
                          <a:spcPts val="0"/>
                        </a:spcAft>
                      </a:pPr>
                      <a:r>
                        <a:rPr lang="ja-JP" altLang="en-US" sz="1400" kern="100" dirty="0">
                          <a:solidFill>
                            <a:schemeClr val="tx1"/>
                          </a:solidFill>
                          <a:effectLst/>
                        </a:rPr>
                        <a:t>①　全身麻酔。</a:t>
                      </a:r>
                    </a:p>
                    <a:p>
                      <a:pPr algn="just">
                        <a:spcAft>
                          <a:spcPts val="0"/>
                        </a:spcAft>
                      </a:pPr>
                      <a:r>
                        <a:rPr lang="ja-JP" altLang="en-US" sz="1400" kern="100" dirty="0">
                          <a:solidFill>
                            <a:schemeClr val="tx1"/>
                          </a:solidFill>
                          <a:effectLst/>
                        </a:rPr>
                        <a:t>②　鎮痛。</a:t>
                      </a:r>
                      <a:endParaRPr lang="ja-JP" altLang="en-US" sz="1400" b="1" kern="100" dirty="0">
                        <a:solidFill>
                          <a:schemeClr val="tx1"/>
                        </a:solidFill>
                        <a:effectLst/>
                        <a:latin typeface="ＭＳ Ｐゴシック" panose="020B0600070205080204" pitchFamily="50" charset="-128"/>
                        <a:ea typeface="ＭＳ Ｐゴシック" panose="020B0600070205080204" pitchFamily="50" charset="-128"/>
                      </a:endParaRPr>
                    </a:p>
                  </a:txBody>
                  <a:tcPr marL="68580" marR="68580" marT="0" marB="0" anchor="ctr"/>
                </a:tc>
                <a:extLst>
                  <a:ext uri="{0D108BD9-81ED-4DB2-BD59-A6C34878D82A}">
                    <a16:rowId xmlns:a16="http://schemas.microsoft.com/office/drawing/2014/main" val="10003"/>
                  </a:ext>
                </a:extLst>
              </a:tr>
            </a:tbl>
          </a:graphicData>
        </a:graphic>
      </p:graphicFrame>
      <p:sp>
        <p:nvSpPr>
          <p:cNvPr id="10" name="正方形/長方形 9"/>
          <p:cNvSpPr/>
          <p:nvPr/>
        </p:nvSpPr>
        <p:spPr>
          <a:xfrm>
            <a:off x="439547" y="3072254"/>
            <a:ext cx="2339753" cy="307777"/>
          </a:xfrm>
          <a:prstGeom prst="rect">
            <a:avLst/>
          </a:prstGeom>
        </p:spPr>
        <p:txBody>
          <a:bodyPr wrap="square">
            <a:spAutoFit/>
          </a:bodyPr>
          <a:lstStyle/>
          <a:p>
            <a:r>
              <a:rPr lang="ja-JP" altLang="en-US" sz="1400" b="1" kern="100" dirty="0">
                <a:effectLst/>
                <a:latin typeface="ＭＳ Ｐゴシック" panose="020B0600070205080204" pitchFamily="50" charset="-128"/>
                <a:ea typeface="ＭＳ Ｐゴシック" panose="020B0600070205080204" pitchFamily="50" charset="-128"/>
                <a:cs typeface="Times New Roman" panose="02020603050405020304" pitchFamily="18" charset="0"/>
              </a:rPr>
              <a:t>亜酸化窒素 （笑気ガス）</a:t>
            </a:r>
            <a:endParaRPr lang="ja-JP" altLang="ja-JP" sz="1400" b="1" kern="100" dirty="0">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p:txBody>
      </p:sp>
      <p:sp>
        <p:nvSpPr>
          <p:cNvPr id="3" name="スライド番号プレースホルダー 2"/>
          <p:cNvSpPr>
            <a:spLocks noGrp="1"/>
          </p:cNvSpPr>
          <p:nvPr>
            <p:ph type="sldNum" sz="quarter" idx="12"/>
          </p:nvPr>
        </p:nvSpPr>
        <p:spPr/>
        <p:txBody>
          <a:bodyPr/>
          <a:lstStyle/>
          <a:p>
            <a:fld id="{EA3351F6-B842-409E-9A4B-39EBC603B823}" type="slidenum">
              <a:rPr kumimoji="1" lang="ja-JP" altLang="en-US" smtClean="0"/>
              <a:t>4</a:t>
            </a:fld>
            <a:endParaRPr kumimoji="1" lang="ja-JP" altLang="en-US"/>
          </a:p>
        </p:txBody>
      </p:sp>
      <p:graphicFrame>
        <p:nvGraphicFramePr>
          <p:cNvPr id="12" name="表 11"/>
          <p:cNvGraphicFramePr>
            <a:graphicFrameLocks noGrp="1"/>
          </p:cNvGraphicFramePr>
          <p:nvPr>
            <p:extLst>
              <p:ext uri="{D42A27DB-BD31-4B8C-83A1-F6EECF244321}">
                <p14:modId xmlns:p14="http://schemas.microsoft.com/office/powerpoint/2010/main" val="1244333627"/>
              </p:ext>
            </p:extLst>
          </p:nvPr>
        </p:nvGraphicFramePr>
        <p:xfrm>
          <a:off x="717258" y="1462610"/>
          <a:ext cx="7479685" cy="1609644"/>
        </p:xfrm>
        <a:graphic>
          <a:graphicData uri="http://schemas.openxmlformats.org/drawingml/2006/table">
            <a:tbl>
              <a:tblPr firstRow="1" firstCol="1" bandRow="1">
                <a:tableStyleId>{F5AB1C69-6EDB-4FF4-983F-18BD219EF322}</a:tableStyleId>
              </a:tblPr>
              <a:tblGrid>
                <a:gridCol w="1165971">
                  <a:extLst>
                    <a:ext uri="{9D8B030D-6E8A-4147-A177-3AD203B41FA5}">
                      <a16:colId xmlns:a16="http://schemas.microsoft.com/office/drawing/2014/main" val="20000"/>
                    </a:ext>
                  </a:extLst>
                </a:gridCol>
                <a:gridCol w="6313714">
                  <a:extLst>
                    <a:ext uri="{9D8B030D-6E8A-4147-A177-3AD203B41FA5}">
                      <a16:colId xmlns:a16="http://schemas.microsoft.com/office/drawing/2014/main" val="20001"/>
                    </a:ext>
                  </a:extLst>
                </a:gridCol>
              </a:tblGrid>
              <a:tr h="252068">
                <a:tc>
                  <a:txBody>
                    <a:bodyPr/>
                    <a:lstStyle/>
                    <a:p>
                      <a:pPr algn="just">
                        <a:spcAft>
                          <a:spcPts val="0"/>
                        </a:spcAft>
                      </a:pPr>
                      <a:r>
                        <a:rPr lang="ja-JP" sz="1400" kern="100" dirty="0">
                          <a:effectLst/>
                        </a:rPr>
                        <a:t>名称</a:t>
                      </a:r>
                      <a:endParaRPr lang="ja-JP" sz="1400" b="1" kern="100" dirty="0">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a:txBody>
                  <a:tcPr marL="68580" marR="68580" marT="0" marB="0" anchor="ctr"/>
                </a:tc>
                <a:tc>
                  <a:txBody>
                    <a:bodyPr/>
                    <a:lstStyle/>
                    <a:p>
                      <a:pPr algn="just">
                        <a:spcAft>
                          <a:spcPts val="0"/>
                        </a:spcAft>
                      </a:pPr>
                      <a:r>
                        <a:rPr lang="ja-JP" sz="1400" kern="100" dirty="0">
                          <a:effectLst/>
                        </a:rPr>
                        <a:t>日本薬局方</a:t>
                      </a:r>
                      <a:r>
                        <a:rPr lang="ja-JP" altLang="en-US" sz="1400" kern="100" dirty="0">
                          <a:effectLst/>
                        </a:rPr>
                        <a:t>窒素</a:t>
                      </a:r>
                      <a:r>
                        <a:rPr lang="ja-JP" sz="1400" kern="100" dirty="0">
                          <a:effectLst/>
                        </a:rPr>
                        <a:t>　及び　液体</a:t>
                      </a:r>
                      <a:r>
                        <a:rPr lang="ja-JP" altLang="en-US" sz="1400" kern="100" dirty="0">
                          <a:effectLst/>
                        </a:rPr>
                        <a:t>窒素</a:t>
                      </a:r>
                      <a:endParaRPr lang="ja-JP" sz="1400" b="1" kern="100" dirty="0">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a:txBody>
                  <a:tcPr marL="68580" marR="68580" marT="0" marB="0" anchor="ctr"/>
                </a:tc>
                <a:extLst>
                  <a:ext uri="{0D108BD9-81ED-4DB2-BD59-A6C34878D82A}">
                    <a16:rowId xmlns:a16="http://schemas.microsoft.com/office/drawing/2014/main" val="10000"/>
                  </a:ext>
                </a:extLst>
              </a:tr>
              <a:tr h="252068">
                <a:tc>
                  <a:txBody>
                    <a:bodyPr/>
                    <a:lstStyle/>
                    <a:p>
                      <a:pPr algn="just">
                        <a:spcAft>
                          <a:spcPts val="0"/>
                        </a:spcAft>
                      </a:pPr>
                      <a:r>
                        <a:rPr lang="ja-JP" sz="1400" kern="100" dirty="0">
                          <a:effectLst/>
                        </a:rPr>
                        <a:t>分子式</a:t>
                      </a:r>
                      <a:endParaRPr lang="ja-JP" sz="1400" b="1" kern="100" dirty="0">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a:txBody>
                  <a:tcPr marL="68580" marR="68580" marT="0" marB="0" anchor="ctr"/>
                </a:tc>
                <a:tc>
                  <a:txBody>
                    <a:bodyPr/>
                    <a:lstStyle/>
                    <a:p>
                      <a:pPr algn="just">
                        <a:spcAft>
                          <a:spcPts val="0"/>
                        </a:spcAft>
                      </a:pPr>
                      <a:r>
                        <a:rPr lang="en-US" altLang="ja-JP" sz="1400" b="0" kern="100" dirty="0">
                          <a:solidFill>
                            <a:schemeClr val="tx1"/>
                          </a:solidFill>
                          <a:effectLst/>
                          <a:latin typeface="+mn-ea"/>
                          <a:ea typeface="+mn-ea"/>
                        </a:rPr>
                        <a:t>N</a:t>
                      </a:r>
                      <a:r>
                        <a:rPr lang="en-US" altLang="ja-JP" sz="1400" b="0" kern="100" baseline="-25000" dirty="0">
                          <a:solidFill>
                            <a:schemeClr val="tx1"/>
                          </a:solidFill>
                          <a:effectLst/>
                          <a:latin typeface="+mn-ea"/>
                          <a:ea typeface="+mn-ea"/>
                        </a:rPr>
                        <a:t>2</a:t>
                      </a:r>
                      <a:endParaRPr lang="ja-JP" sz="1400" b="0" kern="100" dirty="0">
                        <a:solidFill>
                          <a:schemeClr val="tx1"/>
                        </a:solidFill>
                        <a:effectLst/>
                        <a:latin typeface="+mn-ea"/>
                        <a:ea typeface="+mn-ea"/>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r h="252068">
                <a:tc>
                  <a:txBody>
                    <a:bodyPr/>
                    <a:lstStyle/>
                    <a:p>
                      <a:pPr algn="just">
                        <a:spcAft>
                          <a:spcPts val="0"/>
                        </a:spcAft>
                      </a:pPr>
                      <a:r>
                        <a:rPr lang="ja-JP" sz="1400" kern="100" dirty="0">
                          <a:effectLst/>
                        </a:rPr>
                        <a:t>特性</a:t>
                      </a:r>
                      <a:endParaRPr lang="ja-JP" sz="1400" b="1" kern="100" dirty="0">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a:txBody>
                  <a:tcPr marL="68580" marR="68580" marT="0" marB="0" anchor="ctr"/>
                </a:tc>
                <a:tc>
                  <a:txBody>
                    <a:bodyPr/>
                    <a:lstStyle/>
                    <a:p>
                      <a:pPr algn="just">
                        <a:spcAft>
                          <a:spcPts val="0"/>
                        </a:spcAft>
                      </a:pPr>
                      <a:r>
                        <a:rPr lang="ja-JP" altLang="en-US" sz="1400" kern="100" dirty="0">
                          <a:solidFill>
                            <a:schemeClr val="tx1"/>
                          </a:solidFill>
                          <a:effectLst/>
                          <a:latin typeface="+mn-ea"/>
                          <a:ea typeface="+mn-ea"/>
                        </a:rPr>
                        <a:t>無色、無味、無臭　空気より僅かに軽い（比重：約 </a:t>
                      </a:r>
                      <a:r>
                        <a:rPr lang="en-US" altLang="ja-JP" sz="1400" kern="100" dirty="0">
                          <a:solidFill>
                            <a:schemeClr val="tx1"/>
                          </a:solidFill>
                          <a:effectLst/>
                          <a:latin typeface="+mn-ea"/>
                          <a:ea typeface="+mn-ea"/>
                        </a:rPr>
                        <a:t>0.97</a:t>
                      </a:r>
                      <a:r>
                        <a:rPr lang="ja-JP" altLang="en-US" sz="1400" kern="100" dirty="0">
                          <a:solidFill>
                            <a:schemeClr val="tx1"/>
                          </a:solidFill>
                          <a:effectLst/>
                          <a:latin typeface="+mn-ea"/>
                          <a:ea typeface="+mn-ea"/>
                        </a:rPr>
                        <a:t>）　不活性　</a:t>
                      </a:r>
                      <a:endParaRPr lang="ja-JP" sz="1400" b="1" kern="100" dirty="0">
                        <a:solidFill>
                          <a:schemeClr val="tx1"/>
                        </a:solidFill>
                        <a:effectLst/>
                        <a:latin typeface="+mn-ea"/>
                        <a:ea typeface="+mn-ea"/>
                        <a:cs typeface="Times New Roman" panose="02020603050405020304" pitchFamily="18" charset="0"/>
                      </a:endParaRPr>
                    </a:p>
                  </a:txBody>
                  <a:tcPr marL="68580" marR="68580" marT="0" marB="0" anchor="ctr"/>
                </a:tc>
                <a:extLst>
                  <a:ext uri="{0D108BD9-81ED-4DB2-BD59-A6C34878D82A}">
                    <a16:rowId xmlns:a16="http://schemas.microsoft.com/office/drawing/2014/main" val="10002"/>
                  </a:ext>
                </a:extLst>
              </a:tr>
              <a:tr h="756205">
                <a:tc>
                  <a:txBody>
                    <a:bodyPr/>
                    <a:lstStyle/>
                    <a:p>
                      <a:pPr algn="just">
                        <a:spcAft>
                          <a:spcPts val="0"/>
                        </a:spcAft>
                      </a:pPr>
                      <a:r>
                        <a:rPr lang="ja-JP" sz="1400" kern="100" dirty="0">
                          <a:effectLst/>
                        </a:rPr>
                        <a:t>効能・効果</a:t>
                      </a:r>
                      <a:endParaRPr lang="ja-JP" sz="1400" b="1" kern="100" dirty="0">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a:txBody>
                  <a:tcPr marL="68580" marR="68580" marT="0" marB="0" anchor="ctr"/>
                </a:tc>
                <a:tc>
                  <a:txBody>
                    <a:bodyPr/>
                    <a:lstStyle/>
                    <a:p>
                      <a:pPr marL="342900" lvl="0" indent="-342900" algn="just">
                        <a:spcAft>
                          <a:spcPts val="0"/>
                        </a:spcAft>
                        <a:buFont typeface="+mj-ea"/>
                        <a:buAutoNum type="circleNumDbPlain"/>
                      </a:pPr>
                      <a:r>
                        <a:rPr lang="ja-JP" altLang="en-US" sz="1400" kern="100" dirty="0">
                          <a:solidFill>
                            <a:schemeClr val="tx1"/>
                          </a:solidFill>
                          <a:effectLst/>
                        </a:rPr>
                        <a:t>日本薬局方酸素と混合し、合成空気として使用する。</a:t>
                      </a:r>
                      <a:endParaRPr lang="en-US" altLang="ja-JP" sz="1400" kern="100" dirty="0">
                        <a:solidFill>
                          <a:schemeClr val="tx1"/>
                        </a:solidFill>
                        <a:effectLst/>
                      </a:endParaRPr>
                    </a:p>
                    <a:p>
                      <a:pPr marL="342900" lvl="0" indent="-342900" algn="just">
                        <a:spcAft>
                          <a:spcPts val="0"/>
                        </a:spcAft>
                        <a:buFont typeface="+mj-ea"/>
                        <a:buAutoNum type="circleNumDbPlain"/>
                      </a:pPr>
                      <a:r>
                        <a:rPr lang="ja-JP" altLang="en-US" sz="1400" kern="100" dirty="0">
                          <a:solidFill>
                            <a:schemeClr val="tx1"/>
                          </a:solidFill>
                          <a:effectLst/>
                        </a:rPr>
                        <a:t>注射剤等の製造に際し、酸化防止の為の不活性ガスとして使用する</a:t>
                      </a:r>
                      <a:r>
                        <a:rPr lang="ja-JP" sz="1400" kern="100" dirty="0">
                          <a:solidFill>
                            <a:schemeClr val="tx1"/>
                          </a:solidFill>
                          <a:effectLst/>
                        </a:rPr>
                        <a:t>。</a:t>
                      </a:r>
                    </a:p>
                    <a:p>
                      <a:pPr algn="just">
                        <a:spcAft>
                          <a:spcPts val="0"/>
                        </a:spcAft>
                      </a:pPr>
                      <a:r>
                        <a:rPr lang="ja-JP" altLang="en-US" sz="1400" kern="100" dirty="0">
                          <a:solidFill>
                            <a:schemeClr val="tx1"/>
                          </a:solidFill>
                          <a:effectLst/>
                        </a:rPr>
                        <a:t>＊液体窒素については、気化設備を用いて気化し、日本薬局方窒素として</a:t>
                      </a:r>
                      <a:endParaRPr lang="en-US" altLang="ja-JP" sz="1400" kern="100" dirty="0">
                        <a:solidFill>
                          <a:schemeClr val="tx1"/>
                        </a:solidFill>
                        <a:effectLst/>
                      </a:endParaRPr>
                    </a:p>
                    <a:p>
                      <a:pPr algn="just">
                        <a:spcAft>
                          <a:spcPts val="0"/>
                        </a:spcAft>
                      </a:pPr>
                      <a:r>
                        <a:rPr lang="ja-JP" altLang="en-US" sz="1400" kern="100" dirty="0">
                          <a:solidFill>
                            <a:schemeClr val="tx1"/>
                          </a:solidFill>
                          <a:effectLst/>
                        </a:rPr>
                        <a:t>　 使用する</a:t>
                      </a:r>
                      <a:r>
                        <a:rPr lang="ja-JP" sz="1400" kern="100" dirty="0">
                          <a:solidFill>
                            <a:schemeClr val="tx1"/>
                          </a:solidFill>
                          <a:effectLst/>
                        </a:rPr>
                        <a:t>。</a:t>
                      </a:r>
                      <a:endParaRPr lang="en-US" altLang="ja-JP" sz="1400" b="1" kern="100" dirty="0">
                        <a:solidFill>
                          <a:schemeClr val="tx1"/>
                        </a:solidFill>
                        <a:effectLst/>
                        <a:latin typeface="ＭＳ Ｐゴシック" panose="020B0600070205080204" pitchFamily="50" charset="-128"/>
                        <a:ea typeface="ＭＳ Ｐゴシック" panose="020B0600070205080204" pitchFamily="50" charset="-128"/>
                      </a:endParaRPr>
                    </a:p>
                  </a:txBody>
                  <a:tcPr marL="68580" marR="68580" marT="0" marB="0" anchor="ctr"/>
                </a:tc>
                <a:extLst>
                  <a:ext uri="{0D108BD9-81ED-4DB2-BD59-A6C34878D82A}">
                    <a16:rowId xmlns:a16="http://schemas.microsoft.com/office/drawing/2014/main" val="10003"/>
                  </a:ext>
                </a:extLst>
              </a:tr>
            </a:tbl>
          </a:graphicData>
        </a:graphic>
      </p:graphicFrame>
      <p:sp>
        <p:nvSpPr>
          <p:cNvPr id="14" name="正方形/長方形 13"/>
          <p:cNvSpPr/>
          <p:nvPr/>
        </p:nvSpPr>
        <p:spPr>
          <a:xfrm>
            <a:off x="439547" y="1143247"/>
            <a:ext cx="729591" cy="307777"/>
          </a:xfrm>
          <a:prstGeom prst="rect">
            <a:avLst/>
          </a:prstGeom>
        </p:spPr>
        <p:txBody>
          <a:bodyPr wrap="square">
            <a:spAutoFit/>
          </a:bodyPr>
          <a:lstStyle/>
          <a:p>
            <a:r>
              <a:rPr lang="ja-JP" altLang="en-US" sz="1400" b="1" kern="100" dirty="0">
                <a:effectLst/>
                <a:latin typeface="ＭＳ Ｐゴシック" panose="020B0600070205080204" pitchFamily="50" charset="-128"/>
                <a:ea typeface="ＭＳ Ｐゴシック" panose="020B0600070205080204" pitchFamily="50" charset="-128"/>
                <a:cs typeface="Times New Roman" panose="02020603050405020304" pitchFamily="18" charset="0"/>
              </a:rPr>
              <a:t>窒素</a:t>
            </a:r>
            <a:endParaRPr lang="ja-JP" altLang="ja-JP" sz="1400" b="1" kern="100" dirty="0">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p:txBody>
      </p:sp>
      <p:graphicFrame>
        <p:nvGraphicFramePr>
          <p:cNvPr id="15" name="表 14"/>
          <p:cNvGraphicFramePr>
            <a:graphicFrameLocks noGrp="1"/>
          </p:cNvGraphicFramePr>
          <p:nvPr>
            <p:extLst>
              <p:ext uri="{D42A27DB-BD31-4B8C-83A1-F6EECF244321}">
                <p14:modId xmlns:p14="http://schemas.microsoft.com/office/powerpoint/2010/main" val="3569331510"/>
              </p:ext>
            </p:extLst>
          </p:nvPr>
        </p:nvGraphicFramePr>
        <p:xfrm>
          <a:off x="717258" y="5060820"/>
          <a:ext cx="7544999" cy="1570936"/>
        </p:xfrm>
        <a:graphic>
          <a:graphicData uri="http://schemas.openxmlformats.org/drawingml/2006/table">
            <a:tbl>
              <a:tblPr firstRow="1" firstCol="1" bandRow="1">
                <a:tableStyleId>{00A15C55-8517-42AA-B614-E9B94910E393}</a:tableStyleId>
              </a:tblPr>
              <a:tblGrid>
                <a:gridCol w="1209513">
                  <a:extLst>
                    <a:ext uri="{9D8B030D-6E8A-4147-A177-3AD203B41FA5}">
                      <a16:colId xmlns:a16="http://schemas.microsoft.com/office/drawing/2014/main" val="20000"/>
                    </a:ext>
                  </a:extLst>
                </a:gridCol>
                <a:gridCol w="6335486">
                  <a:extLst>
                    <a:ext uri="{9D8B030D-6E8A-4147-A177-3AD203B41FA5}">
                      <a16:colId xmlns:a16="http://schemas.microsoft.com/office/drawing/2014/main" val="20001"/>
                    </a:ext>
                  </a:extLst>
                </a:gridCol>
              </a:tblGrid>
              <a:tr h="252068">
                <a:tc>
                  <a:txBody>
                    <a:bodyPr/>
                    <a:lstStyle/>
                    <a:p>
                      <a:pPr algn="just">
                        <a:spcAft>
                          <a:spcPts val="0"/>
                        </a:spcAft>
                      </a:pPr>
                      <a:r>
                        <a:rPr lang="ja-JP" sz="1400" kern="100" dirty="0">
                          <a:effectLst/>
                        </a:rPr>
                        <a:t>名称</a:t>
                      </a:r>
                      <a:endParaRPr lang="ja-JP" sz="1400" b="1" kern="100" dirty="0">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a:txBody>
                  <a:tcPr marL="68580" marR="68580" marT="0" marB="0" anchor="ctr"/>
                </a:tc>
                <a:tc>
                  <a:txBody>
                    <a:bodyPr/>
                    <a:lstStyle/>
                    <a:p>
                      <a:pPr algn="just">
                        <a:spcAft>
                          <a:spcPts val="0"/>
                        </a:spcAft>
                      </a:pPr>
                      <a:r>
                        <a:rPr lang="ja-JP" altLang="en-US" sz="1400" kern="100" dirty="0">
                          <a:effectLst/>
                        </a:rPr>
                        <a:t>エチレンオキシド</a:t>
                      </a:r>
                      <a:endParaRPr lang="ja-JP" sz="1400" b="1" kern="100" dirty="0">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a:txBody>
                  <a:tcPr marL="68580" marR="68580" marT="0" marB="0" anchor="ctr"/>
                </a:tc>
                <a:extLst>
                  <a:ext uri="{0D108BD9-81ED-4DB2-BD59-A6C34878D82A}">
                    <a16:rowId xmlns:a16="http://schemas.microsoft.com/office/drawing/2014/main" val="10000"/>
                  </a:ext>
                </a:extLst>
              </a:tr>
              <a:tr h="252068">
                <a:tc>
                  <a:txBody>
                    <a:bodyPr/>
                    <a:lstStyle/>
                    <a:p>
                      <a:pPr algn="just">
                        <a:spcAft>
                          <a:spcPts val="0"/>
                        </a:spcAft>
                      </a:pPr>
                      <a:r>
                        <a:rPr lang="ja-JP" sz="1400" kern="100" dirty="0">
                          <a:effectLst/>
                        </a:rPr>
                        <a:t>分子式</a:t>
                      </a:r>
                      <a:endParaRPr lang="ja-JP" sz="1400" b="1" kern="100" dirty="0">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a:txBody>
                  <a:tcPr marL="68580" marR="68580" marT="0" marB="0" anchor="ctr"/>
                </a:tc>
                <a:tc>
                  <a:txBody>
                    <a:bodyPr/>
                    <a:lstStyle/>
                    <a:p>
                      <a:pPr algn="just">
                        <a:spcAft>
                          <a:spcPts val="0"/>
                        </a:spcAft>
                      </a:pPr>
                      <a:r>
                        <a:rPr lang="en-US" altLang="ja-JP" sz="1400" b="0" kern="100" dirty="0">
                          <a:solidFill>
                            <a:schemeClr val="tx1"/>
                          </a:solidFill>
                          <a:effectLst/>
                          <a:latin typeface="+mn-ea"/>
                          <a:ea typeface="+mn-ea"/>
                        </a:rPr>
                        <a:t>C</a:t>
                      </a:r>
                      <a:r>
                        <a:rPr lang="en-US" altLang="ja-JP" sz="1400" b="0" kern="100" baseline="-25000" dirty="0">
                          <a:solidFill>
                            <a:schemeClr val="tx1"/>
                          </a:solidFill>
                          <a:effectLst/>
                          <a:latin typeface="+mn-ea"/>
                          <a:ea typeface="+mn-ea"/>
                        </a:rPr>
                        <a:t>2</a:t>
                      </a:r>
                      <a:r>
                        <a:rPr lang="en-US" altLang="ja-JP" sz="1400" b="0" kern="100" dirty="0">
                          <a:solidFill>
                            <a:schemeClr val="tx1"/>
                          </a:solidFill>
                          <a:effectLst/>
                          <a:latin typeface="+mn-ea"/>
                          <a:ea typeface="+mn-ea"/>
                        </a:rPr>
                        <a:t>H</a:t>
                      </a:r>
                      <a:r>
                        <a:rPr lang="en-US" altLang="ja-JP" sz="1400" b="0" kern="100" baseline="-25000" dirty="0">
                          <a:solidFill>
                            <a:schemeClr val="tx1"/>
                          </a:solidFill>
                          <a:effectLst/>
                          <a:latin typeface="+mn-ea"/>
                          <a:ea typeface="+mn-ea"/>
                        </a:rPr>
                        <a:t>4</a:t>
                      </a:r>
                      <a:r>
                        <a:rPr lang="en-US" altLang="ja-JP" sz="1400" b="0" kern="100" dirty="0">
                          <a:solidFill>
                            <a:schemeClr val="tx1"/>
                          </a:solidFill>
                          <a:effectLst/>
                          <a:latin typeface="+mn-ea"/>
                          <a:ea typeface="+mn-ea"/>
                        </a:rPr>
                        <a:t>O</a:t>
                      </a:r>
                      <a:endParaRPr lang="ja-JP" sz="1400" b="0" kern="100" dirty="0">
                        <a:solidFill>
                          <a:schemeClr val="tx1"/>
                        </a:solidFill>
                        <a:effectLst/>
                        <a:latin typeface="+mn-ea"/>
                        <a:ea typeface="+mn-ea"/>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r h="266416">
                <a:tc>
                  <a:txBody>
                    <a:bodyPr/>
                    <a:lstStyle/>
                    <a:p>
                      <a:pPr algn="just">
                        <a:spcAft>
                          <a:spcPts val="0"/>
                        </a:spcAft>
                      </a:pPr>
                      <a:r>
                        <a:rPr lang="ja-JP" sz="1400" kern="100" dirty="0">
                          <a:effectLst/>
                        </a:rPr>
                        <a:t>特性</a:t>
                      </a:r>
                      <a:endParaRPr lang="ja-JP" sz="1400" b="1" kern="100" dirty="0">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a:txBody>
                  <a:tcPr marL="68580" marR="68580" marT="0" marB="0" anchor="ctr"/>
                </a:tc>
                <a:tc>
                  <a:txBody>
                    <a:bodyPr/>
                    <a:lstStyle/>
                    <a:p>
                      <a:pPr algn="just">
                        <a:spcAft>
                          <a:spcPts val="0"/>
                        </a:spcAft>
                      </a:pPr>
                      <a:r>
                        <a:rPr lang="ja-JP" altLang="en-US" sz="1400" kern="100" dirty="0">
                          <a:solidFill>
                            <a:schemeClr val="tx1"/>
                          </a:solidFill>
                          <a:effectLst/>
                          <a:latin typeface="+mn-ea"/>
                          <a:ea typeface="+mn-ea"/>
                        </a:rPr>
                        <a:t>無色　刺激臭有り　空気より重い（比重：約 </a:t>
                      </a:r>
                      <a:r>
                        <a:rPr lang="en-US" altLang="ja-JP" sz="1400" kern="100" dirty="0">
                          <a:solidFill>
                            <a:schemeClr val="tx1"/>
                          </a:solidFill>
                          <a:effectLst/>
                          <a:latin typeface="+mn-ea"/>
                          <a:ea typeface="+mn-ea"/>
                        </a:rPr>
                        <a:t>1.53</a:t>
                      </a:r>
                      <a:r>
                        <a:rPr lang="ja-JP" altLang="en-US" sz="1400" kern="100" dirty="0">
                          <a:solidFill>
                            <a:schemeClr val="tx1"/>
                          </a:solidFill>
                          <a:effectLst/>
                          <a:latin typeface="+mn-ea"/>
                          <a:ea typeface="+mn-ea"/>
                        </a:rPr>
                        <a:t>）　</a:t>
                      </a:r>
                      <a:endParaRPr lang="en-US" altLang="ja-JP" sz="1400" kern="100" dirty="0">
                        <a:solidFill>
                          <a:schemeClr val="tx1"/>
                        </a:solidFill>
                        <a:effectLst/>
                        <a:latin typeface="+mn-ea"/>
                        <a:ea typeface="+mn-ea"/>
                      </a:endParaRPr>
                    </a:p>
                    <a:p>
                      <a:pPr algn="just">
                        <a:spcAft>
                          <a:spcPts val="0"/>
                        </a:spcAft>
                      </a:pPr>
                      <a:r>
                        <a:rPr lang="ja-JP" altLang="en-US" sz="1400" kern="100" dirty="0">
                          <a:solidFill>
                            <a:schemeClr val="tx1"/>
                          </a:solidFill>
                          <a:effectLst/>
                          <a:latin typeface="+mn-ea"/>
                          <a:ea typeface="+mn-ea"/>
                        </a:rPr>
                        <a:t>可燃性で爆発性も高い。</a:t>
                      </a:r>
                      <a:endParaRPr lang="ja-JP" sz="1400" b="1" kern="100" dirty="0">
                        <a:solidFill>
                          <a:schemeClr val="tx1"/>
                        </a:solidFill>
                        <a:effectLst/>
                        <a:latin typeface="+mn-ea"/>
                        <a:ea typeface="+mn-ea"/>
                        <a:cs typeface="Times New Roman" panose="02020603050405020304" pitchFamily="18" charset="0"/>
                      </a:endParaRPr>
                    </a:p>
                  </a:txBody>
                  <a:tcPr marL="68580" marR="68580" marT="0" marB="0" anchor="ctr"/>
                </a:tc>
                <a:extLst>
                  <a:ext uri="{0D108BD9-81ED-4DB2-BD59-A6C34878D82A}">
                    <a16:rowId xmlns:a16="http://schemas.microsoft.com/office/drawing/2014/main" val="10002"/>
                  </a:ext>
                </a:extLst>
              </a:tr>
              <a:tr h="464579">
                <a:tc>
                  <a:txBody>
                    <a:bodyPr/>
                    <a:lstStyle/>
                    <a:p>
                      <a:pPr algn="just">
                        <a:spcAft>
                          <a:spcPts val="0"/>
                        </a:spcAft>
                      </a:pPr>
                      <a:r>
                        <a:rPr lang="ja-JP" sz="1400" kern="100" dirty="0">
                          <a:effectLst/>
                        </a:rPr>
                        <a:t>効能・効果</a:t>
                      </a:r>
                      <a:endParaRPr lang="ja-JP" sz="1400" b="1" kern="100" dirty="0">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a:txBody>
                  <a:tcPr marL="68580" marR="68580" marT="0" marB="0" anchor="ctr"/>
                </a:tc>
                <a:tc>
                  <a:txBody>
                    <a:bodyPr/>
                    <a:lstStyle/>
                    <a:p>
                      <a:pPr algn="just">
                        <a:spcAft>
                          <a:spcPts val="0"/>
                        </a:spcAft>
                      </a:pPr>
                      <a:r>
                        <a:rPr lang="ja-JP" altLang="en-US" sz="1400" kern="100" dirty="0">
                          <a:solidFill>
                            <a:schemeClr val="tx1"/>
                          </a:solidFill>
                          <a:effectLst/>
                        </a:rPr>
                        <a:t>①　医療器具、器材および衛生材料の滅菌。</a:t>
                      </a:r>
                    </a:p>
                    <a:p>
                      <a:pPr algn="just">
                        <a:spcAft>
                          <a:spcPts val="0"/>
                        </a:spcAft>
                      </a:pPr>
                      <a:r>
                        <a:rPr lang="ja-JP" altLang="en-US" sz="1400" kern="100" dirty="0">
                          <a:solidFill>
                            <a:schemeClr val="tx1"/>
                          </a:solidFill>
                          <a:effectLst/>
                        </a:rPr>
                        <a:t>＊医薬品としては、エチレンオキシド、又はこのガスと二酸化炭素との混合ガスが</a:t>
                      </a:r>
                      <a:endParaRPr lang="en-US" altLang="ja-JP" sz="1400" kern="100" dirty="0">
                        <a:solidFill>
                          <a:schemeClr val="tx1"/>
                        </a:solidFill>
                        <a:effectLst/>
                      </a:endParaRPr>
                    </a:p>
                    <a:p>
                      <a:pPr algn="just">
                        <a:spcAft>
                          <a:spcPts val="0"/>
                        </a:spcAft>
                      </a:pPr>
                      <a:r>
                        <a:rPr lang="ja-JP" altLang="en-US" sz="1400" kern="100" dirty="0">
                          <a:solidFill>
                            <a:schemeClr val="tx1"/>
                          </a:solidFill>
                          <a:effectLst/>
                        </a:rPr>
                        <a:t>　 使用されている。</a:t>
                      </a:r>
                      <a:endParaRPr lang="ja-JP" altLang="en-US" sz="1400" b="1" kern="100" dirty="0">
                        <a:solidFill>
                          <a:schemeClr val="tx1"/>
                        </a:solidFill>
                        <a:effectLst/>
                        <a:latin typeface="ＭＳ Ｐゴシック" panose="020B0600070205080204" pitchFamily="50" charset="-128"/>
                        <a:ea typeface="ＭＳ Ｐゴシック" panose="020B0600070205080204" pitchFamily="50" charset="-128"/>
                      </a:endParaRPr>
                    </a:p>
                  </a:txBody>
                  <a:tcPr marL="68580" marR="68580" marT="0" marB="0" anchor="ctr"/>
                </a:tc>
                <a:extLst>
                  <a:ext uri="{0D108BD9-81ED-4DB2-BD59-A6C34878D82A}">
                    <a16:rowId xmlns:a16="http://schemas.microsoft.com/office/drawing/2014/main" val="10003"/>
                  </a:ext>
                </a:extLst>
              </a:tr>
            </a:tbl>
          </a:graphicData>
        </a:graphic>
      </p:graphicFrame>
      <p:sp>
        <p:nvSpPr>
          <p:cNvPr id="16" name="正方形/長方形 15"/>
          <p:cNvSpPr/>
          <p:nvPr/>
        </p:nvSpPr>
        <p:spPr>
          <a:xfrm>
            <a:off x="439547" y="4755484"/>
            <a:ext cx="3840905" cy="307777"/>
          </a:xfrm>
          <a:prstGeom prst="rect">
            <a:avLst/>
          </a:prstGeom>
        </p:spPr>
        <p:txBody>
          <a:bodyPr wrap="square">
            <a:spAutoFit/>
          </a:bodyPr>
          <a:lstStyle/>
          <a:p>
            <a:r>
              <a:rPr lang="ja-JP" altLang="en-US" sz="1400" b="1" kern="100" dirty="0">
                <a:effectLst/>
                <a:latin typeface="ＭＳ Ｐゴシック" panose="020B0600070205080204" pitchFamily="50" charset="-128"/>
                <a:ea typeface="ＭＳ Ｐゴシック" panose="020B0600070205080204" pitchFamily="50" charset="-128"/>
                <a:cs typeface="Times New Roman" panose="02020603050405020304" pitchFamily="18" charset="0"/>
              </a:rPr>
              <a:t>エチレンオキシド （酸化エチレン滅菌ガス）</a:t>
            </a:r>
            <a:endParaRPr lang="ja-JP" altLang="ja-JP" sz="1400" b="1" kern="100" dirty="0">
              <a:effectLst/>
              <a:latin typeface="ＭＳ Ｐゴシック" panose="020B0600070205080204" pitchFamily="50" charset="-128"/>
              <a:ea typeface="ＭＳ Ｐゴシック" panose="020B0600070205080204" pitchFamily="50" charset="-128"/>
              <a:cs typeface="Times New Roman" panose="02020603050405020304" pitchFamily="18" charset="0"/>
            </a:endParaRPr>
          </a:p>
        </p:txBody>
      </p:sp>
      <p:pic>
        <p:nvPicPr>
          <p:cNvPr id="5" name="医療ガスについて1-4">
            <a:hlinkClick r:id="" action="ppaction://media"/>
            <a:extLst>
              <a:ext uri="{FF2B5EF4-FFF2-40B4-BE49-F238E27FC236}">
                <a16:creationId xmlns:a16="http://schemas.microsoft.com/office/drawing/2014/main" id="{B7BE48FF-4DD1-4D5B-9AA7-1C83690606F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280325" y="0"/>
            <a:ext cx="609600" cy="609600"/>
          </a:xfrm>
          <a:prstGeom prst="rect">
            <a:avLst/>
          </a:prstGeom>
        </p:spPr>
      </p:pic>
    </p:spTree>
    <p:extLst>
      <p:ext uri="{BB962C8B-B14F-4D97-AF65-F5344CB8AC3E}">
        <p14:creationId xmlns:p14="http://schemas.microsoft.com/office/powerpoint/2010/main" val="3253471322"/>
      </p:ext>
    </p:extLst>
  </p:cSld>
  <p:clrMapOvr>
    <a:masterClrMapping/>
  </p:clrMapOvr>
  <mc:AlternateContent xmlns:mc="http://schemas.openxmlformats.org/markup-compatibility/2006" xmlns:p14="http://schemas.microsoft.com/office/powerpoint/2010/main">
    <mc:Choice Requires="p14">
      <p:transition p14:dur="10" advTm="101000"/>
    </mc:Choice>
    <mc:Fallback xmlns="">
      <p:transition advTm="10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29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角丸四角形 19"/>
          <p:cNvSpPr/>
          <p:nvPr/>
        </p:nvSpPr>
        <p:spPr>
          <a:xfrm>
            <a:off x="4177175" y="4089087"/>
            <a:ext cx="4365041" cy="2051851"/>
          </a:xfrm>
          <a:prstGeom prst="roundRect">
            <a:avLst>
              <a:gd name="adj" fmla="val 8668"/>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19" name="角丸四角形 18"/>
          <p:cNvSpPr/>
          <p:nvPr/>
        </p:nvSpPr>
        <p:spPr>
          <a:xfrm>
            <a:off x="2657232" y="3337509"/>
            <a:ext cx="4048369" cy="598952"/>
          </a:xfrm>
          <a:prstGeom prst="roundRect">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18" name="角丸四角形 17"/>
          <p:cNvSpPr/>
          <p:nvPr/>
        </p:nvSpPr>
        <p:spPr>
          <a:xfrm>
            <a:off x="426908" y="2729959"/>
            <a:ext cx="3418726" cy="3614180"/>
          </a:xfrm>
          <a:prstGeom prst="roundRect">
            <a:avLst>
              <a:gd name="adj" fmla="val 4322"/>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16" name="角丸四角形 15"/>
          <p:cNvSpPr/>
          <p:nvPr/>
        </p:nvSpPr>
        <p:spPr>
          <a:xfrm>
            <a:off x="3925812" y="1060938"/>
            <a:ext cx="4673412" cy="2132406"/>
          </a:xfrm>
          <a:prstGeom prst="roundRect">
            <a:avLst>
              <a:gd name="adj" fmla="val 7141"/>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14" name="角丸四角形 13"/>
          <p:cNvSpPr/>
          <p:nvPr/>
        </p:nvSpPr>
        <p:spPr>
          <a:xfrm>
            <a:off x="426909" y="1060938"/>
            <a:ext cx="8115307" cy="1334402"/>
          </a:xfrm>
          <a:prstGeom prst="roundRect">
            <a:avLst>
              <a:gd name="adj" fmla="val 7882"/>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aphicFrame>
        <p:nvGraphicFramePr>
          <p:cNvPr id="4" name="表 3"/>
          <p:cNvGraphicFramePr>
            <a:graphicFrameLocks noGrp="1"/>
          </p:cNvGraphicFramePr>
          <p:nvPr/>
        </p:nvGraphicFramePr>
        <p:xfrm>
          <a:off x="4593785" y="4492092"/>
          <a:ext cx="1607722" cy="1175976"/>
        </p:xfrm>
        <a:graphic>
          <a:graphicData uri="http://schemas.openxmlformats.org/drawingml/2006/table">
            <a:tbl>
              <a:tblPr firstRow="1" bandRow="1">
                <a:tableStyleId>{0505E3EF-67EA-436B-97B2-0124C06EBD24}</a:tableStyleId>
              </a:tblPr>
              <a:tblGrid>
                <a:gridCol w="1004572">
                  <a:extLst>
                    <a:ext uri="{9D8B030D-6E8A-4147-A177-3AD203B41FA5}">
                      <a16:colId xmlns:a16="http://schemas.microsoft.com/office/drawing/2014/main" val="20000"/>
                    </a:ext>
                  </a:extLst>
                </a:gridCol>
                <a:gridCol w="603150">
                  <a:extLst>
                    <a:ext uri="{9D8B030D-6E8A-4147-A177-3AD203B41FA5}">
                      <a16:colId xmlns:a16="http://schemas.microsoft.com/office/drawing/2014/main" val="20001"/>
                    </a:ext>
                  </a:extLst>
                </a:gridCol>
              </a:tblGrid>
              <a:tr h="328398">
                <a:tc gridSpan="2">
                  <a:txBody>
                    <a:bodyPr/>
                    <a:lstStyle/>
                    <a:p>
                      <a:pPr algn="ctr"/>
                      <a:r>
                        <a:rPr kumimoji="1" lang="ja-JP" altLang="en-US" sz="1300" b="0" dirty="0">
                          <a:latin typeface="ＭＳ Ｐゴシック" panose="020B0600070205080204" pitchFamily="50" charset="-128"/>
                          <a:ea typeface="ＭＳ Ｐゴシック" panose="020B0600070205080204" pitchFamily="50" charset="-128"/>
                        </a:rPr>
                        <a:t>空気の成分</a:t>
                      </a:r>
                      <a:endParaRPr kumimoji="1" lang="ja-JP" altLang="en-US" sz="1300" b="0" dirty="0">
                        <a:solidFill>
                          <a:schemeClr val="tx1"/>
                        </a:solidFill>
                        <a:latin typeface="ＭＳ Ｐゴシック" panose="020B0600070205080204" pitchFamily="50" charset="-128"/>
                        <a:ea typeface="ＭＳ Ｐゴシック" panose="020B0600070205080204" pitchFamily="50" charset="-128"/>
                      </a:endParaRPr>
                    </a:p>
                  </a:txBody>
                  <a:tcPr marL="84406" marR="84406" marT="42203" marB="42203"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F0F0F0"/>
                    </a:solidFill>
                  </a:tcPr>
                </a:tc>
                <a:tc hMerge="1">
                  <a:txBody>
                    <a:bodyPr/>
                    <a:lstStyle/>
                    <a:p>
                      <a:endParaRPr kumimoji="1" lang="ja-JP" altLang="en-US" dirty="0"/>
                    </a:p>
                  </a:txBody>
                  <a:tcPr/>
                </a:tc>
                <a:extLst>
                  <a:ext uri="{0D108BD9-81ED-4DB2-BD59-A6C34878D82A}">
                    <a16:rowId xmlns:a16="http://schemas.microsoft.com/office/drawing/2014/main" val="10000"/>
                  </a:ext>
                </a:extLst>
              </a:tr>
              <a:tr h="281354">
                <a:tc>
                  <a:txBody>
                    <a:bodyPr/>
                    <a:lstStyle/>
                    <a:p>
                      <a:r>
                        <a:rPr kumimoji="1" lang="ja-JP" altLang="en-US" sz="1300" dirty="0">
                          <a:latin typeface="ＭＳ Ｐゴシック" panose="020B0600070205080204" pitchFamily="50" charset="-128"/>
                          <a:ea typeface="ＭＳ Ｐゴシック" panose="020B0600070205080204" pitchFamily="50" charset="-128"/>
                        </a:rPr>
                        <a:t>　酸素</a:t>
                      </a:r>
                    </a:p>
                  </a:txBody>
                  <a:tcPr marL="84406" marR="84406" marT="42203" marB="42203"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F3F9FF"/>
                    </a:solidFill>
                  </a:tcPr>
                </a:tc>
                <a:tc>
                  <a:txBody>
                    <a:bodyPr/>
                    <a:lstStyle/>
                    <a:p>
                      <a:pPr algn="r"/>
                      <a:r>
                        <a:rPr kumimoji="1" lang="en-US" altLang="ja-JP" sz="1300" dirty="0">
                          <a:latin typeface="ＭＳ Ｐゴシック" panose="020B0600070205080204" pitchFamily="50" charset="-128"/>
                          <a:ea typeface="ＭＳ Ｐゴシック" panose="020B0600070205080204" pitchFamily="50" charset="-128"/>
                        </a:rPr>
                        <a:t>21</a:t>
                      </a:r>
                      <a:r>
                        <a:rPr kumimoji="1" lang="ja-JP" altLang="en-US" sz="1300" dirty="0">
                          <a:latin typeface="ＭＳ Ｐゴシック" panose="020B0600070205080204" pitchFamily="50" charset="-128"/>
                          <a:ea typeface="ＭＳ Ｐゴシック" panose="020B0600070205080204" pitchFamily="50" charset="-128"/>
                        </a:rPr>
                        <a:t>％</a:t>
                      </a:r>
                    </a:p>
                  </a:txBody>
                  <a:tcPr marL="84406" marR="84406" marT="42203" marB="42203"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F3F9FF"/>
                    </a:solidFill>
                  </a:tcPr>
                </a:tc>
                <a:extLst>
                  <a:ext uri="{0D108BD9-81ED-4DB2-BD59-A6C34878D82A}">
                    <a16:rowId xmlns:a16="http://schemas.microsoft.com/office/drawing/2014/main" val="10001"/>
                  </a:ext>
                </a:extLst>
              </a:tr>
              <a:tr h="281354">
                <a:tc>
                  <a:txBody>
                    <a:bodyPr/>
                    <a:lstStyle/>
                    <a:p>
                      <a:r>
                        <a:rPr kumimoji="1" lang="ja-JP" altLang="en-US" sz="1300" dirty="0">
                          <a:latin typeface="ＭＳ Ｐゴシック" panose="020B0600070205080204" pitchFamily="50" charset="-128"/>
                          <a:ea typeface="ＭＳ Ｐゴシック" panose="020B0600070205080204" pitchFamily="50" charset="-128"/>
                        </a:rPr>
                        <a:t>　窒素</a:t>
                      </a:r>
                    </a:p>
                  </a:txBody>
                  <a:tcPr marL="84406" marR="84406" marT="42203" marB="42203"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F7EFFF"/>
                    </a:solidFill>
                  </a:tcPr>
                </a:tc>
                <a:tc>
                  <a:txBody>
                    <a:bodyPr/>
                    <a:lstStyle/>
                    <a:p>
                      <a:pPr algn="r"/>
                      <a:r>
                        <a:rPr kumimoji="1" lang="en-US" altLang="ja-JP" sz="1300" dirty="0">
                          <a:latin typeface="ＭＳ Ｐゴシック" panose="020B0600070205080204" pitchFamily="50" charset="-128"/>
                          <a:ea typeface="ＭＳ Ｐゴシック" panose="020B0600070205080204" pitchFamily="50" charset="-128"/>
                        </a:rPr>
                        <a:t>78</a:t>
                      </a:r>
                      <a:r>
                        <a:rPr kumimoji="1" lang="ja-JP" altLang="en-US" sz="1300" dirty="0">
                          <a:latin typeface="ＭＳ Ｐゴシック" panose="020B0600070205080204" pitchFamily="50" charset="-128"/>
                          <a:ea typeface="ＭＳ Ｐゴシック" panose="020B0600070205080204" pitchFamily="50" charset="-128"/>
                        </a:rPr>
                        <a:t>％</a:t>
                      </a:r>
                    </a:p>
                  </a:txBody>
                  <a:tcPr marL="84406" marR="84406" marT="42203" marB="42203"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F7EFFF"/>
                    </a:solidFill>
                  </a:tcPr>
                </a:tc>
                <a:extLst>
                  <a:ext uri="{0D108BD9-81ED-4DB2-BD59-A6C34878D82A}">
                    <a16:rowId xmlns:a16="http://schemas.microsoft.com/office/drawing/2014/main" val="10002"/>
                  </a:ext>
                </a:extLst>
              </a:tr>
              <a:tr h="281354">
                <a:tc>
                  <a:txBody>
                    <a:bodyPr/>
                    <a:lstStyle/>
                    <a:p>
                      <a:r>
                        <a:rPr kumimoji="1" lang="ja-JP" altLang="en-US" sz="1300" dirty="0">
                          <a:latin typeface="ＭＳ Ｐゴシック" panose="020B0600070205080204" pitchFamily="50" charset="-128"/>
                          <a:ea typeface="ＭＳ Ｐゴシック" panose="020B0600070205080204" pitchFamily="50" charset="-128"/>
                        </a:rPr>
                        <a:t>その他 </a:t>
                      </a:r>
                      <a:r>
                        <a:rPr kumimoji="1" lang="ja-JP" altLang="en-US" sz="1100" dirty="0">
                          <a:latin typeface="ＭＳ Ｐゴシック" panose="020B0600070205080204" pitchFamily="50" charset="-128"/>
                          <a:ea typeface="ＭＳ Ｐゴシック" panose="020B0600070205080204" pitchFamily="50" charset="-128"/>
                        </a:rPr>
                        <a:t>（＊）</a:t>
                      </a:r>
                    </a:p>
                  </a:txBody>
                  <a:tcPr marL="84406" marR="84406" marT="42203" marB="42203"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F6FBE5"/>
                    </a:solidFill>
                  </a:tcPr>
                </a:tc>
                <a:tc>
                  <a:txBody>
                    <a:bodyPr/>
                    <a:lstStyle/>
                    <a:p>
                      <a:pPr algn="r"/>
                      <a:r>
                        <a:rPr kumimoji="1" lang="en-US" altLang="ja-JP" sz="1300" dirty="0">
                          <a:latin typeface="ＭＳ Ｐゴシック" panose="020B0600070205080204" pitchFamily="50" charset="-128"/>
                          <a:ea typeface="ＭＳ Ｐゴシック" panose="020B0600070205080204" pitchFamily="50" charset="-128"/>
                        </a:rPr>
                        <a:t>1</a:t>
                      </a:r>
                      <a:r>
                        <a:rPr kumimoji="1" lang="ja-JP" altLang="en-US" sz="1300" dirty="0">
                          <a:latin typeface="ＭＳ Ｐゴシック" panose="020B0600070205080204" pitchFamily="50" charset="-128"/>
                          <a:ea typeface="ＭＳ Ｐゴシック" panose="020B0600070205080204" pitchFamily="50" charset="-128"/>
                        </a:rPr>
                        <a:t>％</a:t>
                      </a:r>
                    </a:p>
                  </a:txBody>
                  <a:tcPr marL="84406" marR="84406" marT="42203" marB="42203"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F6FBE5"/>
                    </a:solidFill>
                  </a:tcPr>
                </a:tc>
                <a:extLst>
                  <a:ext uri="{0D108BD9-81ED-4DB2-BD59-A6C34878D82A}">
                    <a16:rowId xmlns:a16="http://schemas.microsoft.com/office/drawing/2014/main" val="10003"/>
                  </a:ext>
                </a:extLst>
              </a:tr>
            </a:tbl>
          </a:graphicData>
        </a:graphic>
      </p:graphicFrame>
      <p:sp>
        <p:nvSpPr>
          <p:cNvPr id="5" name="テキスト ボックス 4"/>
          <p:cNvSpPr txBox="1"/>
          <p:nvPr/>
        </p:nvSpPr>
        <p:spPr>
          <a:xfrm>
            <a:off x="534378" y="1299812"/>
            <a:ext cx="3391433" cy="603883"/>
          </a:xfrm>
          <a:prstGeom prst="rect">
            <a:avLst/>
          </a:prstGeom>
          <a:noFill/>
        </p:spPr>
        <p:txBody>
          <a:bodyPr wrap="square" rtlCol="0">
            <a:spAutoFit/>
          </a:bodyPr>
          <a:lstStyle/>
          <a:p>
            <a:r>
              <a:rPr lang="ja-JP" altLang="en-US" sz="1662" dirty="0">
                <a:latin typeface="ＭＳ Ｐゴシック" panose="020B0600070205080204" pitchFamily="50" charset="-128"/>
                <a:ea typeface="ＭＳ Ｐゴシック" panose="020B0600070205080204" pitchFamily="50" charset="-128"/>
              </a:rPr>
              <a:t>医療用酸素は、製造工場において</a:t>
            </a:r>
            <a:endParaRPr lang="en-US" altLang="ja-JP" sz="1662" dirty="0">
              <a:latin typeface="ＭＳ Ｐゴシック" panose="020B0600070205080204" pitchFamily="50" charset="-128"/>
              <a:ea typeface="ＭＳ Ｐゴシック" panose="020B0600070205080204" pitchFamily="50" charset="-128"/>
            </a:endParaRPr>
          </a:p>
          <a:p>
            <a:r>
              <a:rPr lang="ja-JP" altLang="en-US" sz="1662" dirty="0">
                <a:latin typeface="ＭＳ Ｐゴシック" panose="020B0600070205080204" pitchFamily="50" charset="-128"/>
                <a:ea typeface="ＭＳ Ｐゴシック" panose="020B0600070205080204" pitchFamily="50" charset="-128"/>
              </a:rPr>
              <a:t>空気を分離して製造します。</a:t>
            </a:r>
            <a:endParaRPr lang="en-US" altLang="ja-JP" sz="1662" dirty="0">
              <a:latin typeface="ＭＳ Ｐゴシック" panose="020B0600070205080204" pitchFamily="50" charset="-128"/>
              <a:ea typeface="ＭＳ Ｐゴシック" panose="020B0600070205080204" pitchFamily="50" charset="-128"/>
            </a:endParaRPr>
          </a:p>
        </p:txBody>
      </p:sp>
      <p:pic>
        <p:nvPicPr>
          <p:cNvPr id="8" name="Picture 9"/>
          <p:cNvPicPr>
            <a:picLocks noChangeAspect="1" noChangeArrowheads="1"/>
          </p:cNvPicPr>
          <p:nvPr/>
        </p:nvPicPr>
        <p:blipFill>
          <a:blip r:embed="rId5">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3161619" y="1437369"/>
            <a:ext cx="2395322" cy="178743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9" name="テキスト ボックス 8"/>
          <p:cNvSpPr txBox="1"/>
          <p:nvPr/>
        </p:nvSpPr>
        <p:spPr>
          <a:xfrm>
            <a:off x="534378" y="3012882"/>
            <a:ext cx="1601893" cy="348109"/>
          </a:xfrm>
          <a:prstGeom prst="rect">
            <a:avLst/>
          </a:prstGeom>
          <a:noFill/>
        </p:spPr>
        <p:txBody>
          <a:bodyPr wrap="square" rtlCol="0">
            <a:spAutoFit/>
          </a:bodyPr>
          <a:lstStyle/>
          <a:p>
            <a:r>
              <a:rPr lang="ja-JP" altLang="en-US" sz="1662" dirty="0">
                <a:latin typeface="ＭＳ Ｐゴシック" panose="020B0600070205080204" pitchFamily="50" charset="-128"/>
                <a:ea typeface="ＭＳ Ｐゴシック" panose="020B0600070205080204" pitchFamily="50" charset="-128"/>
              </a:rPr>
              <a:t>酸素の性質</a:t>
            </a:r>
            <a:endParaRPr lang="en-US" altLang="ja-JP" sz="1662" dirty="0">
              <a:latin typeface="ＭＳ Ｐゴシック" panose="020B0600070205080204" pitchFamily="50" charset="-128"/>
              <a:ea typeface="ＭＳ Ｐゴシック" panose="020B0600070205080204" pitchFamily="50" charset="-128"/>
            </a:endParaRPr>
          </a:p>
        </p:txBody>
      </p:sp>
      <p:graphicFrame>
        <p:nvGraphicFramePr>
          <p:cNvPr id="11" name="表 10"/>
          <p:cNvGraphicFramePr>
            <a:graphicFrameLocks noGrp="1"/>
          </p:cNvGraphicFramePr>
          <p:nvPr/>
        </p:nvGraphicFramePr>
        <p:xfrm>
          <a:off x="898140" y="3972724"/>
          <a:ext cx="2782277" cy="2260208"/>
        </p:xfrm>
        <a:graphic>
          <a:graphicData uri="http://schemas.openxmlformats.org/drawingml/2006/table">
            <a:tbl>
              <a:tblPr firstRow="1" bandRow="1">
                <a:tableStyleId>{0505E3EF-67EA-436B-97B2-0124C06EBD24}</a:tableStyleId>
              </a:tblPr>
              <a:tblGrid>
                <a:gridCol w="1187939">
                  <a:extLst>
                    <a:ext uri="{9D8B030D-6E8A-4147-A177-3AD203B41FA5}">
                      <a16:colId xmlns:a16="http://schemas.microsoft.com/office/drawing/2014/main" val="20000"/>
                    </a:ext>
                  </a:extLst>
                </a:gridCol>
                <a:gridCol w="1594338">
                  <a:extLst>
                    <a:ext uri="{9D8B030D-6E8A-4147-A177-3AD203B41FA5}">
                      <a16:colId xmlns:a16="http://schemas.microsoft.com/office/drawing/2014/main" val="20001"/>
                    </a:ext>
                  </a:extLst>
                </a:gridCol>
              </a:tblGrid>
              <a:tr h="281354">
                <a:tc>
                  <a:txBody>
                    <a:bodyPr/>
                    <a:lstStyle/>
                    <a:p>
                      <a:pPr algn="ctr"/>
                      <a:r>
                        <a:rPr lang="ja-JP" altLang="en-US" sz="1300" b="0" dirty="0">
                          <a:latin typeface="ＭＳ Ｐゴシック" panose="020B0600070205080204" pitchFamily="50" charset="-128"/>
                          <a:ea typeface="ＭＳ Ｐゴシック" panose="020B0600070205080204" pitchFamily="50" charset="-128"/>
                        </a:rPr>
                        <a:t>分子量</a:t>
                      </a:r>
                      <a:endParaRPr kumimoji="1" lang="ja-JP" altLang="en-US" sz="1300" b="0" dirty="0">
                        <a:latin typeface="ＭＳ Ｐゴシック" panose="020B0600070205080204" pitchFamily="50" charset="-128"/>
                        <a:ea typeface="ＭＳ Ｐゴシック" panose="020B0600070205080204" pitchFamily="50" charset="-128"/>
                      </a:endParaRPr>
                    </a:p>
                  </a:txBody>
                  <a:tcPr marL="84406" marR="84406" marT="42203" marB="42203" anchor="ctr">
                    <a:solidFill>
                      <a:srgbClr val="F0F0F0"/>
                    </a:solidFill>
                  </a:tcPr>
                </a:tc>
                <a:tc>
                  <a:txBody>
                    <a:bodyPr/>
                    <a:lstStyle/>
                    <a:p>
                      <a:pPr algn="ctr"/>
                      <a:r>
                        <a:rPr kumimoji="1" lang="en-US" altLang="ja-JP" sz="1300" b="0" dirty="0">
                          <a:latin typeface="ＭＳ Ｐゴシック" panose="020B0600070205080204" pitchFamily="50" charset="-128"/>
                          <a:ea typeface="ＭＳ Ｐゴシック" panose="020B0600070205080204" pitchFamily="50" charset="-128"/>
                        </a:rPr>
                        <a:t>32</a:t>
                      </a:r>
                      <a:endParaRPr kumimoji="1" lang="ja-JP" altLang="en-US" sz="1300" b="0" dirty="0">
                        <a:latin typeface="ＭＳ Ｐゴシック" panose="020B0600070205080204" pitchFamily="50" charset="-128"/>
                        <a:ea typeface="ＭＳ Ｐゴシック" panose="020B0600070205080204" pitchFamily="50" charset="-128"/>
                      </a:endParaRPr>
                    </a:p>
                  </a:txBody>
                  <a:tcPr marL="84406" marR="84406" marT="42203" marB="42203" anchor="ctr">
                    <a:solidFill>
                      <a:srgbClr val="F3F3F3"/>
                    </a:solidFill>
                  </a:tcPr>
                </a:tc>
                <a:extLst>
                  <a:ext uri="{0D108BD9-81ED-4DB2-BD59-A6C34878D82A}">
                    <a16:rowId xmlns:a16="http://schemas.microsoft.com/office/drawing/2014/main" val="10000"/>
                  </a:ext>
                </a:extLst>
              </a:tr>
              <a:tr h="281354">
                <a:tc>
                  <a:txBody>
                    <a:bodyPr/>
                    <a:lstStyle/>
                    <a:p>
                      <a:pPr algn="ctr"/>
                      <a:r>
                        <a:rPr kumimoji="1" lang="ja-JP" altLang="en-US" sz="1300" b="0" dirty="0">
                          <a:latin typeface="ＭＳ Ｐゴシック" panose="020B0600070205080204" pitchFamily="50" charset="-128"/>
                          <a:ea typeface="ＭＳ Ｐゴシック" panose="020B0600070205080204" pitchFamily="50" charset="-128"/>
                        </a:rPr>
                        <a:t>融点</a:t>
                      </a:r>
                    </a:p>
                  </a:txBody>
                  <a:tcPr marL="84406" marR="84406" marT="42203" marB="42203" anchor="ctr">
                    <a:solidFill>
                      <a:srgbClr val="F0F0F0"/>
                    </a:solidFill>
                  </a:tcPr>
                </a:tc>
                <a:tc>
                  <a:txBody>
                    <a:bodyPr/>
                    <a:lstStyle/>
                    <a:p>
                      <a:pPr algn="ctr"/>
                      <a:r>
                        <a:rPr kumimoji="1" lang="en-US" altLang="ja-JP" sz="1300" b="0" dirty="0">
                          <a:latin typeface="ＭＳ Ｐゴシック" panose="020B0600070205080204" pitchFamily="50" charset="-128"/>
                          <a:ea typeface="ＭＳ Ｐゴシック" panose="020B0600070205080204" pitchFamily="50" charset="-128"/>
                        </a:rPr>
                        <a:t>-218.8℃</a:t>
                      </a:r>
                      <a:endParaRPr kumimoji="1" lang="ja-JP" altLang="en-US" sz="1300" b="0" dirty="0">
                        <a:latin typeface="ＭＳ Ｐゴシック" panose="020B0600070205080204" pitchFamily="50" charset="-128"/>
                        <a:ea typeface="ＭＳ Ｐゴシック" panose="020B0600070205080204" pitchFamily="50" charset="-128"/>
                      </a:endParaRPr>
                    </a:p>
                  </a:txBody>
                  <a:tcPr marL="84406" marR="84406" marT="42203" marB="42203" anchor="ctr">
                    <a:solidFill>
                      <a:srgbClr val="F3F3F3"/>
                    </a:solidFill>
                  </a:tcPr>
                </a:tc>
                <a:extLst>
                  <a:ext uri="{0D108BD9-81ED-4DB2-BD59-A6C34878D82A}">
                    <a16:rowId xmlns:a16="http://schemas.microsoft.com/office/drawing/2014/main" val="10001"/>
                  </a:ext>
                </a:extLst>
              </a:tr>
              <a:tr h="281354">
                <a:tc>
                  <a:txBody>
                    <a:bodyPr/>
                    <a:lstStyle/>
                    <a:p>
                      <a:pPr algn="ctr"/>
                      <a:r>
                        <a:rPr kumimoji="1" lang="ja-JP" altLang="en-US" sz="1300" b="0" dirty="0">
                          <a:latin typeface="ＭＳ Ｐゴシック" panose="020B0600070205080204" pitchFamily="50" charset="-128"/>
                          <a:ea typeface="ＭＳ Ｐゴシック" panose="020B0600070205080204" pitchFamily="50" charset="-128"/>
                        </a:rPr>
                        <a:t>沸点</a:t>
                      </a:r>
                    </a:p>
                  </a:txBody>
                  <a:tcPr marL="84406" marR="84406" marT="42203" marB="42203" anchor="ctr">
                    <a:solidFill>
                      <a:srgbClr val="F0F0F0"/>
                    </a:solidFill>
                  </a:tcPr>
                </a:tc>
                <a:tc>
                  <a:txBody>
                    <a:bodyPr/>
                    <a:lstStyle/>
                    <a:p>
                      <a:pPr algn="ctr"/>
                      <a:r>
                        <a:rPr kumimoji="1" lang="en-US" altLang="ja-JP" sz="1300" b="0" dirty="0">
                          <a:latin typeface="ＭＳ Ｐゴシック" panose="020B0600070205080204" pitchFamily="50" charset="-128"/>
                          <a:ea typeface="ＭＳ Ｐゴシック" panose="020B0600070205080204" pitchFamily="50" charset="-128"/>
                        </a:rPr>
                        <a:t>-183.0℃</a:t>
                      </a:r>
                      <a:endParaRPr kumimoji="1" lang="ja-JP" altLang="en-US" sz="1300" b="0" dirty="0">
                        <a:latin typeface="ＭＳ Ｐゴシック" panose="020B0600070205080204" pitchFamily="50" charset="-128"/>
                        <a:ea typeface="ＭＳ Ｐゴシック" panose="020B0600070205080204" pitchFamily="50" charset="-128"/>
                      </a:endParaRPr>
                    </a:p>
                  </a:txBody>
                  <a:tcPr marL="84406" marR="84406" marT="42203" marB="42203" anchor="ctr">
                    <a:solidFill>
                      <a:srgbClr val="F3F3F3"/>
                    </a:solidFill>
                  </a:tcPr>
                </a:tc>
                <a:extLst>
                  <a:ext uri="{0D108BD9-81ED-4DB2-BD59-A6C34878D82A}">
                    <a16:rowId xmlns:a16="http://schemas.microsoft.com/office/drawing/2014/main" val="10002"/>
                  </a:ext>
                </a:extLst>
              </a:tr>
              <a:tr h="281354">
                <a:tc>
                  <a:txBody>
                    <a:bodyPr/>
                    <a:lstStyle/>
                    <a:p>
                      <a:pPr algn="ctr"/>
                      <a:r>
                        <a:rPr kumimoji="1" lang="ja-JP" altLang="en-US" sz="1300" b="0" dirty="0">
                          <a:latin typeface="ＭＳ Ｐゴシック" panose="020B0600070205080204" pitchFamily="50" charset="-128"/>
                          <a:ea typeface="ＭＳ Ｐゴシック" panose="020B0600070205080204" pitchFamily="50" charset="-128"/>
                        </a:rPr>
                        <a:t>比重</a:t>
                      </a:r>
                    </a:p>
                  </a:txBody>
                  <a:tcPr marL="84406" marR="84406" marT="42203" marB="42203" anchor="ctr">
                    <a:solidFill>
                      <a:srgbClr val="F0F0F0"/>
                    </a:solidFill>
                  </a:tcPr>
                </a:tc>
                <a:tc>
                  <a:txBody>
                    <a:bodyPr/>
                    <a:lstStyle/>
                    <a:p>
                      <a:pPr algn="ctr"/>
                      <a:r>
                        <a:rPr kumimoji="1" lang="en-US" altLang="ja-JP" sz="1300" b="0" dirty="0">
                          <a:latin typeface="ＭＳ Ｐゴシック" panose="020B0600070205080204" pitchFamily="50" charset="-128"/>
                          <a:ea typeface="ＭＳ Ｐゴシック" panose="020B0600070205080204" pitchFamily="50" charset="-128"/>
                        </a:rPr>
                        <a:t>1.11</a:t>
                      </a:r>
                      <a:r>
                        <a:rPr kumimoji="1" lang="ja-JP" altLang="en-US" sz="1300" b="0" dirty="0">
                          <a:latin typeface="ＭＳ Ｐゴシック" panose="020B0600070205080204" pitchFamily="50" charset="-128"/>
                          <a:ea typeface="ＭＳ Ｐゴシック" panose="020B0600070205080204" pitchFamily="50" charset="-128"/>
                        </a:rPr>
                        <a:t>　</a:t>
                      </a:r>
                      <a:r>
                        <a:rPr kumimoji="1" lang="en-US" altLang="ja-JP" sz="1300" b="0" dirty="0">
                          <a:latin typeface="ＭＳ Ｐゴシック" panose="020B0600070205080204" pitchFamily="50" charset="-128"/>
                          <a:ea typeface="ＭＳ Ｐゴシック" panose="020B0600070205080204" pitchFamily="50" charset="-128"/>
                        </a:rPr>
                        <a:t>(</a:t>
                      </a:r>
                      <a:r>
                        <a:rPr kumimoji="1" lang="ja-JP" altLang="en-US" sz="1300" b="0" dirty="0">
                          <a:latin typeface="ＭＳ Ｐゴシック" panose="020B0600070205080204" pitchFamily="50" charset="-128"/>
                          <a:ea typeface="ＭＳ Ｐゴシック" panose="020B0600070205080204" pitchFamily="50" charset="-128"/>
                        </a:rPr>
                        <a:t>空気</a:t>
                      </a:r>
                      <a:r>
                        <a:rPr kumimoji="1" lang="en-US" altLang="ja-JP" sz="1300" b="0" dirty="0">
                          <a:latin typeface="ＭＳ Ｐゴシック" panose="020B0600070205080204" pitchFamily="50" charset="-128"/>
                          <a:ea typeface="ＭＳ Ｐゴシック" panose="020B0600070205080204" pitchFamily="50" charset="-128"/>
                        </a:rPr>
                        <a:t>=1)</a:t>
                      </a:r>
                      <a:endParaRPr kumimoji="1" lang="en-US" altLang="ja-JP" sz="1300" b="0" dirty="0">
                        <a:solidFill>
                          <a:schemeClr val="tx1"/>
                        </a:solidFill>
                        <a:latin typeface="ＭＳ Ｐゴシック" panose="020B0600070205080204" pitchFamily="50" charset="-128"/>
                        <a:ea typeface="ＭＳ Ｐゴシック" panose="020B0600070205080204" pitchFamily="50" charset="-128"/>
                      </a:endParaRPr>
                    </a:p>
                  </a:txBody>
                  <a:tcPr marL="84406" marR="84406" marT="42203" marB="42203" anchor="ctr">
                    <a:solidFill>
                      <a:srgbClr val="F3F3F3"/>
                    </a:solidFill>
                  </a:tcPr>
                </a:tc>
                <a:extLst>
                  <a:ext uri="{0D108BD9-81ED-4DB2-BD59-A6C34878D82A}">
                    <a16:rowId xmlns:a16="http://schemas.microsoft.com/office/drawing/2014/main" val="10003"/>
                  </a:ext>
                </a:extLst>
              </a:tr>
              <a:tr h="281354">
                <a:tc>
                  <a:txBody>
                    <a:bodyPr/>
                    <a:lstStyle/>
                    <a:p>
                      <a:pPr algn="ctr"/>
                      <a:r>
                        <a:rPr kumimoji="1" lang="ja-JP" altLang="en-US" sz="1300" b="0" dirty="0">
                          <a:latin typeface="ＭＳ Ｐゴシック" panose="020B0600070205080204" pitchFamily="50" charset="-128"/>
                          <a:ea typeface="ＭＳ Ｐゴシック" panose="020B0600070205080204" pitchFamily="50" charset="-128"/>
                        </a:rPr>
                        <a:t>液密度</a:t>
                      </a:r>
                    </a:p>
                  </a:txBody>
                  <a:tcPr marL="84406" marR="84406" marT="42203" marB="42203" anchor="ctr">
                    <a:solidFill>
                      <a:srgbClr val="F0F0F0"/>
                    </a:solidFill>
                  </a:tcPr>
                </a:tc>
                <a:tc>
                  <a:txBody>
                    <a:bodyPr/>
                    <a:lstStyle/>
                    <a:p>
                      <a:pPr algn="ctr"/>
                      <a:r>
                        <a:rPr kumimoji="1" lang="en-US" altLang="ja-JP" sz="1300" b="0" dirty="0">
                          <a:latin typeface="ＭＳ Ｐゴシック" panose="020B0600070205080204" pitchFamily="50" charset="-128"/>
                          <a:ea typeface="ＭＳ Ｐゴシック" panose="020B0600070205080204" pitchFamily="50" charset="-128"/>
                        </a:rPr>
                        <a:t>1.14kg/L</a:t>
                      </a:r>
                      <a:r>
                        <a:rPr kumimoji="1" lang="ja-JP" altLang="en-US" sz="1300" b="0" dirty="0">
                          <a:latin typeface="ＭＳ Ｐゴシック" panose="020B0600070205080204" pitchFamily="50" charset="-128"/>
                          <a:ea typeface="ＭＳ Ｐゴシック" panose="020B0600070205080204" pitchFamily="50" charset="-128"/>
                        </a:rPr>
                        <a:t>　</a:t>
                      </a:r>
                      <a:r>
                        <a:rPr kumimoji="1" lang="en-US" altLang="ja-JP" sz="1300" b="0" dirty="0">
                          <a:latin typeface="ＭＳ Ｐゴシック" panose="020B0600070205080204" pitchFamily="50" charset="-128"/>
                          <a:ea typeface="ＭＳ Ｐゴシック" panose="020B0600070205080204" pitchFamily="50" charset="-128"/>
                        </a:rPr>
                        <a:t>(</a:t>
                      </a:r>
                      <a:r>
                        <a:rPr kumimoji="1" lang="ja-JP" altLang="en-US" sz="1300" b="0" dirty="0">
                          <a:latin typeface="ＭＳ Ｐゴシック" panose="020B0600070205080204" pitchFamily="50" charset="-128"/>
                          <a:ea typeface="ＭＳ Ｐゴシック" panose="020B0600070205080204" pitchFamily="50" charset="-128"/>
                        </a:rPr>
                        <a:t>沸点</a:t>
                      </a:r>
                      <a:r>
                        <a:rPr kumimoji="1" lang="en-US" altLang="ja-JP" sz="1300" b="0" dirty="0">
                          <a:latin typeface="ＭＳ Ｐゴシック" panose="020B0600070205080204" pitchFamily="50" charset="-128"/>
                          <a:ea typeface="ＭＳ Ｐゴシック" panose="020B0600070205080204" pitchFamily="50" charset="-128"/>
                        </a:rPr>
                        <a:t>)</a:t>
                      </a:r>
                    </a:p>
                  </a:txBody>
                  <a:tcPr marL="84406" marR="84406" marT="42203" marB="42203" anchor="ctr">
                    <a:solidFill>
                      <a:srgbClr val="F3F3F3"/>
                    </a:solidFill>
                  </a:tcPr>
                </a:tc>
                <a:extLst>
                  <a:ext uri="{0D108BD9-81ED-4DB2-BD59-A6C34878D82A}">
                    <a16:rowId xmlns:a16="http://schemas.microsoft.com/office/drawing/2014/main" val="10004"/>
                  </a:ext>
                </a:extLst>
              </a:tr>
              <a:tr h="281354">
                <a:tc>
                  <a:txBody>
                    <a:bodyPr/>
                    <a:lstStyle/>
                    <a:p>
                      <a:pPr algn="ctr"/>
                      <a:r>
                        <a:rPr kumimoji="1" lang="ja-JP" altLang="en-US" sz="1300" b="0" dirty="0">
                          <a:latin typeface="ＭＳ Ｐゴシック" panose="020B0600070205080204" pitchFamily="50" charset="-128"/>
                          <a:ea typeface="ＭＳ Ｐゴシック" panose="020B0600070205080204" pitchFamily="50" charset="-128"/>
                        </a:rPr>
                        <a:t>色 （ガス）</a:t>
                      </a:r>
                    </a:p>
                  </a:txBody>
                  <a:tcPr marL="84406" marR="84406" marT="42203" marB="42203" anchor="ctr">
                    <a:solidFill>
                      <a:srgbClr val="F0F0F0"/>
                    </a:solidFill>
                  </a:tcPr>
                </a:tc>
                <a:tc>
                  <a:txBody>
                    <a:bodyPr/>
                    <a:lstStyle/>
                    <a:p>
                      <a:pPr algn="ctr"/>
                      <a:r>
                        <a:rPr kumimoji="1" lang="ja-JP" altLang="en-US" sz="1300" b="0" dirty="0">
                          <a:latin typeface="ＭＳ Ｐゴシック" panose="020B0600070205080204" pitchFamily="50" charset="-128"/>
                          <a:ea typeface="ＭＳ Ｐゴシック" panose="020B0600070205080204" pitchFamily="50" charset="-128"/>
                        </a:rPr>
                        <a:t>無色</a:t>
                      </a:r>
                    </a:p>
                  </a:txBody>
                  <a:tcPr marL="84406" marR="84406" marT="42203" marB="42203" anchor="ctr">
                    <a:solidFill>
                      <a:srgbClr val="F3F3F3"/>
                    </a:solidFill>
                  </a:tcPr>
                </a:tc>
                <a:extLst>
                  <a:ext uri="{0D108BD9-81ED-4DB2-BD59-A6C34878D82A}">
                    <a16:rowId xmlns:a16="http://schemas.microsoft.com/office/drawing/2014/main" val="10005"/>
                  </a:ext>
                </a:extLst>
              </a:tr>
              <a:tr h="281354">
                <a:tc>
                  <a:txBody>
                    <a:bodyPr/>
                    <a:lstStyle/>
                    <a:p>
                      <a:pPr algn="ctr"/>
                      <a:r>
                        <a:rPr kumimoji="1" lang="ja-JP" altLang="en-US" sz="1300" b="0" dirty="0">
                          <a:latin typeface="ＭＳ Ｐゴシック" panose="020B0600070205080204" pitchFamily="50" charset="-128"/>
                          <a:ea typeface="ＭＳ Ｐゴシック" panose="020B0600070205080204" pitchFamily="50" charset="-128"/>
                        </a:rPr>
                        <a:t>臭気</a:t>
                      </a:r>
                    </a:p>
                  </a:txBody>
                  <a:tcPr marL="84406" marR="84406" marT="42203" marB="42203" anchor="ctr">
                    <a:solidFill>
                      <a:srgbClr val="F0F0F0"/>
                    </a:solidFill>
                  </a:tcPr>
                </a:tc>
                <a:tc>
                  <a:txBody>
                    <a:bodyPr/>
                    <a:lstStyle/>
                    <a:p>
                      <a:pPr algn="ctr"/>
                      <a:r>
                        <a:rPr kumimoji="1" lang="ja-JP" altLang="en-US" sz="1300" b="0" dirty="0">
                          <a:latin typeface="ＭＳ Ｐゴシック" panose="020B0600070205080204" pitchFamily="50" charset="-128"/>
                          <a:ea typeface="ＭＳ Ｐゴシック" panose="020B0600070205080204" pitchFamily="50" charset="-128"/>
                        </a:rPr>
                        <a:t>無臭</a:t>
                      </a:r>
                    </a:p>
                  </a:txBody>
                  <a:tcPr marL="84406" marR="84406" marT="42203" marB="42203" anchor="ctr">
                    <a:solidFill>
                      <a:srgbClr val="F3F3F3"/>
                    </a:solidFill>
                  </a:tcPr>
                </a:tc>
                <a:extLst>
                  <a:ext uri="{0D108BD9-81ED-4DB2-BD59-A6C34878D82A}">
                    <a16:rowId xmlns:a16="http://schemas.microsoft.com/office/drawing/2014/main" val="10006"/>
                  </a:ext>
                </a:extLst>
              </a:tr>
              <a:tr h="281354">
                <a:tc>
                  <a:txBody>
                    <a:bodyPr/>
                    <a:lstStyle/>
                    <a:p>
                      <a:pPr algn="ctr"/>
                      <a:r>
                        <a:rPr kumimoji="1" lang="ja-JP" altLang="en-US" sz="1300" b="0" dirty="0">
                          <a:latin typeface="ＭＳ Ｐゴシック" panose="020B0600070205080204" pitchFamily="50" charset="-128"/>
                          <a:ea typeface="ＭＳ Ｐゴシック" panose="020B0600070205080204" pitchFamily="50" charset="-128"/>
                        </a:rPr>
                        <a:t>燃性</a:t>
                      </a:r>
                    </a:p>
                  </a:txBody>
                  <a:tcPr marL="84406" marR="84406" marT="42203" marB="42203" anchor="ctr">
                    <a:solidFill>
                      <a:srgbClr val="F0F0F0"/>
                    </a:solidFill>
                  </a:tcPr>
                </a:tc>
                <a:tc>
                  <a:txBody>
                    <a:bodyPr/>
                    <a:lstStyle/>
                    <a:p>
                      <a:pPr algn="ctr"/>
                      <a:r>
                        <a:rPr kumimoji="1" lang="ja-JP" altLang="en-US" sz="1300" b="0" dirty="0">
                          <a:latin typeface="ＭＳ Ｐゴシック" panose="020B0600070205080204" pitchFamily="50" charset="-128"/>
                          <a:ea typeface="ＭＳ Ｐゴシック" panose="020B0600070205080204" pitchFamily="50" charset="-128"/>
                        </a:rPr>
                        <a:t>支燃性</a:t>
                      </a:r>
                    </a:p>
                  </a:txBody>
                  <a:tcPr marL="84406" marR="84406" marT="42203" marB="42203" anchor="ctr">
                    <a:solidFill>
                      <a:srgbClr val="F3F3F3"/>
                    </a:solidFill>
                  </a:tcPr>
                </a:tc>
                <a:extLst>
                  <a:ext uri="{0D108BD9-81ED-4DB2-BD59-A6C34878D82A}">
                    <a16:rowId xmlns:a16="http://schemas.microsoft.com/office/drawing/2014/main" val="10007"/>
                  </a:ext>
                </a:extLst>
              </a:tr>
            </a:tbl>
          </a:graphicData>
        </a:graphic>
      </p:graphicFrame>
      <p:sp>
        <p:nvSpPr>
          <p:cNvPr id="12" name="Text Box 4"/>
          <p:cNvSpPr txBox="1">
            <a:spLocks noChangeArrowheads="1"/>
          </p:cNvSpPr>
          <p:nvPr/>
        </p:nvSpPr>
        <p:spPr bwMode="auto">
          <a:xfrm>
            <a:off x="725384" y="3353804"/>
            <a:ext cx="5819082" cy="546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lgn="just">
              <a:spcBef>
                <a:spcPct val="0"/>
              </a:spcBef>
              <a:buNone/>
            </a:pPr>
            <a:r>
              <a:rPr lang="ja-JP" altLang="en-US" sz="1477" dirty="0">
                <a:latin typeface="ＭＳ Ｐゴシック" panose="020B0600070205080204" pitchFamily="50" charset="-128"/>
              </a:rPr>
              <a:t>酸素は、無色・無臭で空気よりやや重い気体です。（ガス比重：</a:t>
            </a:r>
            <a:r>
              <a:rPr lang="en-US" altLang="ja-JP" sz="1477" dirty="0">
                <a:latin typeface="ＭＳ Ｐゴシック" panose="020B0600070205080204" pitchFamily="50" charset="-128"/>
              </a:rPr>
              <a:t>1.11</a:t>
            </a:r>
            <a:r>
              <a:rPr lang="ja-JP" altLang="en-US" sz="1477" dirty="0">
                <a:latin typeface="ＭＳ Ｐゴシック" panose="020B0600070205080204" pitchFamily="50" charset="-128"/>
              </a:rPr>
              <a:t>）</a:t>
            </a:r>
            <a:endParaRPr lang="en-US" altLang="ja-JP" sz="1477" dirty="0">
              <a:latin typeface="ＭＳ Ｐゴシック" panose="020B0600070205080204" pitchFamily="50" charset="-128"/>
            </a:endParaRPr>
          </a:p>
          <a:p>
            <a:pPr algn="just">
              <a:spcBef>
                <a:spcPct val="0"/>
              </a:spcBef>
              <a:buNone/>
            </a:pPr>
            <a:r>
              <a:rPr lang="ja-JP" altLang="en-US" sz="1477" dirty="0">
                <a:latin typeface="ＭＳ Ｐゴシック" panose="020B0600070205080204" pitchFamily="50" charset="-128"/>
              </a:rPr>
              <a:t>燃焼を助ける性質を持っているため、支燃性のガスと言われています。</a:t>
            </a:r>
          </a:p>
        </p:txBody>
      </p:sp>
      <p:graphicFrame>
        <p:nvGraphicFramePr>
          <p:cNvPr id="2" name="グラフ 1"/>
          <p:cNvGraphicFramePr>
            <a:graphicFrameLocks/>
          </p:cNvGraphicFramePr>
          <p:nvPr/>
        </p:nvGraphicFramePr>
        <p:xfrm>
          <a:off x="6359073" y="4089087"/>
          <a:ext cx="2133601" cy="1718066"/>
        </p:xfrm>
        <a:graphic>
          <a:graphicData uri="http://schemas.openxmlformats.org/drawingml/2006/chart">
            <c:chart xmlns:c="http://schemas.openxmlformats.org/drawingml/2006/chart" xmlns:r="http://schemas.openxmlformats.org/officeDocument/2006/relationships" r:id="rId7"/>
          </a:graphicData>
        </a:graphic>
      </p:graphicFrame>
      <p:grpSp>
        <p:nvGrpSpPr>
          <p:cNvPr id="17" name="グループ化 16"/>
          <p:cNvGrpSpPr/>
          <p:nvPr/>
        </p:nvGrpSpPr>
        <p:grpSpPr>
          <a:xfrm>
            <a:off x="5613949" y="832791"/>
            <a:ext cx="3344613" cy="2916640"/>
            <a:chOff x="4376136" y="795868"/>
            <a:chExt cx="3187429" cy="2756046"/>
          </a:xfrm>
        </p:grpSpPr>
        <p:grpSp>
          <p:nvGrpSpPr>
            <p:cNvPr id="10" name="グループ化 9"/>
            <p:cNvGrpSpPr/>
            <p:nvPr/>
          </p:nvGrpSpPr>
          <p:grpSpPr>
            <a:xfrm>
              <a:off x="4376136" y="795868"/>
              <a:ext cx="3187429" cy="2756046"/>
              <a:chOff x="1184492" y="3974364"/>
              <a:chExt cx="2950464" cy="2340785"/>
            </a:xfrm>
          </p:grpSpPr>
          <p:pic>
            <p:nvPicPr>
              <p:cNvPr id="6" name="Picture 6" descr="371"/>
              <p:cNvPicPr>
                <a:picLocks noChangeAspect="1" noChangeArrowheads="1"/>
              </p:cNvPicPr>
              <p:nvPr/>
            </p:nvPicPr>
            <p:blipFill rotWithShape="1">
              <a:blip r:embed="rId8">
                <a:extLst>
                  <a:ext uri="{28A0092B-C50C-407E-A947-70E740481C1C}">
                    <a14:useLocalDpi xmlns:a14="http://schemas.microsoft.com/office/drawing/2010/main" val="0"/>
                  </a:ext>
                </a:extLst>
              </a:blip>
              <a:srcRect l="5573" r="14596"/>
              <a:stretch/>
            </p:blipFill>
            <p:spPr bwMode="auto">
              <a:xfrm>
                <a:off x="1184492" y="3974364"/>
                <a:ext cx="2950464" cy="234078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図 2"/>
              <p:cNvPicPr>
                <a:picLocks noChangeAspect="1"/>
              </p:cNvPicPr>
              <p:nvPr/>
            </p:nvPicPr>
            <p:blipFill>
              <a:blip r:embed="rId9"/>
              <a:stretch>
                <a:fillRect/>
              </a:stretch>
            </p:blipFill>
            <p:spPr>
              <a:xfrm rot="1153539">
                <a:off x="2973091" y="4598611"/>
                <a:ext cx="195189" cy="140117"/>
              </a:xfrm>
              <a:prstGeom prst="ellipse">
                <a:avLst/>
              </a:prstGeom>
              <a:ln>
                <a:noFill/>
              </a:ln>
              <a:effectLst>
                <a:softEdge rad="112500"/>
              </a:effectLst>
            </p:spPr>
          </p:pic>
        </p:grpSp>
        <p:pic>
          <p:nvPicPr>
            <p:cNvPr id="15" name="図 14"/>
            <p:cNvPicPr>
              <a:picLocks noChangeAspect="1"/>
            </p:cNvPicPr>
            <p:nvPr/>
          </p:nvPicPr>
          <p:blipFill>
            <a:blip r:embed="rId10"/>
            <a:stretch>
              <a:fillRect/>
            </a:stretch>
          </p:blipFill>
          <p:spPr>
            <a:xfrm rot="993018">
              <a:off x="6304573" y="1545452"/>
              <a:ext cx="205468" cy="126540"/>
            </a:xfrm>
            <a:prstGeom prst="rect">
              <a:avLst/>
            </a:prstGeom>
          </p:spPr>
        </p:pic>
      </p:grpSp>
      <p:sp>
        <p:nvSpPr>
          <p:cNvPr id="7" name="スライド番号プレースホルダー 6"/>
          <p:cNvSpPr>
            <a:spLocks noGrp="1"/>
          </p:cNvSpPr>
          <p:nvPr>
            <p:ph type="sldNum" sz="quarter" idx="12"/>
          </p:nvPr>
        </p:nvSpPr>
        <p:spPr/>
        <p:txBody>
          <a:bodyPr/>
          <a:lstStyle/>
          <a:p>
            <a:fld id="{66C92D76-81BE-4672-9501-F7C99C4BF68C}" type="slidenum">
              <a:rPr kumimoji="1" lang="ja-JP" altLang="en-US" smtClean="0"/>
              <a:t>5</a:t>
            </a:fld>
            <a:endParaRPr kumimoji="1" lang="ja-JP" altLang="en-US"/>
          </a:p>
        </p:txBody>
      </p:sp>
      <p:sp>
        <p:nvSpPr>
          <p:cNvPr id="13" name="テキスト ボックス 12"/>
          <p:cNvSpPr txBox="1"/>
          <p:nvPr/>
        </p:nvSpPr>
        <p:spPr>
          <a:xfrm>
            <a:off x="4809811" y="5731627"/>
            <a:ext cx="3615584" cy="248530"/>
          </a:xfrm>
          <a:prstGeom prst="rect">
            <a:avLst/>
          </a:prstGeom>
          <a:noFill/>
        </p:spPr>
        <p:txBody>
          <a:bodyPr wrap="square" rtlCol="0">
            <a:spAutoFit/>
          </a:bodyPr>
          <a:lstStyle/>
          <a:p>
            <a:pPr>
              <a:defRPr/>
            </a:pPr>
            <a:r>
              <a:rPr lang="ja-JP" altLang="en-US" sz="1015" dirty="0"/>
              <a:t>＊アルゴン、二酸化炭素、ネオン、ヘリウム、クリプトンなど</a:t>
            </a:r>
          </a:p>
        </p:txBody>
      </p:sp>
      <p:pic>
        <p:nvPicPr>
          <p:cNvPr id="21" name="医療ガスについて2-1">
            <a:hlinkClick r:id="" action="ppaction://media"/>
            <a:extLst>
              <a:ext uri="{FF2B5EF4-FFF2-40B4-BE49-F238E27FC236}">
                <a16:creationId xmlns:a16="http://schemas.microsoft.com/office/drawing/2014/main" id="{68E7BDF9-E3EF-416F-ABE4-A0B4C7087D60}"/>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9229348" y="0"/>
            <a:ext cx="562708" cy="562708"/>
          </a:xfrm>
          <a:prstGeom prst="rect">
            <a:avLst/>
          </a:prstGeom>
        </p:spPr>
      </p:pic>
    </p:spTree>
    <p:extLst>
      <p:ext uri="{BB962C8B-B14F-4D97-AF65-F5344CB8AC3E}">
        <p14:creationId xmlns:p14="http://schemas.microsoft.com/office/powerpoint/2010/main" val="2590826855"/>
      </p:ext>
    </p:extLst>
  </p:cSld>
  <p:clrMapOvr>
    <a:masterClrMapping/>
  </p:clrMapOvr>
  <mc:AlternateContent xmlns:mc="http://schemas.openxmlformats.org/markup-compatibility/2006" xmlns:p14="http://schemas.microsoft.com/office/powerpoint/2010/main">
    <mc:Choice Requires="p14">
      <p:transition p14:dur="10" advTm="34000"/>
    </mc:Choice>
    <mc:Fallback xmlns="">
      <p:transition advTm="3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3930" fill="hold"/>
                                        <p:tgtEl>
                                          <p:spTgt spid="2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1"/>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角丸四角形 51"/>
          <p:cNvSpPr/>
          <p:nvPr/>
        </p:nvSpPr>
        <p:spPr>
          <a:xfrm>
            <a:off x="610751" y="5338153"/>
            <a:ext cx="6738231" cy="792442"/>
          </a:xfrm>
          <a:prstGeom prst="roundRect">
            <a:avLst>
              <a:gd name="adj" fmla="val 8777"/>
            </a:avLst>
          </a:prstGeom>
          <a:solidFill>
            <a:srgbClr val="D6DC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1" name="角丸四角形 50"/>
          <p:cNvSpPr/>
          <p:nvPr/>
        </p:nvSpPr>
        <p:spPr>
          <a:xfrm>
            <a:off x="4822797" y="1936262"/>
            <a:ext cx="4078926" cy="3332563"/>
          </a:xfrm>
          <a:prstGeom prst="roundRect">
            <a:avLst>
              <a:gd name="adj" fmla="val 5387"/>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0" name="角丸四角形 49"/>
          <p:cNvSpPr/>
          <p:nvPr/>
        </p:nvSpPr>
        <p:spPr>
          <a:xfrm>
            <a:off x="610752" y="3455511"/>
            <a:ext cx="6532509" cy="1800121"/>
          </a:xfrm>
          <a:prstGeom prst="roundRect">
            <a:avLst>
              <a:gd name="adj" fmla="val 8119"/>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9" name="角丸四角形 48"/>
          <p:cNvSpPr/>
          <p:nvPr/>
        </p:nvSpPr>
        <p:spPr>
          <a:xfrm>
            <a:off x="610752" y="1067367"/>
            <a:ext cx="4039177" cy="2242686"/>
          </a:xfrm>
          <a:prstGeom prst="roundRect">
            <a:avLst>
              <a:gd name="adj" fmla="val 5516"/>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nvGrpSpPr>
          <p:cNvPr id="5" name="グループ化 4"/>
          <p:cNvGrpSpPr/>
          <p:nvPr/>
        </p:nvGrpSpPr>
        <p:grpSpPr>
          <a:xfrm>
            <a:off x="5186051" y="3173543"/>
            <a:ext cx="1099631" cy="1650102"/>
            <a:chOff x="5824155" y="3880022"/>
            <a:chExt cx="906161" cy="1301577"/>
          </a:xfrm>
        </p:grpSpPr>
        <p:sp>
          <p:nvSpPr>
            <p:cNvPr id="6" name="正方形/長方形 5"/>
            <p:cNvSpPr/>
            <p:nvPr/>
          </p:nvSpPr>
          <p:spPr>
            <a:xfrm>
              <a:off x="5824155" y="4395788"/>
              <a:ext cx="494270" cy="785811"/>
            </a:xfrm>
            <a:prstGeom prst="rect">
              <a:avLst/>
            </a:prstGeom>
            <a:solidFill>
              <a:srgbClr val="FFFFCC"/>
            </a:solid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7" name="正方形/長方形 6"/>
            <p:cNvSpPr/>
            <p:nvPr/>
          </p:nvSpPr>
          <p:spPr>
            <a:xfrm>
              <a:off x="6153667" y="3880022"/>
              <a:ext cx="576649" cy="1301577"/>
            </a:xfrm>
            <a:prstGeom prst="rect">
              <a:avLst/>
            </a:prstGeom>
            <a:solidFill>
              <a:srgbClr val="FFFFCC"/>
            </a:solid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8" name="正方形/長方形 7"/>
            <p:cNvSpPr/>
            <p:nvPr/>
          </p:nvSpPr>
          <p:spPr>
            <a:xfrm>
              <a:off x="5995987" y="4405313"/>
              <a:ext cx="276225" cy="769784"/>
            </a:xfrm>
            <a:prstGeom prst="rect">
              <a:avLst/>
            </a:prstGeom>
            <a:solidFill>
              <a:srgbClr val="FFF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cxnSp>
        <p:nvCxnSpPr>
          <p:cNvPr id="13" name="直線矢印コネクタ 12"/>
          <p:cNvCxnSpPr/>
          <p:nvPr/>
        </p:nvCxnSpPr>
        <p:spPr>
          <a:xfrm>
            <a:off x="5088675" y="3004563"/>
            <a:ext cx="1721694" cy="0"/>
          </a:xfrm>
          <a:prstGeom prst="straightConnector1">
            <a:avLst/>
          </a:prstGeom>
          <a:ln w="57150">
            <a:solidFill>
              <a:srgbClr val="3399FF"/>
            </a:solidFill>
            <a:tailEnd type="triangle"/>
          </a:ln>
        </p:spPr>
        <p:style>
          <a:lnRef idx="1">
            <a:schemeClr val="accent1"/>
          </a:lnRef>
          <a:fillRef idx="0">
            <a:schemeClr val="accent1"/>
          </a:fillRef>
          <a:effectRef idx="0">
            <a:schemeClr val="accent1"/>
          </a:effectRef>
          <a:fontRef idx="minor">
            <a:schemeClr val="tx1"/>
          </a:fontRef>
        </p:style>
      </p:cxnSp>
      <p:cxnSp>
        <p:nvCxnSpPr>
          <p:cNvPr id="15" name="直線矢印コネクタ 14"/>
          <p:cNvCxnSpPr/>
          <p:nvPr/>
        </p:nvCxnSpPr>
        <p:spPr>
          <a:xfrm>
            <a:off x="5842525" y="3949784"/>
            <a:ext cx="93273" cy="0"/>
          </a:xfrm>
          <a:prstGeom prst="straightConnector1">
            <a:avLst/>
          </a:prstGeom>
          <a:ln w="57150">
            <a:solidFill>
              <a:srgbClr val="3399FF"/>
            </a:solidFill>
            <a:tailEnd type="none"/>
          </a:ln>
        </p:spPr>
        <p:style>
          <a:lnRef idx="1">
            <a:schemeClr val="accent1"/>
          </a:lnRef>
          <a:fillRef idx="0">
            <a:schemeClr val="accent1"/>
          </a:fillRef>
          <a:effectRef idx="0">
            <a:schemeClr val="accent1"/>
          </a:effectRef>
          <a:fontRef idx="minor">
            <a:schemeClr val="tx1"/>
          </a:fontRef>
        </p:style>
      </p:cxnSp>
      <p:cxnSp>
        <p:nvCxnSpPr>
          <p:cNvPr id="16" name="直線矢印コネクタ 15"/>
          <p:cNvCxnSpPr/>
          <p:nvPr/>
        </p:nvCxnSpPr>
        <p:spPr>
          <a:xfrm>
            <a:off x="5079665" y="4291352"/>
            <a:ext cx="788021" cy="0"/>
          </a:xfrm>
          <a:prstGeom prst="straightConnector1">
            <a:avLst/>
          </a:prstGeom>
          <a:ln w="57150">
            <a:solidFill>
              <a:srgbClr val="3399FF"/>
            </a:solidFill>
            <a:tailEnd type="none"/>
          </a:ln>
        </p:spPr>
        <p:style>
          <a:lnRef idx="1">
            <a:schemeClr val="accent1"/>
          </a:lnRef>
          <a:fillRef idx="0">
            <a:schemeClr val="accent1"/>
          </a:fillRef>
          <a:effectRef idx="0">
            <a:schemeClr val="accent1"/>
          </a:effectRef>
          <a:fontRef idx="minor">
            <a:schemeClr val="tx1"/>
          </a:fontRef>
        </p:style>
      </p:cxnSp>
      <p:cxnSp>
        <p:nvCxnSpPr>
          <p:cNvPr id="17" name="直線矢印コネクタ 16"/>
          <p:cNvCxnSpPr/>
          <p:nvPr/>
        </p:nvCxnSpPr>
        <p:spPr>
          <a:xfrm>
            <a:off x="5859302" y="3925419"/>
            <a:ext cx="0" cy="386814"/>
          </a:xfrm>
          <a:prstGeom prst="straightConnector1">
            <a:avLst/>
          </a:prstGeom>
          <a:ln w="57150">
            <a:solidFill>
              <a:srgbClr val="3399FF"/>
            </a:solidFill>
            <a:tailEnd type="none"/>
          </a:ln>
        </p:spPr>
        <p:style>
          <a:lnRef idx="1">
            <a:schemeClr val="accent1"/>
          </a:lnRef>
          <a:fillRef idx="0">
            <a:schemeClr val="accent1"/>
          </a:fillRef>
          <a:effectRef idx="0">
            <a:schemeClr val="accent1"/>
          </a:effectRef>
          <a:fontRef idx="minor">
            <a:schemeClr val="tx1"/>
          </a:fontRef>
        </p:style>
      </p:cxnSp>
      <p:cxnSp>
        <p:nvCxnSpPr>
          <p:cNvPr id="18" name="直線矢印コネクタ 17"/>
          <p:cNvCxnSpPr/>
          <p:nvPr/>
        </p:nvCxnSpPr>
        <p:spPr>
          <a:xfrm>
            <a:off x="4916618" y="2582213"/>
            <a:ext cx="1885368" cy="0"/>
          </a:xfrm>
          <a:prstGeom prst="straightConnector1">
            <a:avLst/>
          </a:prstGeom>
          <a:ln w="57150">
            <a:solidFill>
              <a:srgbClr val="CC99FF"/>
            </a:solidFill>
            <a:tailEnd type="triangle"/>
          </a:ln>
        </p:spPr>
        <p:style>
          <a:lnRef idx="1">
            <a:schemeClr val="accent1"/>
          </a:lnRef>
          <a:fillRef idx="0">
            <a:schemeClr val="accent1"/>
          </a:fillRef>
          <a:effectRef idx="0">
            <a:schemeClr val="accent1"/>
          </a:effectRef>
          <a:fontRef idx="minor">
            <a:schemeClr val="tx1"/>
          </a:fontRef>
        </p:style>
      </p:cxnSp>
      <p:cxnSp>
        <p:nvCxnSpPr>
          <p:cNvPr id="19" name="直線矢印コネクタ 18"/>
          <p:cNvCxnSpPr/>
          <p:nvPr/>
        </p:nvCxnSpPr>
        <p:spPr>
          <a:xfrm>
            <a:off x="5695978" y="3496148"/>
            <a:ext cx="256036" cy="0"/>
          </a:xfrm>
          <a:prstGeom prst="straightConnector1">
            <a:avLst/>
          </a:prstGeom>
          <a:ln w="57150">
            <a:solidFill>
              <a:srgbClr val="CC99FF"/>
            </a:solidFill>
            <a:tailEnd type="none"/>
          </a:ln>
        </p:spPr>
        <p:style>
          <a:lnRef idx="1">
            <a:schemeClr val="accent1"/>
          </a:lnRef>
          <a:fillRef idx="0">
            <a:schemeClr val="accent1"/>
          </a:fillRef>
          <a:effectRef idx="0">
            <a:schemeClr val="accent1"/>
          </a:effectRef>
          <a:fontRef idx="minor">
            <a:schemeClr val="tx1"/>
          </a:fontRef>
        </p:style>
      </p:cxnSp>
      <p:cxnSp>
        <p:nvCxnSpPr>
          <p:cNvPr id="20" name="直線矢印コネクタ 19"/>
          <p:cNvCxnSpPr/>
          <p:nvPr/>
        </p:nvCxnSpPr>
        <p:spPr>
          <a:xfrm>
            <a:off x="4940271" y="4127970"/>
            <a:ext cx="789499" cy="0"/>
          </a:xfrm>
          <a:prstGeom prst="straightConnector1">
            <a:avLst/>
          </a:prstGeom>
          <a:ln w="57150">
            <a:solidFill>
              <a:srgbClr val="CC99FF"/>
            </a:solidFill>
            <a:tailEnd type="none"/>
          </a:ln>
        </p:spPr>
        <p:style>
          <a:lnRef idx="1">
            <a:schemeClr val="accent1"/>
          </a:lnRef>
          <a:fillRef idx="0">
            <a:schemeClr val="accent1"/>
          </a:fillRef>
          <a:effectRef idx="0">
            <a:schemeClr val="accent1"/>
          </a:effectRef>
          <a:fontRef idx="minor">
            <a:schemeClr val="tx1"/>
          </a:fontRef>
        </p:style>
      </p:cxnSp>
      <p:cxnSp>
        <p:nvCxnSpPr>
          <p:cNvPr id="21" name="直線矢印コネクタ 20"/>
          <p:cNvCxnSpPr/>
          <p:nvPr/>
        </p:nvCxnSpPr>
        <p:spPr>
          <a:xfrm>
            <a:off x="5723713" y="3487819"/>
            <a:ext cx="8054" cy="664290"/>
          </a:xfrm>
          <a:prstGeom prst="straightConnector1">
            <a:avLst/>
          </a:prstGeom>
          <a:ln w="57150">
            <a:solidFill>
              <a:srgbClr val="CC99FF"/>
            </a:solidFill>
            <a:tailEnd type="none"/>
          </a:ln>
        </p:spPr>
        <p:style>
          <a:lnRef idx="1">
            <a:schemeClr val="accent1"/>
          </a:lnRef>
          <a:fillRef idx="0">
            <a:schemeClr val="accent1"/>
          </a:fillRef>
          <a:effectRef idx="0">
            <a:schemeClr val="accent1"/>
          </a:effectRef>
          <a:fontRef idx="minor">
            <a:schemeClr val="tx1"/>
          </a:fontRef>
        </p:style>
      </p:cxnSp>
      <p:cxnSp>
        <p:nvCxnSpPr>
          <p:cNvPr id="22" name="直線矢印コネクタ 21"/>
          <p:cNvCxnSpPr/>
          <p:nvPr/>
        </p:nvCxnSpPr>
        <p:spPr>
          <a:xfrm>
            <a:off x="4940271" y="2578660"/>
            <a:ext cx="0" cy="1573449"/>
          </a:xfrm>
          <a:prstGeom prst="straightConnector1">
            <a:avLst/>
          </a:prstGeom>
          <a:ln w="57150">
            <a:solidFill>
              <a:srgbClr val="CC99FF"/>
            </a:solidFill>
            <a:tailEnd type="none"/>
          </a:ln>
        </p:spPr>
        <p:style>
          <a:lnRef idx="1">
            <a:schemeClr val="accent1"/>
          </a:lnRef>
          <a:fillRef idx="0">
            <a:schemeClr val="accent1"/>
          </a:fillRef>
          <a:effectRef idx="0">
            <a:schemeClr val="accent1"/>
          </a:effectRef>
          <a:fontRef idx="minor">
            <a:schemeClr val="tx1"/>
          </a:fontRef>
        </p:style>
      </p:cxnSp>
      <p:cxnSp>
        <p:nvCxnSpPr>
          <p:cNvPr id="23" name="直線矢印コネクタ 22"/>
          <p:cNvCxnSpPr/>
          <p:nvPr/>
        </p:nvCxnSpPr>
        <p:spPr>
          <a:xfrm>
            <a:off x="1440637" y="4457692"/>
            <a:ext cx="4504902" cy="0"/>
          </a:xfrm>
          <a:prstGeom prst="straightConnector1">
            <a:avLst/>
          </a:prstGeom>
          <a:ln w="57150">
            <a:solidFill>
              <a:srgbClr val="00CC99"/>
            </a:solidFill>
            <a:tailEnd type="triangle"/>
          </a:ln>
        </p:spPr>
        <p:style>
          <a:lnRef idx="1">
            <a:schemeClr val="accent1"/>
          </a:lnRef>
          <a:fillRef idx="0">
            <a:schemeClr val="accent1"/>
          </a:fillRef>
          <a:effectRef idx="0">
            <a:schemeClr val="accent1"/>
          </a:effectRef>
          <a:fontRef idx="minor">
            <a:schemeClr val="tx1"/>
          </a:fontRef>
        </p:style>
      </p:cxnSp>
      <p:sp>
        <p:nvSpPr>
          <p:cNvPr id="24" name="フローチャート: 手作業 23"/>
          <p:cNvSpPr/>
          <p:nvPr/>
        </p:nvSpPr>
        <p:spPr>
          <a:xfrm rot="16200000">
            <a:off x="2164897" y="4245729"/>
            <a:ext cx="752812" cy="403020"/>
          </a:xfrm>
          <a:prstGeom prst="flowChartManualOperation">
            <a:avLst/>
          </a:prstGeom>
          <a:solidFill>
            <a:srgbClr val="FFFFCC"/>
          </a:solid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5" name="フローチャート: 端子 24"/>
          <p:cNvSpPr/>
          <p:nvPr/>
        </p:nvSpPr>
        <p:spPr>
          <a:xfrm rot="16200000" flipH="1">
            <a:off x="2864407" y="4158281"/>
            <a:ext cx="942916" cy="387812"/>
          </a:xfrm>
          <a:prstGeom prst="flowChartTerminator">
            <a:avLst/>
          </a:prstGeom>
          <a:solidFill>
            <a:srgbClr val="FFFFCC"/>
          </a:solid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nvGrpSpPr>
          <p:cNvPr id="26" name="グループ化 25"/>
          <p:cNvGrpSpPr/>
          <p:nvPr/>
        </p:nvGrpSpPr>
        <p:grpSpPr>
          <a:xfrm>
            <a:off x="3831589" y="4184894"/>
            <a:ext cx="1041770" cy="494271"/>
            <a:chOff x="4258967" y="4489619"/>
            <a:chExt cx="1128584" cy="535460"/>
          </a:xfrm>
        </p:grpSpPr>
        <p:sp>
          <p:nvSpPr>
            <p:cNvPr id="27" name="フローチャート: 端子 26"/>
            <p:cNvSpPr/>
            <p:nvPr/>
          </p:nvSpPr>
          <p:spPr>
            <a:xfrm>
              <a:off x="4258967" y="4604949"/>
              <a:ext cx="1021492" cy="420130"/>
            </a:xfrm>
            <a:prstGeom prst="flowChartTerminator">
              <a:avLst/>
            </a:prstGeom>
            <a:solidFill>
              <a:srgbClr val="FFFFCC"/>
            </a:solid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8" name="フローチャート: 端子 27"/>
            <p:cNvSpPr/>
            <p:nvPr/>
          </p:nvSpPr>
          <p:spPr>
            <a:xfrm>
              <a:off x="4366059" y="4489619"/>
              <a:ext cx="1021492" cy="420130"/>
            </a:xfrm>
            <a:prstGeom prst="flowChartTerminator">
              <a:avLst/>
            </a:prstGeom>
            <a:solidFill>
              <a:srgbClr val="FFFFCC"/>
            </a:solid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nvGrpSpPr>
          <p:cNvPr id="55" name="グループ化 54"/>
          <p:cNvGrpSpPr/>
          <p:nvPr/>
        </p:nvGrpSpPr>
        <p:grpSpPr>
          <a:xfrm>
            <a:off x="5248376" y="3949785"/>
            <a:ext cx="340863" cy="774930"/>
            <a:chOff x="8031496" y="816088"/>
            <a:chExt cx="369268" cy="839508"/>
          </a:xfrm>
        </p:grpSpPr>
        <p:sp>
          <p:nvSpPr>
            <p:cNvPr id="30" name="正方形/長方形 29"/>
            <p:cNvSpPr/>
            <p:nvPr/>
          </p:nvSpPr>
          <p:spPr>
            <a:xfrm>
              <a:off x="8098165" y="816088"/>
              <a:ext cx="251255" cy="839508"/>
            </a:xfrm>
            <a:prstGeom prst="rect">
              <a:avLst/>
            </a:prstGeom>
            <a:solidFill>
              <a:srgbClr val="FFFFCC"/>
            </a:solid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31" name="テキスト ボックス 30"/>
            <p:cNvSpPr txBox="1"/>
            <p:nvPr/>
          </p:nvSpPr>
          <p:spPr>
            <a:xfrm>
              <a:off x="8031496" y="821920"/>
              <a:ext cx="369268" cy="827845"/>
            </a:xfrm>
            <a:prstGeom prst="rect">
              <a:avLst/>
            </a:prstGeom>
            <a:noFill/>
          </p:spPr>
          <p:txBody>
            <a:bodyPr vert="eaVert" wrap="square" rtlCol="0">
              <a:spAutoFit/>
            </a:bodyPr>
            <a:lstStyle/>
            <a:p>
              <a:pPr algn="ctr"/>
              <a:r>
                <a:rPr lang="ja-JP" altLang="en-US" sz="1015" dirty="0">
                  <a:solidFill>
                    <a:schemeClr val="bg2">
                      <a:lumMod val="25000"/>
                    </a:schemeClr>
                  </a:solidFill>
                  <a:latin typeface="HG丸ｺﾞｼｯｸM-PRO" panose="020F0600000000000000" pitchFamily="50" charset="-128"/>
                  <a:ea typeface="HG丸ｺﾞｼｯｸM-PRO" panose="020F0600000000000000" pitchFamily="50" charset="-128"/>
                </a:rPr>
                <a:t>熱交換器</a:t>
              </a:r>
            </a:p>
          </p:txBody>
        </p:sp>
      </p:grpSp>
      <p:cxnSp>
        <p:nvCxnSpPr>
          <p:cNvPr id="32" name="直線矢印コネクタ 31"/>
          <p:cNvCxnSpPr/>
          <p:nvPr/>
        </p:nvCxnSpPr>
        <p:spPr>
          <a:xfrm>
            <a:off x="5088675" y="2975083"/>
            <a:ext cx="0" cy="1337150"/>
          </a:xfrm>
          <a:prstGeom prst="straightConnector1">
            <a:avLst/>
          </a:prstGeom>
          <a:ln w="57150">
            <a:solidFill>
              <a:srgbClr val="3399FF"/>
            </a:solidFill>
            <a:tailEnd type="none"/>
          </a:ln>
        </p:spPr>
        <p:style>
          <a:lnRef idx="1">
            <a:schemeClr val="accent1"/>
          </a:lnRef>
          <a:fillRef idx="0">
            <a:schemeClr val="accent1"/>
          </a:fillRef>
          <a:effectRef idx="0">
            <a:schemeClr val="accent1"/>
          </a:effectRef>
          <a:fontRef idx="minor">
            <a:schemeClr val="tx1"/>
          </a:fontRef>
        </p:style>
      </p:cxnSp>
      <p:sp>
        <p:nvSpPr>
          <p:cNvPr id="33" name="テキスト ボックス 32"/>
          <p:cNvSpPr txBox="1"/>
          <p:nvPr/>
        </p:nvSpPr>
        <p:spPr>
          <a:xfrm>
            <a:off x="908264" y="1201319"/>
            <a:ext cx="3538690" cy="774251"/>
          </a:xfrm>
          <a:prstGeom prst="rect">
            <a:avLst/>
          </a:prstGeom>
          <a:noFill/>
        </p:spPr>
        <p:txBody>
          <a:bodyPr wrap="square" rtlCol="0">
            <a:spAutoFit/>
          </a:bodyPr>
          <a:lstStyle/>
          <a:p>
            <a:r>
              <a:rPr lang="ja-JP" altLang="en-US" sz="1477" dirty="0">
                <a:latin typeface="ＭＳ Ｐゴシック" panose="020B0600070205080204" pitchFamily="50" charset="-128"/>
                <a:ea typeface="ＭＳ Ｐゴシック" panose="020B0600070205080204" pitchFamily="50" charset="-128"/>
              </a:rPr>
              <a:t>医療用酸素は原料である空気を液化し、酸素と窒素の沸点の差を利用して分離</a:t>
            </a:r>
            <a:endParaRPr lang="en-US" altLang="ja-JP" sz="1477" dirty="0">
              <a:latin typeface="ＭＳ Ｐゴシック" panose="020B0600070205080204" pitchFamily="50" charset="-128"/>
              <a:ea typeface="ＭＳ Ｐゴシック" panose="020B0600070205080204" pitchFamily="50" charset="-128"/>
            </a:endParaRPr>
          </a:p>
          <a:p>
            <a:r>
              <a:rPr lang="ja-JP" altLang="en-US" sz="1477" dirty="0">
                <a:latin typeface="ＭＳ Ｐゴシック" panose="020B0600070205080204" pitchFamily="50" charset="-128"/>
                <a:ea typeface="ＭＳ Ｐゴシック" panose="020B0600070205080204" pitchFamily="50" charset="-128"/>
              </a:rPr>
              <a:t>する「深冷分離法」により製造されます。</a:t>
            </a:r>
            <a:endParaRPr lang="en-US" altLang="ja-JP" sz="1477" dirty="0">
              <a:latin typeface="ＭＳ Ｐゴシック" panose="020B0600070205080204" pitchFamily="50" charset="-128"/>
              <a:ea typeface="ＭＳ Ｐゴシック" panose="020B0600070205080204" pitchFamily="50" charset="-128"/>
            </a:endParaRPr>
          </a:p>
        </p:txBody>
      </p:sp>
      <p:sp>
        <p:nvSpPr>
          <p:cNvPr id="34" name="テキスト ボックス 33"/>
          <p:cNvSpPr txBox="1"/>
          <p:nvPr/>
        </p:nvSpPr>
        <p:spPr>
          <a:xfrm>
            <a:off x="610751" y="5447425"/>
            <a:ext cx="5126442" cy="546945"/>
          </a:xfrm>
          <a:prstGeom prst="rect">
            <a:avLst/>
          </a:prstGeom>
          <a:noFill/>
        </p:spPr>
        <p:txBody>
          <a:bodyPr wrap="square" rtlCol="0">
            <a:spAutoFit/>
          </a:bodyPr>
          <a:lstStyle/>
          <a:p>
            <a:r>
              <a:rPr lang="ja-JP" altLang="en-US" sz="1477" dirty="0">
                <a:latin typeface="ＭＳ Ｐゴシック" panose="020B0600070205080204" pitchFamily="50" charset="-128"/>
                <a:ea typeface="ＭＳ Ｐゴシック" panose="020B0600070205080204" pitchFamily="50" charset="-128"/>
              </a:rPr>
              <a:t>液体酸素は液体のまま、タンクローリーで病院に運ばれたり、ボンベ等に充塡するために充塡工場に出荷されます。</a:t>
            </a:r>
          </a:p>
        </p:txBody>
      </p:sp>
      <p:sp>
        <p:nvSpPr>
          <p:cNvPr id="35" name="テキスト ボックス 34"/>
          <p:cNvSpPr txBox="1"/>
          <p:nvPr/>
        </p:nvSpPr>
        <p:spPr>
          <a:xfrm>
            <a:off x="687754" y="3560139"/>
            <a:ext cx="4077273" cy="319639"/>
          </a:xfrm>
          <a:prstGeom prst="rect">
            <a:avLst/>
          </a:prstGeom>
          <a:noFill/>
        </p:spPr>
        <p:txBody>
          <a:bodyPr wrap="square" rtlCol="0">
            <a:spAutoFit/>
          </a:bodyPr>
          <a:lstStyle/>
          <a:p>
            <a:r>
              <a:rPr lang="ja-JP" altLang="en-US" sz="1477" dirty="0">
                <a:latin typeface="ＭＳ Ｐゴシック" panose="020B0600070205080204" pitchFamily="50" charset="-128"/>
                <a:ea typeface="ＭＳ Ｐゴシック" panose="020B0600070205080204" pitchFamily="50" charset="-128"/>
              </a:rPr>
              <a:t>空気を液化するために大量の電気を使用します。</a:t>
            </a:r>
            <a:endParaRPr lang="en-US" altLang="ja-JP" sz="1477" dirty="0">
              <a:latin typeface="ＭＳ Ｐゴシック" panose="020B0600070205080204" pitchFamily="50" charset="-128"/>
              <a:ea typeface="ＭＳ Ｐゴシック" panose="020B0600070205080204" pitchFamily="50" charset="-128"/>
            </a:endParaRPr>
          </a:p>
        </p:txBody>
      </p:sp>
      <p:sp>
        <p:nvSpPr>
          <p:cNvPr id="36" name="テキスト ボックス 35"/>
          <p:cNvSpPr txBox="1"/>
          <p:nvPr/>
        </p:nvSpPr>
        <p:spPr>
          <a:xfrm>
            <a:off x="6513246" y="3374465"/>
            <a:ext cx="2263432" cy="1001556"/>
          </a:xfrm>
          <a:prstGeom prst="rect">
            <a:avLst/>
          </a:prstGeom>
          <a:noFill/>
        </p:spPr>
        <p:txBody>
          <a:bodyPr wrap="square" rtlCol="0">
            <a:spAutoFit/>
          </a:bodyPr>
          <a:lstStyle/>
          <a:p>
            <a:r>
              <a:rPr lang="ja-JP" altLang="en-US" sz="1477" dirty="0">
                <a:latin typeface="ＭＳ Ｐゴシック" panose="020B0600070205080204" pitchFamily="50" charset="-128"/>
                <a:ea typeface="ＭＳ Ｐゴシック" panose="020B0600070205080204" pitchFamily="50" charset="-128"/>
              </a:rPr>
              <a:t>分離された酸素と窒素は、液体酸素・液体窒素として大型貯槽（タンク）に貯蔵されます。</a:t>
            </a:r>
            <a:endParaRPr lang="en-US" altLang="ja-JP" sz="1477" dirty="0">
              <a:latin typeface="ＭＳ Ｐゴシック" panose="020B0600070205080204" pitchFamily="50" charset="-128"/>
              <a:ea typeface="ＭＳ Ｐゴシック" panose="020B0600070205080204" pitchFamily="50" charset="-128"/>
            </a:endParaRPr>
          </a:p>
        </p:txBody>
      </p:sp>
      <p:sp>
        <p:nvSpPr>
          <p:cNvPr id="37" name="テキスト ボックス 36"/>
          <p:cNvSpPr txBox="1"/>
          <p:nvPr/>
        </p:nvSpPr>
        <p:spPr>
          <a:xfrm>
            <a:off x="6891534" y="2824789"/>
            <a:ext cx="827547" cy="369587"/>
          </a:xfrm>
          <a:prstGeom prst="ellipse">
            <a:avLst/>
          </a:prstGeom>
          <a:solidFill>
            <a:srgbClr val="F3F9FF"/>
          </a:solidFill>
          <a:ln w="28575">
            <a:solidFill>
              <a:srgbClr val="3399FF"/>
            </a:solidFill>
          </a:ln>
        </p:spPr>
        <p:txBody>
          <a:bodyPr wrap="square" rtlCol="0">
            <a:spAutoFit/>
          </a:bodyPr>
          <a:lstStyle/>
          <a:p>
            <a:pPr algn="ctr"/>
            <a:r>
              <a:rPr lang="ja-JP" altLang="en-US" sz="1108" dirty="0">
                <a:latin typeface="HG丸ｺﾞｼｯｸM-PRO" panose="020F0600000000000000" pitchFamily="50" charset="-128"/>
                <a:ea typeface="HG丸ｺﾞｼｯｸM-PRO" panose="020F0600000000000000" pitchFamily="50" charset="-128"/>
              </a:rPr>
              <a:t>酸素</a:t>
            </a:r>
            <a:endParaRPr lang="en-US" altLang="ja-JP" sz="1108" dirty="0">
              <a:latin typeface="HG丸ｺﾞｼｯｸM-PRO" panose="020F0600000000000000" pitchFamily="50" charset="-128"/>
              <a:ea typeface="HG丸ｺﾞｼｯｸM-PRO" panose="020F0600000000000000" pitchFamily="50" charset="-128"/>
            </a:endParaRPr>
          </a:p>
        </p:txBody>
      </p:sp>
      <p:sp>
        <p:nvSpPr>
          <p:cNvPr id="39" name="テキスト ボックス 38"/>
          <p:cNvSpPr txBox="1"/>
          <p:nvPr/>
        </p:nvSpPr>
        <p:spPr>
          <a:xfrm>
            <a:off x="6894721" y="2398886"/>
            <a:ext cx="827547" cy="369587"/>
          </a:xfrm>
          <a:prstGeom prst="ellipse">
            <a:avLst/>
          </a:prstGeom>
          <a:solidFill>
            <a:srgbClr val="F7EFFF"/>
          </a:solidFill>
          <a:ln w="28575">
            <a:solidFill>
              <a:srgbClr val="CC99FF"/>
            </a:solidFill>
          </a:ln>
        </p:spPr>
        <p:txBody>
          <a:bodyPr wrap="square" rtlCol="0">
            <a:spAutoFit/>
          </a:bodyPr>
          <a:lstStyle/>
          <a:p>
            <a:pPr algn="ctr"/>
            <a:r>
              <a:rPr lang="ja-JP" altLang="en-US" sz="1108" dirty="0">
                <a:latin typeface="HG丸ｺﾞｼｯｸM-PRO" panose="020F0600000000000000" pitchFamily="50" charset="-128"/>
                <a:ea typeface="HG丸ｺﾞｼｯｸM-PRO" panose="020F0600000000000000" pitchFamily="50" charset="-128"/>
              </a:rPr>
              <a:t>窒素</a:t>
            </a:r>
            <a:endParaRPr lang="en-US" altLang="ja-JP" sz="1108" dirty="0">
              <a:latin typeface="HG丸ｺﾞｼｯｸM-PRO" panose="020F0600000000000000" pitchFamily="50" charset="-128"/>
              <a:ea typeface="HG丸ｺﾞｼｯｸM-PRO" panose="020F0600000000000000" pitchFamily="50" charset="-128"/>
            </a:endParaRPr>
          </a:p>
        </p:txBody>
      </p:sp>
      <p:sp>
        <p:nvSpPr>
          <p:cNvPr id="40" name="テキスト ボックス 39"/>
          <p:cNvSpPr txBox="1"/>
          <p:nvPr/>
        </p:nvSpPr>
        <p:spPr>
          <a:xfrm>
            <a:off x="1114376" y="4277917"/>
            <a:ext cx="827547" cy="369587"/>
          </a:xfrm>
          <a:prstGeom prst="ellipse">
            <a:avLst/>
          </a:prstGeom>
          <a:solidFill>
            <a:srgbClr val="E5FFF8"/>
          </a:solidFill>
          <a:ln w="28575">
            <a:solidFill>
              <a:srgbClr val="00CC99"/>
            </a:solidFill>
          </a:ln>
        </p:spPr>
        <p:txBody>
          <a:bodyPr wrap="square" rtlCol="0">
            <a:spAutoFit/>
          </a:bodyPr>
          <a:lstStyle/>
          <a:p>
            <a:pPr algn="ctr"/>
            <a:r>
              <a:rPr lang="ja-JP" altLang="en-US" sz="1108" dirty="0">
                <a:latin typeface="HG丸ｺﾞｼｯｸM-PRO" panose="020F0600000000000000" pitchFamily="50" charset="-128"/>
                <a:ea typeface="HG丸ｺﾞｼｯｸM-PRO" panose="020F0600000000000000" pitchFamily="50" charset="-128"/>
              </a:rPr>
              <a:t>空気</a:t>
            </a:r>
            <a:endParaRPr lang="en-US" altLang="ja-JP" sz="1108" dirty="0">
              <a:latin typeface="HG丸ｺﾞｼｯｸM-PRO" panose="020F0600000000000000" pitchFamily="50" charset="-128"/>
              <a:ea typeface="HG丸ｺﾞｼｯｸM-PRO" panose="020F0600000000000000" pitchFamily="50" charset="-128"/>
            </a:endParaRPr>
          </a:p>
        </p:txBody>
      </p:sp>
      <p:graphicFrame>
        <p:nvGraphicFramePr>
          <p:cNvPr id="41" name="Object 5"/>
          <p:cNvGraphicFramePr>
            <a:graphicFrameLocks noChangeAspect="1"/>
          </p:cNvGraphicFramePr>
          <p:nvPr/>
        </p:nvGraphicFramePr>
        <p:xfrm>
          <a:off x="1094363" y="2102343"/>
          <a:ext cx="1393945" cy="925830"/>
        </p:xfrm>
        <a:graphic>
          <a:graphicData uri="http://schemas.openxmlformats.org/presentationml/2006/ole">
            <mc:AlternateContent xmlns:mc="http://schemas.openxmlformats.org/markup-compatibility/2006">
              <mc:Choice xmlns:v="urn:schemas-microsoft-com:vml" Requires="v">
                <p:oleObj name="Photo Editor Photo" r:id="rId5" imgW="14146600" imgH="9371429" progId="">
                  <p:embed/>
                </p:oleObj>
              </mc:Choice>
              <mc:Fallback>
                <p:oleObj name="Photo Editor Photo" r:id="rId5" imgW="14146600" imgH="9371429" progId="">
                  <p:embed/>
                  <p:pic>
                    <p:nvPicPr>
                      <p:cNvPr id="41"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94363" y="2102343"/>
                        <a:ext cx="1393945" cy="925830"/>
                      </a:xfrm>
                      <a:prstGeom prst="rect">
                        <a:avLst/>
                      </a:prstGeom>
                      <a:noFill/>
                      <a:ln>
                        <a:noFill/>
                      </a:ln>
                      <a:effectLst/>
                    </p:spPr>
                  </p:pic>
                </p:oleObj>
              </mc:Fallback>
            </mc:AlternateContent>
          </a:graphicData>
        </a:graphic>
      </p:graphicFrame>
      <p:sp>
        <p:nvSpPr>
          <p:cNvPr id="42" name="テキスト ボックス 41"/>
          <p:cNvSpPr txBox="1"/>
          <p:nvPr/>
        </p:nvSpPr>
        <p:spPr>
          <a:xfrm>
            <a:off x="1347179" y="3027027"/>
            <a:ext cx="913063" cy="262829"/>
          </a:xfrm>
          <a:prstGeom prst="rect">
            <a:avLst/>
          </a:prstGeom>
          <a:noFill/>
        </p:spPr>
        <p:txBody>
          <a:bodyPr wrap="square" rtlCol="0">
            <a:spAutoFit/>
          </a:bodyPr>
          <a:lstStyle/>
          <a:p>
            <a:pPr algn="ctr"/>
            <a:r>
              <a:rPr lang="ja-JP" altLang="en-US" sz="1108" dirty="0">
                <a:latin typeface="HG丸ｺﾞｼｯｸM-PRO" panose="020F0600000000000000" pitchFamily="50" charset="-128"/>
                <a:ea typeface="HG丸ｺﾞｼｯｸM-PRO" panose="020F0600000000000000" pitchFamily="50" charset="-128"/>
              </a:rPr>
              <a:t>液体酸素</a:t>
            </a:r>
            <a:endParaRPr lang="en-US" altLang="ja-JP" sz="1108" dirty="0">
              <a:latin typeface="HG丸ｺﾞｼｯｸM-PRO" panose="020F0600000000000000" pitchFamily="50" charset="-128"/>
              <a:ea typeface="HG丸ｺﾞｼｯｸM-PRO" panose="020F0600000000000000" pitchFamily="50" charset="-128"/>
            </a:endParaRPr>
          </a:p>
        </p:txBody>
      </p:sp>
      <p:sp>
        <p:nvSpPr>
          <p:cNvPr id="43" name="テキスト ボックス 42"/>
          <p:cNvSpPr txBox="1"/>
          <p:nvPr/>
        </p:nvSpPr>
        <p:spPr>
          <a:xfrm>
            <a:off x="2188273" y="4802323"/>
            <a:ext cx="706062" cy="262829"/>
          </a:xfrm>
          <a:prstGeom prst="rect">
            <a:avLst/>
          </a:prstGeom>
          <a:noFill/>
        </p:spPr>
        <p:txBody>
          <a:bodyPr wrap="square" rtlCol="0">
            <a:spAutoFit/>
          </a:bodyPr>
          <a:lstStyle/>
          <a:p>
            <a:pPr algn="ctr"/>
            <a:r>
              <a:rPr lang="ja-JP" altLang="en-US" sz="1108" dirty="0">
                <a:latin typeface="HG丸ｺﾞｼｯｸM-PRO" panose="020F0600000000000000" pitchFamily="50" charset="-128"/>
                <a:ea typeface="HG丸ｺﾞｼｯｸM-PRO" panose="020F0600000000000000" pitchFamily="50" charset="-128"/>
              </a:rPr>
              <a:t>圧縮</a:t>
            </a:r>
            <a:endParaRPr lang="en-US" altLang="ja-JP" sz="1108" dirty="0">
              <a:latin typeface="HG丸ｺﾞｼｯｸM-PRO" panose="020F0600000000000000" pitchFamily="50" charset="-128"/>
              <a:ea typeface="HG丸ｺﾞｼｯｸM-PRO" panose="020F0600000000000000" pitchFamily="50" charset="-128"/>
            </a:endParaRPr>
          </a:p>
        </p:txBody>
      </p:sp>
      <p:sp>
        <p:nvSpPr>
          <p:cNvPr id="44" name="テキスト ボックス 43"/>
          <p:cNvSpPr txBox="1"/>
          <p:nvPr/>
        </p:nvSpPr>
        <p:spPr>
          <a:xfrm>
            <a:off x="2956295" y="4802323"/>
            <a:ext cx="759143" cy="262829"/>
          </a:xfrm>
          <a:prstGeom prst="rect">
            <a:avLst/>
          </a:prstGeom>
          <a:noFill/>
        </p:spPr>
        <p:txBody>
          <a:bodyPr wrap="square" rtlCol="0">
            <a:spAutoFit/>
          </a:bodyPr>
          <a:lstStyle/>
          <a:p>
            <a:pPr algn="ctr"/>
            <a:r>
              <a:rPr lang="ja-JP" altLang="en-US" sz="1108" dirty="0">
                <a:latin typeface="HG丸ｺﾞｼｯｸM-PRO" panose="020F0600000000000000" pitchFamily="50" charset="-128"/>
                <a:ea typeface="HG丸ｺﾞｼｯｸM-PRO" panose="020F0600000000000000" pitchFamily="50" charset="-128"/>
              </a:rPr>
              <a:t>予備冷却</a:t>
            </a:r>
            <a:endParaRPr lang="en-US" altLang="ja-JP" sz="1108" dirty="0">
              <a:latin typeface="HG丸ｺﾞｼｯｸM-PRO" panose="020F0600000000000000" pitchFamily="50" charset="-128"/>
              <a:ea typeface="HG丸ｺﾞｼｯｸM-PRO" panose="020F0600000000000000" pitchFamily="50" charset="-128"/>
            </a:endParaRPr>
          </a:p>
        </p:txBody>
      </p:sp>
      <p:sp>
        <p:nvSpPr>
          <p:cNvPr id="45" name="テキスト ボックス 44"/>
          <p:cNvSpPr txBox="1"/>
          <p:nvPr/>
        </p:nvSpPr>
        <p:spPr>
          <a:xfrm>
            <a:off x="3851322" y="4802323"/>
            <a:ext cx="1002306" cy="433324"/>
          </a:xfrm>
          <a:prstGeom prst="rect">
            <a:avLst/>
          </a:prstGeom>
          <a:noFill/>
        </p:spPr>
        <p:txBody>
          <a:bodyPr wrap="square" rtlCol="0">
            <a:spAutoFit/>
          </a:bodyPr>
          <a:lstStyle/>
          <a:p>
            <a:pPr algn="ctr"/>
            <a:r>
              <a:rPr lang="ja-JP" altLang="en-US" sz="1108" dirty="0">
                <a:latin typeface="HG丸ｺﾞｼｯｸM-PRO" panose="020F0600000000000000" pitchFamily="50" charset="-128"/>
                <a:ea typeface="HG丸ｺﾞｼｯｸM-PRO" panose="020F0600000000000000" pitchFamily="50" charset="-128"/>
              </a:rPr>
              <a:t>不純物除去</a:t>
            </a:r>
            <a:endParaRPr lang="en-US" altLang="ja-JP" sz="1108" dirty="0">
              <a:latin typeface="HG丸ｺﾞｼｯｸM-PRO" panose="020F0600000000000000" pitchFamily="50" charset="-128"/>
              <a:ea typeface="HG丸ｺﾞｼｯｸM-PRO" panose="020F0600000000000000" pitchFamily="50" charset="-128"/>
            </a:endParaRPr>
          </a:p>
          <a:p>
            <a:pPr algn="ctr"/>
            <a:r>
              <a:rPr lang="ja-JP" altLang="en-US" sz="1108" dirty="0">
                <a:latin typeface="HG丸ｺﾞｼｯｸM-PRO" panose="020F0600000000000000" pitchFamily="50" charset="-128"/>
                <a:ea typeface="HG丸ｺﾞｼｯｸM-PRO" panose="020F0600000000000000" pitchFamily="50" charset="-128"/>
              </a:rPr>
              <a:t>（吸着）</a:t>
            </a:r>
            <a:endParaRPr lang="en-US" altLang="ja-JP" sz="1108" dirty="0">
              <a:latin typeface="HG丸ｺﾞｼｯｸM-PRO" panose="020F0600000000000000" pitchFamily="50" charset="-128"/>
              <a:ea typeface="HG丸ｺﾞｼｯｸM-PRO" panose="020F0600000000000000" pitchFamily="50" charset="-128"/>
            </a:endParaRPr>
          </a:p>
        </p:txBody>
      </p:sp>
      <p:sp>
        <p:nvSpPr>
          <p:cNvPr id="46" name="テキスト ボックス 45"/>
          <p:cNvSpPr txBox="1"/>
          <p:nvPr/>
        </p:nvSpPr>
        <p:spPr>
          <a:xfrm>
            <a:off x="5072849" y="4802323"/>
            <a:ext cx="706062" cy="262829"/>
          </a:xfrm>
          <a:prstGeom prst="rect">
            <a:avLst/>
          </a:prstGeom>
          <a:noFill/>
        </p:spPr>
        <p:txBody>
          <a:bodyPr wrap="square" rtlCol="0">
            <a:spAutoFit/>
          </a:bodyPr>
          <a:lstStyle/>
          <a:p>
            <a:pPr algn="ctr"/>
            <a:r>
              <a:rPr lang="ja-JP" altLang="en-US" sz="1108" dirty="0">
                <a:latin typeface="HG丸ｺﾞｼｯｸM-PRO" panose="020F0600000000000000" pitchFamily="50" charset="-128"/>
                <a:ea typeface="HG丸ｺﾞｼｯｸM-PRO" panose="020F0600000000000000" pitchFamily="50" charset="-128"/>
              </a:rPr>
              <a:t>冷却</a:t>
            </a:r>
            <a:endParaRPr lang="en-US" altLang="ja-JP" sz="1108" dirty="0">
              <a:latin typeface="HG丸ｺﾞｼｯｸM-PRO" panose="020F0600000000000000" pitchFamily="50" charset="-128"/>
              <a:ea typeface="HG丸ｺﾞｼｯｸM-PRO" panose="020F0600000000000000" pitchFamily="50" charset="-128"/>
            </a:endParaRPr>
          </a:p>
        </p:txBody>
      </p:sp>
      <p:sp>
        <p:nvSpPr>
          <p:cNvPr id="47" name="テキスト ボックス 46"/>
          <p:cNvSpPr txBox="1"/>
          <p:nvPr/>
        </p:nvSpPr>
        <p:spPr>
          <a:xfrm>
            <a:off x="5681898" y="4802323"/>
            <a:ext cx="776053" cy="433324"/>
          </a:xfrm>
          <a:prstGeom prst="rect">
            <a:avLst/>
          </a:prstGeom>
          <a:noFill/>
        </p:spPr>
        <p:txBody>
          <a:bodyPr wrap="square" rtlCol="0">
            <a:spAutoFit/>
          </a:bodyPr>
          <a:lstStyle/>
          <a:p>
            <a:pPr algn="ctr"/>
            <a:r>
              <a:rPr lang="ja-JP" altLang="en-US" sz="1108" dirty="0">
                <a:latin typeface="HG丸ｺﾞｼｯｸM-PRO" panose="020F0600000000000000" pitchFamily="50" charset="-128"/>
                <a:ea typeface="HG丸ｺﾞｼｯｸM-PRO" panose="020F0600000000000000" pitchFamily="50" charset="-128"/>
              </a:rPr>
              <a:t>精留</a:t>
            </a:r>
            <a:endParaRPr lang="en-US" altLang="ja-JP" sz="1108" dirty="0">
              <a:latin typeface="HG丸ｺﾞｼｯｸM-PRO" panose="020F0600000000000000" pitchFamily="50" charset="-128"/>
              <a:ea typeface="HG丸ｺﾞｼｯｸM-PRO" panose="020F0600000000000000" pitchFamily="50" charset="-128"/>
            </a:endParaRPr>
          </a:p>
          <a:p>
            <a:pPr algn="ctr"/>
            <a:r>
              <a:rPr lang="ja-JP" altLang="en-US" sz="1108" dirty="0">
                <a:latin typeface="HG丸ｺﾞｼｯｸM-PRO" panose="020F0600000000000000" pitchFamily="50" charset="-128"/>
                <a:ea typeface="HG丸ｺﾞｼｯｸM-PRO" panose="020F0600000000000000" pitchFamily="50" charset="-128"/>
              </a:rPr>
              <a:t>（分離）</a:t>
            </a:r>
            <a:endParaRPr lang="en-US" altLang="ja-JP" sz="1108" dirty="0">
              <a:latin typeface="HG丸ｺﾞｼｯｸM-PRO" panose="020F0600000000000000" pitchFamily="50" charset="-128"/>
              <a:ea typeface="HG丸ｺﾞｼｯｸM-PRO" panose="020F0600000000000000" pitchFamily="50" charset="-128"/>
            </a:endParaRPr>
          </a:p>
        </p:txBody>
      </p:sp>
      <p:pic>
        <p:nvPicPr>
          <p:cNvPr id="48" name="Picture 5"/>
          <p:cNvPicPr>
            <a:picLocks noChangeAspect="1" noChangeArrowheads="1"/>
          </p:cNvPicPr>
          <p:nvPr/>
        </p:nvPicPr>
        <p:blipFill>
          <a:blip r:embed="rId7">
            <a:lum bright="8000" contrast="18000"/>
            <a:extLst>
              <a:ext uri="{28A0092B-C50C-407E-A947-70E740481C1C}">
                <a14:useLocalDpi xmlns:a14="http://schemas.microsoft.com/office/drawing/2010/main" val="0"/>
              </a:ext>
            </a:extLst>
          </a:blip>
          <a:srcRect/>
          <a:stretch>
            <a:fillRect/>
          </a:stretch>
        </p:blipFill>
        <p:spPr bwMode="auto">
          <a:xfrm>
            <a:off x="7525138" y="4184894"/>
            <a:ext cx="1200428" cy="1637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スライド番号プレースホルダー 1"/>
          <p:cNvSpPr>
            <a:spLocks noGrp="1"/>
          </p:cNvSpPr>
          <p:nvPr>
            <p:ph type="sldNum" sz="quarter" idx="12"/>
          </p:nvPr>
        </p:nvSpPr>
        <p:spPr/>
        <p:txBody>
          <a:bodyPr/>
          <a:lstStyle/>
          <a:p>
            <a:fld id="{66C92D76-81BE-4672-9501-F7C99C4BF68C}" type="slidenum">
              <a:rPr kumimoji="1" lang="ja-JP" altLang="en-US" smtClean="0"/>
              <a:t>6</a:t>
            </a:fld>
            <a:endParaRPr kumimoji="1" lang="ja-JP" altLang="en-US"/>
          </a:p>
        </p:txBody>
      </p:sp>
      <p:sp>
        <p:nvSpPr>
          <p:cNvPr id="53" name="テキスト ボックス 52"/>
          <p:cNvSpPr txBox="1"/>
          <p:nvPr/>
        </p:nvSpPr>
        <p:spPr>
          <a:xfrm>
            <a:off x="918650" y="4802323"/>
            <a:ext cx="1269622" cy="262829"/>
          </a:xfrm>
          <a:prstGeom prst="rect">
            <a:avLst/>
          </a:prstGeom>
          <a:noFill/>
        </p:spPr>
        <p:txBody>
          <a:bodyPr wrap="square" rtlCol="0">
            <a:spAutoFit/>
          </a:bodyPr>
          <a:lstStyle/>
          <a:p>
            <a:pPr algn="ctr"/>
            <a:r>
              <a:rPr lang="ja-JP" altLang="en-US" sz="1108" dirty="0">
                <a:latin typeface="HG丸ｺﾞｼｯｸM-PRO" panose="020F0600000000000000" pitchFamily="50" charset="-128"/>
                <a:ea typeface="HG丸ｺﾞｼｯｸM-PRO" panose="020F0600000000000000" pitchFamily="50" charset="-128"/>
              </a:rPr>
              <a:t>原料空気取込み</a:t>
            </a:r>
            <a:endParaRPr lang="en-US" altLang="ja-JP" sz="1108" dirty="0">
              <a:latin typeface="HG丸ｺﾞｼｯｸM-PRO" panose="020F0600000000000000" pitchFamily="50" charset="-128"/>
              <a:ea typeface="HG丸ｺﾞｼｯｸM-PRO" panose="020F0600000000000000" pitchFamily="50" charset="-128"/>
            </a:endParaRPr>
          </a:p>
        </p:txBody>
      </p:sp>
      <p:sp>
        <p:nvSpPr>
          <p:cNvPr id="54" name="テキスト ボックス 53"/>
          <p:cNvSpPr txBox="1"/>
          <p:nvPr/>
        </p:nvSpPr>
        <p:spPr>
          <a:xfrm>
            <a:off x="7754552" y="5810957"/>
            <a:ext cx="706062" cy="262829"/>
          </a:xfrm>
          <a:prstGeom prst="rect">
            <a:avLst/>
          </a:prstGeom>
          <a:noFill/>
        </p:spPr>
        <p:txBody>
          <a:bodyPr wrap="square" rtlCol="0">
            <a:spAutoFit/>
          </a:bodyPr>
          <a:lstStyle/>
          <a:p>
            <a:pPr algn="ctr"/>
            <a:r>
              <a:rPr lang="ja-JP" altLang="en-US" sz="1108" dirty="0">
                <a:latin typeface="HG丸ｺﾞｼｯｸM-PRO" panose="020F0600000000000000" pitchFamily="50" charset="-128"/>
                <a:ea typeface="HG丸ｺﾞｼｯｸM-PRO" panose="020F0600000000000000" pitchFamily="50" charset="-128"/>
              </a:rPr>
              <a:t>貯槽</a:t>
            </a:r>
            <a:endParaRPr lang="en-US" altLang="ja-JP" sz="1108" dirty="0">
              <a:latin typeface="HG丸ｺﾞｼｯｸM-PRO" panose="020F0600000000000000" pitchFamily="50" charset="-128"/>
              <a:ea typeface="HG丸ｺﾞｼｯｸM-PRO" panose="020F0600000000000000" pitchFamily="50" charset="-128"/>
            </a:endParaRPr>
          </a:p>
        </p:txBody>
      </p:sp>
      <p:graphicFrame>
        <p:nvGraphicFramePr>
          <p:cNvPr id="3" name="表 2"/>
          <p:cNvGraphicFramePr>
            <a:graphicFrameLocks noGrp="1"/>
          </p:cNvGraphicFramePr>
          <p:nvPr/>
        </p:nvGraphicFramePr>
        <p:xfrm>
          <a:off x="2938585" y="2218354"/>
          <a:ext cx="1508368" cy="745587"/>
        </p:xfrm>
        <a:graphic>
          <a:graphicData uri="http://schemas.openxmlformats.org/drawingml/2006/table">
            <a:tbl>
              <a:tblPr firstRow="1" bandRow="1">
                <a:effectLst>
                  <a:outerShdw blurRad="50800" dist="38100" dir="2700000" algn="tl" rotWithShape="0">
                    <a:prstClr val="black">
                      <a:alpha val="40000"/>
                    </a:prstClr>
                  </a:outerShdw>
                </a:effectLst>
                <a:tableStyleId>{F5AB1C69-6EDB-4FF4-983F-18BD219EF322}</a:tableStyleId>
              </a:tblPr>
              <a:tblGrid>
                <a:gridCol w="645597">
                  <a:extLst>
                    <a:ext uri="{9D8B030D-6E8A-4147-A177-3AD203B41FA5}">
                      <a16:colId xmlns:a16="http://schemas.microsoft.com/office/drawing/2014/main" val="20000"/>
                    </a:ext>
                  </a:extLst>
                </a:gridCol>
                <a:gridCol w="862771">
                  <a:extLst>
                    <a:ext uri="{9D8B030D-6E8A-4147-A177-3AD203B41FA5}">
                      <a16:colId xmlns:a16="http://schemas.microsoft.com/office/drawing/2014/main" val="20001"/>
                    </a:ext>
                  </a:extLst>
                </a:gridCol>
              </a:tblGrid>
              <a:tr h="239151">
                <a:tc>
                  <a:txBody>
                    <a:bodyPr/>
                    <a:lstStyle/>
                    <a:p>
                      <a:pPr algn="ctr"/>
                      <a:endParaRPr kumimoji="1" lang="ja-JP" altLang="en-US" sz="1000" b="0" dirty="0">
                        <a:solidFill>
                          <a:schemeClr val="tx1">
                            <a:lumMod val="85000"/>
                            <a:lumOff val="15000"/>
                          </a:schemeClr>
                        </a:solidFill>
                        <a:latin typeface="ＭＳ Ｐゴシック" panose="020B0600070205080204" pitchFamily="50" charset="-128"/>
                        <a:ea typeface="ＭＳ Ｐゴシック" panose="020B0600070205080204" pitchFamily="50" charset="-128"/>
                      </a:endParaRPr>
                    </a:p>
                  </a:txBody>
                  <a:tcPr marL="84406" marR="84406" marT="42203" marB="42203"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rgbClr val="F0F0F0"/>
                    </a:solidFill>
                  </a:tcPr>
                </a:tc>
                <a:tc>
                  <a:txBody>
                    <a:bodyPr/>
                    <a:lstStyle/>
                    <a:p>
                      <a:pPr algn="ctr"/>
                      <a:r>
                        <a:rPr kumimoji="1" lang="ja-JP" altLang="en-US" sz="1000" b="0" dirty="0">
                          <a:solidFill>
                            <a:schemeClr val="tx1">
                              <a:lumMod val="85000"/>
                              <a:lumOff val="15000"/>
                            </a:schemeClr>
                          </a:solidFill>
                          <a:latin typeface="ＭＳ Ｐゴシック" panose="020B0600070205080204" pitchFamily="50" charset="-128"/>
                          <a:ea typeface="ＭＳ Ｐゴシック" panose="020B0600070205080204" pitchFamily="50" charset="-128"/>
                        </a:rPr>
                        <a:t>沸点</a:t>
                      </a:r>
                    </a:p>
                  </a:txBody>
                  <a:tcPr marL="84406" marR="84406" marT="42203" marB="42203"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rgbClr val="F0F0F0"/>
                    </a:solidFill>
                  </a:tcPr>
                </a:tc>
                <a:extLst>
                  <a:ext uri="{0D108BD9-81ED-4DB2-BD59-A6C34878D82A}">
                    <a16:rowId xmlns:a16="http://schemas.microsoft.com/office/drawing/2014/main" val="10000"/>
                  </a:ext>
                </a:extLst>
              </a:tr>
              <a:tr h="253218">
                <a:tc>
                  <a:txBody>
                    <a:bodyPr/>
                    <a:lstStyle/>
                    <a:p>
                      <a:pPr algn="ctr"/>
                      <a:r>
                        <a:rPr kumimoji="1" lang="ja-JP" altLang="en-US" sz="1000" dirty="0">
                          <a:solidFill>
                            <a:schemeClr val="tx1">
                              <a:lumMod val="85000"/>
                              <a:lumOff val="15000"/>
                            </a:schemeClr>
                          </a:solidFill>
                          <a:latin typeface="ＭＳ Ｐゴシック" panose="020B0600070205080204" pitchFamily="50" charset="-128"/>
                          <a:ea typeface="ＭＳ Ｐゴシック" panose="020B0600070205080204" pitchFamily="50" charset="-128"/>
                        </a:rPr>
                        <a:t>窒素</a:t>
                      </a:r>
                    </a:p>
                  </a:txBody>
                  <a:tcPr marL="84406" marR="84406" marT="42203" marB="42203"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rgbClr val="F7EFFF"/>
                    </a:solidFill>
                  </a:tcPr>
                </a:tc>
                <a:tc>
                  <a:txBody>
                    <a:bodyPr/>
                    <a:lstStyle/>
                    <a:p>
                      <a:pPr algn="ctr"/>
                      <a:r>
                        <a:rPr kumimoji="1" lang="en-US" altLang="ja-JP" sz="1100" dirty="0">
                          <a:solidFill>
                            <a:schemeClr val="tx1">
                              <a:lumMod val="85000"/>
                              <a:lumOff val="15000"/>
                            </a:schemeClr>
                          </a:solidFill>
                          <a:latin typeface="ＭＳ Ｐゴシック" panose="020B0600070205080204" pitchFamily="50" charset="-128"/>
                          <a:ea typeface="ＭＳ Ｐゴシック" panose="020B0600070205080204" pitchFamily="50" charset="-128"/>
                        </a:rPr>
                        <a:t>-196</a:t>
                      </a:r>
                      <a:r>
                        <a:rPr kumimoji="1" lang="ja-JP" altLang="en-US" sz="1100" dirty="0">
                          <a:solidFill>
                            <a:schemeClr val="tx1">
                              <a:lumMod val="85000"/>
                              <a:lumOff val="15000"/>
                            </a:schemeClr>
                          </a:solidFill>
                          <a:latin typeface="ＭＳ Ｐゴシック" panose="020B0600070205080204" pitchFamily="50" charset="-128"/>
                          <a:ea typeface="ＭＳ Ｐゴシック" panose="020B0600070205080204" pitchFamily="50" charset="-128"/>
                        </a:rPr>
                        <a:t>℃</a:t>
                      </a:r>
                    </a:p>
                  </a:txBody>
                  <a:tcPr marL="84406" marR="84406" marT="42203" marB="42203"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rgbClr val="F7EFFF"/>
                    </a:solidFill>
                  </a:tcPr>
                </a:tc>
                <a:extLst>
                  <a:ext uri="{0D108BD9-81ED-4DB2-BD59-A6C34878D82A}">
                    <a16:rowId xmlns:a16="http://schemas.microsoft.com/office/drawing/2014/main" val="10001"/>
                  </a:ext>
                </a:extLst>
              </a:tr>
              <a:tr h="253218">
                <a:tc>
                  <a:txBody>
                    <a:bodyPr/>
                    <a:lstStyle/>
                    <a:p>
                      <a:pPr algn="ctr"/>
                      <a:r>
                        <a:rPr kumimoji="1" lang="ja-JP" altLang="en-US" sz="1000" dirty="0">
                          <a:solidFill>
                            <a:schemeClr val="tx1">
                              <a:lumMod val="85000"/>
                              <a:lumOff val="15000"/>
                            </a:schemeClr>
                          </a:solidFill>
                          <a:latin typeface="ＭＳ Ｐゴシック" panose="020B0600070205080204" pitchFamily="50" charset="-128"/>
                          <a:ea typeface="ＭＳ Ｐゴシック" panose="020B0600070205080204" pitchFamily="50" charset="-128"/>
                        </a:rPr>
                        <a:t>酸素</a:t>
                      </a:r>
                    </a:p>
                  </a:txBody>
                  <a:tcPr marL="84406" marR="84406" marT="42203" marB="42203"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rgbClr val="F3F9FF"/>
                    </a:solidFill>
                  </a:tcPr>
                </a:tc>
                <a:tc>
                  <a:txBody>
                    <a:bodyPr/>
                    <a:lstStyle/>
                    <a:p>
                      <a:pPr algn="ctr"/>
                      <a:r>
                        <a:rPr kumimoji="1" lang="en-US" altLang="ja-JP" sz="1100" dirty="0">
                          <a:solidFill>
                            <a:schemeClr val="tx1">
                              <a:lumMod val="85000"/>
                              <a:lumOff val="15000"/>
                            </a:schemeClr>
                          </a:solidFill>
                          <a:latin typeface="ＭＳ Ｐゴシック" panose="020B0600070205080204" pitchFamily="50" charset="-128"/>
                          <a:ea typeface="ＭＳ Ｐゴシック" panose="020B0600070205080204" pitchFamily="50" charset="-128"/>
                        </a:rPr>
                        <a:t>-183</a:t>
                      </a:r>
                      <a:r>
                        <a:rPr kumimoji="1" lang="ja-JP" altLang="en-US" sz="1100" dirty="0">
                          <a:solidFill>
                            <a:schemeClr val="tx1">
                              <a:lumMod val="85000"/>
                              <a:lumOff val="15000"/>
                            </a:schemeClr>
                          </a:solidFill>
                          <a:latin typeface="ＭＳ Ｐゴシック" panose="020B0600070205080204" pitchFamily="50" charset="-128"/>
                          <a:ea typeface="ＭＳ Ｐゴシック" panose="020B0600070205080204" pitchFamily="50" charset="-128"/>
                        </a:rPr>
                        <a:t>℃</a:t>
                      </a:r>
                    </a:p>
                  </a:txBody>
                  <a:tcPr marL="84406" marR="84406" marT="42203" marB="42203"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rgbClr val="F3F9FF"/>
                    </a:solidFill>
                  </a:tcPr>
                </a:tc>
                <a:extLst>
                  <a:ext uri="{0D108BD9-81ED-4DB2-BD59-A6C34878D82A}">
                    <a16:rowId xmlns:a16="http://schemas.microsoft.com/office/drawing/2014/main" val="10002"/>
                  </a:ext>
                </a:extLst>
              </a:tr>
            </a:tbl>
          </a:graphicData>
        </a:graphic>
      </p:graphicFrame>
      <p:pic>
        <p:nvPicPr>
          <p:cNvPr id="56" name="図 55"/>
          <p:cNvPicPr>
            <a:picLocks noChangeAspect="1"/>
          </p:cNvPicPr>
          <p:nvPr/>
        </p:nvPicPr>
        <p:blipFill>
          <a:blip r:embed="rId8">
            <a:duotone>
              <a:prstClr val="black"/>
              <a:schemeClr val="accent3">
                <a:tint val="45000"/>
                <a:satMod val="400000"/>
              </a:schemeClr>
            </a:duotone>
          </a:blip>
          <a:stretch>
            <a:fillRect/>
          </a:stretch>
        </p:blipFill>
        <p:spPr>
          <a:xfrm>
            <a:off x="5763572" y="5467050"/>
            <a:ext cx="1395636" cy="545874"/>
          </a:xfrm>
          <a:prstGeom prst="rect">
            <a:avLst/>
          </a:prstGeom>
        </p:spPr>
      </p:pic>
      <p:grpSp>
        <p:nvGrpSpPr>
          <p:cNvPr id="57" name="グループ化 56"/>
          <p:cNvGrpSpPr/>
          <p:nvPr/>
        </p:nvGrpSpPr>
        <p:grpSpPr>
          <a:xfrm>
            <a:off x="5947152" y="3273864"/>
            <a:ext cx="250109" cy="1463214"/>
            <a:chOff x="6433147" y="3261723"/>
            <a:chExt cx="270951" cy="1585149"/>
          </a:xfrm>
        </p:grpSpPr>
        <p:sp>
          <p:nvSpPr>
            <p:cNvPr id="10" name="フローチャート: 端子 9"/>
            <p:cNvSpPr/>
            <p:nvPr/>
          </p:nvSpPr>
          <p:spPr>
            <a:xfrm rot="16200000" flipH="1">
              <a:off x="5776048" y="3918823"/>
              <a:ext cx="1585149" cy="270950"/>
            </a:xfrm>
            <a:prstGeom prst="flowChartTerminator">
              <a:avLst/>
            </a:prstGeom>
            <a:solidFill>
              <a:schemeClr val="bg1">
                <a:lumMod val="85000"/>
              </a:schemeClr>
            </a:solid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11" name="正方形/長方形 10"/>
            <p:cNvSpPr/>
            <p:nvPr/>
          </p:nvSpPr>
          <p:spPr>
            <a:xfrm>
              <a:off x="6433147" y="4069027"/>
              <a:ext cx="270951" cy="229802"/>
            </a:xfrm>
            <a:prstGeom prst="rect">
              <a:avLst/>
            </a:prstGeom>
            <a:solidFill>
              <a:schemeClr val="bg1">
                <a:lumMod val="65000"/>
              </a:schemeClr>
            </a:solid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12" name="正方形/長方形 11"/>
            <p:cNvSpPr/>
            <p:nvPr/>
          </p:nvSpPr>
          <p:spPr>
            <a:xfrm>
              <a:off x="6479486" y="4104644"/>
              <a:ext cx="178273" cy="147672"/>
            </a:xfrm>
            <a:prstGeom prst="rect">
              <a:avLst/>
            </a:prstGeom>
            <a:solidFill>
              <a:schemeClr val="bg1">
                <a:lumMod val="75000"/>
              </a:schemeClr>
            </a:solid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sp>
        <p:nvSpPr>
          <p:cNvPr id="14" name="テキスト ボックス 13"/>
          <p:cNvSpPr txBox="1"/>
          <p:nvPr/>
        </p:nvSpPr>
        <p:spPr>
          <a:xfrm>
            <a:off x="5894702" y="3448445"/>
            <a:ext cx="340863" cy="507520"/>
          </a:xfrm>
          <a:prstGeom prst="rect">
            <a:avLst/>
          </a:prstGeom>
          <a:noFill/>
        </p:spPr>
        <p:txBody>
          <a:bodyPr vert="eaVert" wrap="square" rtlCol="0">
            <a:spAutoFit/>
          </a:bodyPr>
          <a:lstStyle/>
          <a:p>
            <a:r>
              <a:rPr lang="ja-JP" altLang="en-US" sz="1015" dirty="0">
                <a:solidFill>
                  <a:schemeClr val="bg2">
                    <a:lumMod val="25000"/>
                  </a:schemeClr>
                </a:solidFill>
                <a:latin typeface="HG丸ｺﾞｼｯｸM-PRO" panose="020F0600000000000000" pitchFamily="50" charset="-128"/>
                <a:ea typeface="HG丸ｺﾞｼｯｸM-PRO" panose="020F0600000000000000" pitchFamily="50" charset="-128"/>
              </a:rPr>
              <a:t>精留塔</a:t>
            </a:r>
          </a:p>
        </p:txBody>
      </p:sp>
      <p:pic>
        <p:nvPicPr>
          <p:cNvPr id="9" name="医療ガスについて2-2">
            <a:hlinkClick r:id="" action="ppaction://media"/>
            <a:extLst>
              <a:ext uri="{FF2B5EF4-FFF2-40B4-BE49-F238E27FC236}">
                <a16:creationId xmlns:a16="http://schemas.microsoft.com/office/drawing/2014/main" id="{2B6B5975-0F4A-4E08-B290-8190A2E5051E}"/>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9306603" y="0"/>
            <a:ext cx="609600" cy="609600"/>
          </a:xfrm>
          <a:prstGeom prst="rect">
            <a:avLst/>
          </a:prstGeom>
        </p:spPr>
      </p:pic>
    </p:spTree>
    <p:extLst>
      <p:ext uri="{BB962C8B-B14F-4D97-AF65-F5344CB8AC3E}">
        <p14:creationId xmlns:p14="http://schemas.microsoft.com/office/powerpoint/2010/main" val="864898994"/>
      </p:ext>
    </p:extLst>
  </p:cSld>
  <p:clrMapOvr>
    <a:masterClrMapping/>
  </p:clrMapOvr>
  <mc:AlternateContent xmlns:mc="http://schemas.openxmlformats.org/markup-compatibility/2006" xmlns:p14="http://schemas.microsoft.com/office/powerpoint/2010/main">
    <mc:Choice Requires="p14">
      <p:transition p14:dur="10" advTm="57000"/>
    </mc:Choice>
    <mc:Fallback xmlns="">
      <p:transition advTm="5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6587"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角丸四角形 26"/>
          <p:cNvSpPr/>
          <p:nvPr/>
        </p:nvSpPr>
        <p:spPr>
          <a:xfrm>
            <a:off x="171939" y="4135286"/>
            <a:ext cx="8862646" cy="2250457"/>
          </a:xfrm>
          <a:prstGeom prst="roundRect">
            <a:avLst>
              <a:gd name="adj" fmla="val 6943"/>
            </a:avLst>
          </a:prstGeom>
          <a:solidFill>
            <a:srgbClr val="F7FB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3" name="角丸四角形 2"/>
          <p:cNvSpPr/>
          <p:nvPr/>
        </p:nvSpPr>
        <p:spPr>
          <a:xfrm>
            <a:off x="209654" y="1170154"/>
            <a:ext cx="8862646" cy="2876061"/>
          </a:xfrm>
          <a:prstGeom prst="roundRect">
            <a:avLst>
              <a:gd name="adj" fmla="val 6884"/>
            </a:avLst>
          </a:prstGeom>
          <a:solidFill>
            <a:srgbClr val="F7FB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3555" name="Text Box 4"/>
          <p:cNvSpPr txBox="1">
            <a:spLocks noChangeArrowheads="1"/>
          </p:cNvSpPr>
          <p:nvPr/>
        </p:nvSpPr>
        <p:spPr bwMode="auto">
          <a:xfrm>
            <a:off x="506993" y="1269686"/>
            <a:ext cx="5244124" cy="546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477" dirty="0">
                <a:latin typeface="ＭＳ Ｐゴシック" panose="020B0600070205080204" pitchFamily="50" charset="-128"/>
              </a:rPr>
              <a:t>タンクローリーにより充塡工場に配送された医療用液体酸素は、</a:t>
            </a:r>
            <a:endParaRPr lang="en-US" altLang="ja-JP" sz="1477" dirty="0">
              <a:latin typeface="ＭＳ Ｐゴシック" panose="020B0600070205080204" pitchFamily="50" charset="-128"/>
            </a:endParaRPr>
          </a:p>
          <a:p>
            <a:pPr eaLnBrk="1" hangingPunct="1">
              <a:spcBef>
                <a:spcPct val="0"/>
              </a:spcBef>
              <a:buFontTx/>
              <a:buNone/>
            </a:pPr>
            <a:r>
              <a:rPr lang="ja-JP" altLang="en-US" sz="1477" dirty="0">
                <a:latin typeface="ＭＳ Ｐゴシック" panose="020B0600070205080204" pitchFamily="50" charset="-128"/>
              </a:rPr>
              <a:t>工場内に設置されている</a:t>
            </a:r>
            <a:r>
              <a:rPr lang="en-US" altLang="ja-JP" sz="1477" dirty="0">
                <a:latin typeface="ＭＳ Ｐゴシック" panose="020B0600070205080204" pitchFamily="50" charset="-128"/>
              </a:rPr>
              <a:t>CE</a:t>
            </a:r>
            <a:r>
              <a:rPr lang="ja-JP" altLang="en-US" sz="1477" dirty="0">
                <a:latin typeface="ＭＳ Ｐゴシック" panose="020B0600070205080204" pitchFamily="50" charset="-128"/>
              </a:rPr>
              <a:t>（*</a:t>
            </a:r>
            <a:r>
              <a:rPr lang="en-US" altLang="ja-JP" sz="1477" dirty="0">
                <a:latin typeface="ＭＳ Ｐゴシック" panose="020B0600070205080204" pitchFamily="50" charset="-128"/>
              </a:rPr>
              <a:t>1</a:t>
            </a:r>
            <a:r>
              <a:rPr lang="ja-JP" altLang="en-US" sz="1477" dirty="0">
                <a:latin typeface="ＭＳ Ｐゴシック" panose="020B0600070205080204" pitchFamily="50" charset="-128"/>
              </a:rPr>
              <a:t>）に原薬として貯蔵されます。</a:t>
            </a:r>
            <a:endParaRPr lang="en-US" altLang="ja-JP" sz="1477" dirty="0">
              <a:latin typeface="ＭＳ Ｐゴシック" panose="020B0600070205080204" pitchFamily="50" charset="-128"/>
            </a:endParaRPr>
          </a:p>
        </p:txBody>
      </p:sp>
      <p:sp>
        <p:nvSpPr>
          <p:cNvPr id="11" name="Text Box 4"/>
          <p:cNvSpPr txBox="1">
            <a:spLocks noChangeArrowheads="1"/>
          </p:cNvSpPr>
          <p:nvPr/>
        </p:nvSpPr>
        <p:spPr bwMode="auto">
          <a:xfrm>
            <a:off x="4326366" y="2083560"/>
            <a:ext cx="4636674" cy="774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spcBef>
                <a:spcPct val="0"/>
              </a:spcBef>
              <a:buNone/>
            </a:pPr>
            <a:r>
              <a:rPr lang="ja-JP" altLang="en-US" sz="1477" dirty="0">
                <a:latin typeface="ＭＳ Ｐゴシック" panose="020B0600070205080204" pitchFamily="50" charset="-128"/>
              </a:rPr>
              <a:t>充塡工場では、医療用液体酸素を</a:t>
            </a:r>
            <a:r>
              <a:rPr lang="en-US" altLang="ja-JP" sz="1477" dirty="0">
                <a:latin typeface="ＭＳ Ｐゴシック" panose="020B0600070205080204" pitchFamily="50" charset="-128"/>
              </a:rPr>
              <a:t>LGC</a:t>
            </a:r>
            <a:r>
              <a:rPr lang="ja-JP" altLang="en-US" sz="1477" dirty="0">
                <a:latin typeface="ＭＳ Ｐゴシック" panose="020B0600070205080204" pitchFamily="50" charset="-128"/>
              </a:rPr>
              <a:t>（*</a:t>
            </a:r>
            <a:r>
              <a:rPr lang="en-US" altLang="ja-JP" sz="1477" dirty="0">
                <a:latin typeface="ＭＳ Ｐゴシック" panose="020B0600070205080204" pitchFamily="50" charset="-128"/>
              </a:rPr>
              <a:t>2</a:t>
            </a:r>
            <a:r>
              <a:rPr lang="ja-JP" altLang="en-US" sz="1477" dirty="0">
                <a:latin typeface="ＭＳ Ｐゴシック" panose="020B0600070205080204" pitchFamily="50" charset="-128"/>
              </a:rPr>
              <a:t>） に充塡、</a:t>
            </a:r>
            <a:endParaRPr lang="en-US" altLang="ja-JP" sz="1477" dirty="0">
              <a:latin typeface="ＭＳ Ｐゴシック" panose="020B0600070205080204" pitchFamily="50" charset="-128"/>
            </a:endParaRPr>
          </a:p>
          <a:p>
            <a:pPr>
              <a:spcBef>
                <a:spcPct val="0"/>
              </a:spcBef>
              <a:buNone/>
            </a:pPr>
            <a:r>
              <a:rPr lang="ja-JP" altLang="en-US" sz="1477" dirty="0">
                <a:latin typeface="ＭＳ Ｐゴシック" panose="020B0600070205080204" pitchFamily="50" charset="-128"/>
              </a:rPr>
              <a:t>または蒸発器で気化させた酸素ガスをボンベに充塡し、</a:t>
            </a:r>
            <a:endParaRPr lang="en-US" altLang="ja-JP" sz="1477" dirty="0">
              <a:latin typeface="ＭＳ Ｐゴシック" panose="020B0600070205080204" pitchFamily="50" charset="-128"/>
            </a:endParaRPr>
          </a:p>
          <a:p>
            <a:pPr>
              <a:spcBef>
                <a:spcPct val="0"/>
              </a:spcBef>
              <a:buNone/>
            </a:pPr>
            <a:r>
              <a:rPr lang="ja-JP" altLang="en-US" sz="1477" dirty="0">
                <a:latin typeface="ＭＳ Ｐゴシック" panose="020B0600070205080204" pitchFamily="50" charset="-128"/>
              </a:rPr>
              <a:t>病院等へ出荷します。</a:t>
            </a:r>
          </a:p>
        </p:txBody>
      </p:sp>
      <p:sp>
        <p:nvSpPr>
          <p:cNvPr id="12" name="Text Box 4"/>
          <p:cNvSpPr txBox="1">
            <a:spLocks noChangeArrowheads="1"/>
          </p:cNvSpPr>
          <p:nvPr/>
        </p:nvSpPr>
        <p:spPr bwMode="auto">
          <a:xfrm>
            <a:off x="6046019" y="1459016"/>
            <a:ext cx="2790580" cy="490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spcBef>
                <a:spcPct val="0"/>
              </a:spcBef>
              <a:buNone/>
            </a:pPr>
            <a:r>
              <a:rPr lang="ja-JP" altLang="en-US" sz="1292" dirty="0">
                <a:latin typeface="ＭＳ Ｐゴシック" panose="020B0600070205080204" pitchFamily="50" charset="-128"/>
              </a:rPr>
              <a:t>*</a:t>
            </a:r>
            <a:r>
              <a:rPr lang="en-US" altLang="ja-JP" sz="1292" dirty="0">
                <a:latin typeface="ＭＳ Ｐゴシック" panose="020B0600070205080204" pitchFamily="50" charset="-128"/>
              </a:rPr>
              <a:t>1.</a:t>
            </a:r>
            <a:r>
              <a:rPr lang="ja-JP" altLang="en-US" sz="1292" dirty="0">
                <a:latin typeface="ＭＳ Ｐゴシック" panose="020B0600070205080204" pitchFamily="50" charset="-128"/>
              </a:rPr>
              <a:t> </a:t>
            </a:r>
            <a:r>
              <a:rPr lang="en-US" altLang="ja-JP" sz="1292" dirty="0">
                <a:latin typeface="ＭＳ Ｐゴシック" panose="020B0600070205080204" pitchFamily="50" charset="-128"/>
              </a:rPr>
              <a:t>CE</a:t>
            </a:r>
            <a:r>
              <a:rPr lang="ja-JP" altLang="en-US" sz="1292" dirty="0">
                <a:latin typeface="ＭＳ Ｐゴシック" panose="020B0600070205080204" pitchFamily="50" charset="-128"/>
              </a:rPr>
              <a:t>：定置式超低温液化ガス貯槽</a:t>
            </a:r>
            <a:endParaRPr lang="en-US" altLang="ja-JP" sz="1292" dirty="0">
              <a:latin typeface="ＭＳ Ｐゴシック" panose="020B0600070205080204" pitchFamily="50" charset="-128"/>
            </a:endParaRPr>
          </a:p>
          <a:p>
            <a:pPr>
              <a:spcBef>
                <a:spcPct val="0"/>
              </a:spcBef>
              <a:buNone/>
            </a:pPr>
            <a:r>
              <a:rPr lang="ja-JP" altLang="en-US" sz="1292" dirty="0">
                <a:latin typeface="ＭＳ Ｐゴシック" panose="020B0600070205080204" pitchFamily="50" charset="-128"/>
              </a:rPr>
              <a:t>　　　　　 （コールドエバポレーター）</a:t>
            </a:r>
            <a:endParaRPr lang="en-US" altLang="ja-JP" sz="1292" dirty="0">
              <a:latin typeface="ＭＳ Ｐゴシック" panose="020B0600070205080204" pitchFamily="50" charset="-128"/>
            </a:endParaRPr>
          </a:p>
        </p:txBody>
      </p:sp>
      <p:sp>
        <p:nvSpPr>
          <p:cNvPr id="13" name="Text Box 4"/>
          <p:cNvSpPr txBox="1">
            <a:spLocks noChangeArrowheads="1"/>
          </p:cNvSpPr>
          <p:nvPr/>
        </p:nvSpPr>
        <p:spPr bwMode="auto">
          <a:xfrm>
            <a:off x="6046019" y="3030926"/>
            <a:ext cx="2814027" cy="490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spcBef>
                <a:spcPct val="0"/>
              </a:spcBef>
              <a:buNone/>
            </a:pPr>
            <a:r>
              <a:rPr lang="ja-JP" altLang="en-US" sz="1292" dirty="0">
                <a:latin typeface="ＭＳ Ｐゴシック" panose="020B0600070205080204" pitchFamily="50" charset="-128"/>
              </a:rPr>
              <a:t>*</a:t>
            </a:r>
            <a:r>
              <a:rPr lang="en-US" altLang="ja-JP" sz="1292" dirty="0">
                <a:latin typeface="ＭＳ Ｐゴシック" panose="020B0600070205080204" pitchFamily="50" charset="-128"/>
              </a:rPr>
              <a:t>2.</a:t>
            </a:r>
            <a:r>
              <a:rPr lang="ja-JP" altLang="en-US" sz="1292" dirty="0">
                <a:latin typeface="ＭＳ Ｐゴシック" panose="020B0600070205080204" pitchFamily="50" charset="-128"/>
              </a:rPr>
              <a:t> </a:t>
            </a:r>
            <a:r>
              <a:rPr lang="en-US" altLang="ja-JP" sz="1292" dirty="0">
                <a:latin typeface="ＭＳ Ｐゴシック" panose="020B0600070205080204" pitchFamily="50" charset="-128"/>
              </a:rPr>
              <a:t>LGC</a:t>
            </a:r>
            <a:r>
              <a:rPr lang="ja-JP" altLang="en-US" sz="1292" dirty="0">
                <a:latin typeface="ＭＳ Ｐゴシック" panose="020B0600070205080204" pitchFamily="50" charset="-128"/>
              </a:rPr>
              <a:t>：可搬式超低温液化ガス容器</a:t>
            </a:r>
            <a:endParaRPr lang="en-US" altLang="ja-JP" sz="1292" dirty="0">
              <a:latin typeface="ＭＳ Ｐゴシック" panose="020B0600070205080204" pitchFamily="50" charset="-128"/>
            </a:endParaRPr>
          </a:p>
          <a:p>
            <a:pPr>
              <a:spcBef>
                <a:spcPct val="0"/>
              </a:spcBef>
              <a:buNone/>
            </a:pPr>
            <a:r>
              <a:rPr lang="ja-JP" altLang="en-US" sz="1292" dirty="0">
                <a:latin typeface="ＭＳ Ｐゴシック" panose="020B0600070205080204" pitchFamily="50" charset="-128"/>
              </a:rPr>
              <a:t> 　　　　　 （リキッドガスコンテナー）</a:t>
            </a:r>
            <a:endParaRPr lang="en-US" altLang="ja-JP" sz="1292" dirty="0">
              <a:latin typeface="ＭＳ Ｐゴシック" panose="020B0600070205080204" pitchFamily="50" charset="-128"/>
            </a:endParaRPr>
          </a:p>
        </p:txBody>
      </p:sp>
      <p:sp>
        <p:nvSpPr>
          <p:cNvPr id="15" name="Text Box 4"/>
          <p:cNvSpPr txBox="1">
            <a:spLocks noChangeArrowheads="1"/>
          </p:cNvSpPr>
          <p:nvPr/>
        </p:nvSpPr>
        <p:spPr bwMode="auto">
          <a:xfrm>
            <a:off x="1264850" y="5816718"/>
            <a:ext cx="3407507" cy="490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292" dirty="0">
                <a:latin typeface="ＭＳ Ｐゴシック" panose="020B0600070205080204" pitchFamily="50" charset="-128"/>
              </a:rPr>
              <a:t>一般的には重量で充塡量を確認するので、</a:t>
            </a:r>
            <a:endParaRPr lang="en-US" altLang="ja-JP" sz="1292" dirty="0">
              <a:latin typeface="ＭＳ Ｐゴシック" panose="020B0600070205080204" pitchFamily="50" charset="-128"/>
            </a:endParaRPr>
          </a:p>
          <a:p>
            <a:pPr eaLnBrk="1" hangingPunct="1">
              <a:spcBef>
                <a:spcPct val="0"/>
              </a:spcBef>
              <a:buFontTx/>
              <a:buNone/>
            </a:pPr>
            <a:r>
              <a:rPr lang="ja-JP" altLang="en-US" sz="1292" dirty="0">
                <a:latin typeface="ＭＳ Ｐゴシック" panose="020B0600070205080204" pitchFamily="50" charset="-128"/>
              </a:rPr>
              <a:t>秤の上で充塡しています。</a:t>
            </a:r>
            <a:endParaRPr lang="en-US" altLang="ja-JP" sz="1292" dirty="0">
              <a:latin typeface="ＭＳ Ｐゴシック" panose="020B0600070205080204" pitchFamily="50" charset="-128"/>
            </a:endParaRPr>
          </a:p>
        </p:txBody>
      </p:sp>
      <p:sp>
        <p:nvSpPr>
          <p:cNvPr id="24" name="テキスト ボックス 23"/>
          <p:cNvSpPr txBox="1"/>
          <p:nvPr/>
        </p:nvSpPr>
        <p:spPr>
          <a:xfrm>
            <a:off x="2477413" y="3744148"/>
            <a:ext cx="1059855" cy="262829"/>
          </a:xfrm>
          <a:prstGeom prst="rect">
            <a:avLst/>
          </a:prstGeom>
          <a:noFill/>
        </p:spPr>
        <p:txBody>
          <a:bodyPr wrap="square" rtlCol="0">
            <a:spAutoFit/>
          </a:bodyPr>
          <a:lstStyle/>
          <a:p>
            <a:pPr algn="ctr"/>
            <a:r>
              <a:rPr lang="ja-JP" altLang="en-US" sz="1108" dirty="0">
                <a:latin typeface="HG丸ｺﾞｼｯｸM-PRO" panose="020F0600000000000000" pitchFamily="50" charset="-128"/>
                <a:ea typeface="HG丸ｺﾞｼｯｸM-PRO" panose="020F0600000000000000" pitchFamily="50" charset="-128"/>
              </a:rPr>
              <a:t>充塡工場</a:t>
            </a:r>
            <a:endParaRPr lang="en-US" altLang="ja-JP" sz="1108" dirty="0">
              <a:latin typeface="HG丸ｺﾞｼｯｸM-PRO" panose="020F0600000000000000" pitchFamily="50" charset="-128"/>
              <a:ea typeface="HG丸ｺﾞｼｯｸM-PRO" panose="020F0600000000000000" pitchFamily="50" charset="-128"/>
            </a:endParaRPr>
          </a:p>
        </p:txBody>
      </p:sp>
      <p:sp>
        <p:nvSpPr>
          <p:cNvPr id="25" name="Text Box 4"/>
          <p:cNvSpPr txBox="1">
            <a:spLocks noChangeArrowheads="1"/>
          </p:cNvSpPr>
          <p:nvPr/>
        </p:nvSpPr>
        <p:spPr bwMode="auto">
          <a:xfrm>
            <a:off x="631440" y="4622394"/>
            <a:ext cx="1202435" cy="291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en-US" altLang="ja-JP" sz="1292" dirty="0">
                <a:latin typeface="ＭＳ Ｐゴシック" panose="020B0600070205080204" pitchFamily="50" charset="-128"/>
              </a:rPr>
              <a:t>LGC</a:t>
            </a:r>
            <a:r>
              <a:rPr lang="ja-JP" altLang="en-US" sz="1292" dirty="0" err="1">
                <a:latin typeface="ＭＳ Ｐゴシック" panose="020B0600070205080204" pitchFamily="50" charset="-128"/>
              </a:rPr>
              <a:t>への</a:t>
            </a:r>
            <a:r>
              <a:rPr lang="ja-JP" altLang="en-US" sz="1292" dirty="0">
                <a:latin typeface="ＭＳ Ｐゴシック" panose="020B0600070205080204" pitchFamily="50" charset="-128"/>
              </a:rPr>
              <a:t>充塡</a:t>
            </a:r>
            <a:endParaRPr lang="en-US" altLang="ja-JP" sz="1292" dirty="0">
              <a:latin typeface="ＭＳ Ｐゴシック" panose="020B0600070205080204" pitchFamily="50" charset="-128"/>
            </a:endParaRPr>
          </a:p>
        </p:txBody>
      </p:sp>
      <p:sp>
        <p:nvSpPr>
          <p:cNvPr id="26" name="Text Box 4"/>
          <p:cNvSpPr txBox="1">
            <a:spLocks noChangeArrowheads="1"/>
          </p:cNvSpPr>
          <p:nvPr/>
        </p:nvSpPr>
        <p:spPr bwMode="auto">
          <a:xfrm>
            <a:off x="4063393" y="4617764"/>
            <a:ext cx="1408895" cy="291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spcBef>
                <a:spcPct val="0"/>
              </a:spcBef>
              <a:buNone/>
            </a:pPr>
            <a:r>
              <a:rPr lang="ja-JP" altLang="en-US" sz="1292" dirty="0">
                <a:latin typeface="ＭＳ Ｐゴシック" panose="020B0600070205080204" pitchFamily="50" charset="-128"/>
              </a:rPr>
              <a:t>ボンベへの充塡</a:t>
            </a:r>
          </a:p>
        </p:txBody>
      </p:sp>
      <p:graphicFrame>
        <p:nvGraphicFramePr>
          <p:cNvPr id="28" name="Object 7"/>
          <p:cNvGraphicFramePr>
            <a:graphicFrameLocks noChangeAspect="1"/>
          </p:cNvGraphicFramePr>
          <p:nvPr/>
        </p:nvGraphicFramePr>
        <p:xfrm>
          <a:off x="7110468" y="4258338"/>
          <a:ext cx="1185686" cy="1514806"/>
        </p:xfrm>
        <a:graphic>
          <a:graphicData uri="http://schemas.openxmlformats.org/presentationml/2006/ole">
            <mc:AlternateContent xmlns:mc="http://schemas.openxmlformats.org/markup-compatibility/2006">
              <mc:Choice xmlns:v="urn:schemas-microsoft-com:vml" Requires="v">
                <p:oleObj name="Photo Editor Photo" r:id="rId5" imgW="4667902" imgH="4552381" progId="">
                  <p:embed/>
                </p:oleObj>
              </mc:Choice>
              <mc:Fallback>
                <p:oleObj name="Photo Editor Photo" r:id="rId5" imgW="4667902" imgH="4552381" progId="">
                  <p:embed/>
                  <p:pic>
                    <p:nvPicPr>
                      <p:cNvPr id="28"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10468" y="4258338"/>
                        <a:ext cx="1185686" cy="1514806"/>
                      </a:xfrm>
                      <a:prstGeom prst="rect">
                        <a:avLst/>
                      </a:prstGeom>
                      <a:noFill/>
                      <a:ln>
                        <a:noFill/>
                      </a:ln>
                      <a:effectLst/>
                    </p:spPr>
                  </p:pic>
                </p:oleObj>
              </mc:Fallback>
            </mc:AlternateContent>
          </a:graphicData>
        </a:graphic>
      </p:graphicFrame>
      <p:sp>
        <p:nvSpPr>
          <p:cNvPr id="6" name="スライド番号プレースホルダー 5"/>
          <p:cNvSpPr>
            <a:spLocks noGrp="1"/>
          </p:cNvSpPr>
          <p:nvPr>
            <p:ph type="sldNum" sz="quarter" idx="12"/>
          </p:nvPr>
        </p:nvSpPr>
        <p:spPr/>
        <p:txBody>
          <a:bodyPr/>
          <a:lstStyle/>
          <a:p>
            <a:fld id="{66C92D76-81BE-4672-9501-F7C99C4BF68C}" type="slidenum">
              <a:rPr kumimoji="1" lang="ja-JP" altLang="en-US" smtClean="0"/>
              <a:t>7</a:t>
            </a:fld>
            <a:endParaRPr kumimoji="1" lang="ja-JP" altLang="en-US"/>
          </a:p>
        </p:txBody>
      </p:sp>
      <p:pic>
        <p:nvPicPr>
          <p:cNvPr id="7" name="図 6"/>
          <p:cNvPicPr>
            <a:picLocks noChangeAspect="1"/>
          </p:cNvPicPr>
          <p:nvPr/>
        </p:nvPicPr>
        <p:blipFill rotWithShape="1">
          <a:blip r:embed="rId7">
            <a:lum bright="20000" contrast="20000"/>
          </a:blip>
          <a:srcRect l="26698"/>
          <a:stretch/>
        </p:blipFill>
        <p:spPr>
          <a:xfrm>
            <a:off x="5513693" y="4269384"/>
            <a:ext cx="1185781" cy="1509409"/>
          </a:xfrm>
          <a:prstGeom prst="rect">
            <a:avLst/>
          </a:prstGeom>
        </p:spPr>
      </p:pic>
      <p:grpSp>
        <p:nvGrpSpPr>
          <p:cNvPr id="30" name="グループ化 29"/>
          <p:cNvGrpSpPr/>
          <p:nvPr/>
        </p:nvGrpSpPr>
        <p:grpSpPr>
          <a:xfrm>
            <a:off x="1887665" y="4292218"/>
            <a:ext cx="1574247" cy="1473763"/>
            <a:chOff x="2044971" y="4364152"/>
            <a:chExt cx="1705434" cy="1596577"/>
          </a:xfrm>
        </p:grpSpPr>
        <p:graphicFrame>
          <p:nvGraphicFramePr>
            <p:cNvPr id="16" name="Object 5"/>
            <p:cNvGraphicFramePr>
              <a:graphicFrameLocks noChangeAspect="1"/>
            </p:cNvGraphicFramePr>
            <p:nvPr/>
          </p:nvGraphicFramePr>
          <p:xfrm>
            <a:off x="2044971" y="4364152"/>
            <a:ext cx="1705434" cy="1596577"/>
          </p:xfrm>
          <a:graphic>
            <a:graphicData uri="http://schemas.openxmlformats.org/presentationml/2006/ole">
              <mc:AlternateContent xmlns:mc="http://schemas.openxmlformats.org/markup-compatibility/2006">
                <mc:Choice xmlns:v="urn:schemas-microsoft-com:vml" Requires="v">
                  <p:oleObj name="Photo Editor Photo" r:id="rId8" imgW="4839375" imgH="4544059" progId="">
                    <p:embed/>
                  </p:oleObj>
                </mc:Choice>
                <mc:Fallback>
                  <p:oleObj name="Photo Editor Photo" r:id="rId8" imgW="4839375" imgH="4544059" progId="">
                    <p:embed/>
                    <p:pic>
                      <p:nvPicPr>
                        <p:cNvPr id="16" name="Object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044971" y="4364152"/>
                          <a:ext cx="1705434" cy="1596577"/>
                        </a:xfrm>
                        <a:prstGeom prst="rect">
                          <a:avLst/>
                        </a:prstGeom>
                        <a:noFill/>
                        <a:ln>
                          <a:noFill/>
                        </a:ln>
                        <a:effectLst/>
                      </p:spPr>
                    </p:pic>
                  </p:oleObj>
                </mc:Fallback>
              </mc:AlternateContent>
            </a:graphicData>
          </a:graphic>
        </p:graphicFrame>
        <p:pic>
          <p:nvPicPr>
            <p:cNvPr id="17" name="図 16"/>
            <p:cNvPicPr>
              <a:picLocks noChangeAspect="1"/>
            </p:cNvPicPr>
            <p:nvPr/>
          </p:nvPicPr>
          <p:blipFill rotWithShape="1">
            <a:blip r:embed="rId10"/>
            <a:srcRect l="13477" r="-1"/>
            <a:stretch/>
          </p:blipFill>
          <p:spPr>
            <a:xfrm>
              <a:off x="2994866" y="5215300"/>
              <a:ext cx="85993" cy="308697"/>
            </a:xfrm>
            <a:prstGeom prst="rect">
              <a:avLst/>
            </a:prstGeom>
          </p:spPr>
        </p:pic>
      </p:grpSp>
      <p:sp>
        <p:nvSpPr>
          <p:cNvPr id="32" name="Text Box 4"/>
          <p:cNvSpPr txBox="1">
            <a:spLocks noChangeArrowheads="1"/>
          </p:cNvSpPr>
          <p:nvPr/>
        </p:nvSpPr>
        <p:spPr bwMode="auto">
          <a:xfrm>
            <a:off x="5472288" y="5813699"/>
            <a:ext cx="3265312" cy="490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spcBef>
                <a:spcPct val="0"/>
              </a:spcBef>
              <a:buNone/>
            </a:pPr>
            <a:r>
              <a:rPr lang="ja-JP" altLang="en-US" sz="1292" dirty="0">
                <a:latin typeface="ＭＳ Ｐゴシック" panose="020B0600070205080204" pitchFamily="50" charset="-128"/>
              </a:rPr>
              <a:t>一般的には圧力で充塡量を確認しながら、</a:t>
            </a:r>
            <a:endParaRPr lang="en-US" altLang="ja-JP" sz="1292" dirty="0">
              <a:latin typeface="ＭＳ Ｐゴシック" panose="020B0600070205080204" pitchFamily="50" charset="-128"/>
            </a:endParaRPr>
          </a:p>
          <a:p>
            <a:pPr>
              <a:spcBef>
                <a:spcPct val="0"/>
              </a:spcBef>
              <a:buNone/>
            </a:pPr>
            <a:r>
              <a:rPr lang="ja-JP" altLang="en-US" sz="1292" dirty="0">
                <a:latin typeface="ＭＳ Ｐゴシック" panose="020B0600070205080204" pitchFamily="50" charset="-128"/>
              </a:rPr>
              <a:t>充塡しています。</a:t>
            </a:r>
          </a:p>
        </p:txBody>
      </p:sp>
      <p:grpSp>
        <p:nvGrpSpPr>
          <p:cNvPr id="2" name="グループ化 1"/>
          <p:cNvGrpSpPr/>
          <p:nvPr/>
        </p:nvGrpSpPr>
        <p:grpSpPr>
          <a:xfrm>
            <a:off x="2028922" y="2009650"/>
            <a:ext cx="1926259" cy="1754488"/>
            <a:chOff x="2197998" y="1891370"/>
            <a:chExt cx="2086781" cy="1900695"/>
          </a:xfrm>
        </p:grpSpPr>
        <p:sp>
          <p:nvSpPr>
            <p:cNvPr id="561" name="直角三角形 560"/>
            <p:cNvSpPr/>
            <p:nvPr/>
          </p:nvSpPr>
          <p:spPr>
            <a:xfrm>
              <a:off x="3232430" y="1897512"/>
              <a:ext cx="1041365" cy="179935"/>
            </a:xfrm>
            <a:prstGeom prst="rtTriangl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62" name="正方形/長方形 561"/>
            <p:cNvSpPr/>
            <p:nvPr/>
          </p:nvSpPr>
          <p:spPr>
            <a:xfrm>
              <a:off x="3240460" y="2075063"/>
              <a:ext cx="1044319" cy="1715081"/>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nvGrpSpPr>
            <p:cNvPr id="563" name="グループ化 562"/>
            <p:cNvGrpSpPr/>
            <p:nvPr/>
          </p:nvGrpSpPr>
          <p:grpSpPr>
            <a:xfrm>
              <a:off x="2805431" y="3187938"/>
              <a:ext cx="317390" cy="597595"/>
              <a:chOff x="6267870" y="2540508"/>
              <a:chExt cx="925801" cy="1830849"/>
            </a:xfrm>
            <a:solidFill>
              <a:schemeClr val="tx1">
                <a:lumMod val="50000"/>
                <a:lumOff val="50000"/>
              </a:schemeClr>
            </a:solidFill>
          </p:grpSpPr>
          <p:grpSp>
            <p:nvGrpSpPr>
              <p:cNvPr id="640" name="グループ化 639"/>
              <p:cNvGrpSpPr/>
              <p:nvPr/>
            </p:nvGrpSpPr>
            <p:grpSpPr>
              <a:xfrm>
                <a:off x="6271437" y="4180023"/>
                <a:ext cx="305368" cy="191334"/>
                <a:chOff x="8203633" y="3336818"/>
                <a:chExt cx="305368" cy="191334"/>
              </a:xfrm>
              <a:grpFill/>
            </p:grpSpPr>
            <p:sp>
              <p:nvSpPr>
                <p:cNvPr id="656" name="角丸四角形 655"/>
                <p:cNvSpPr/>
                <p:nvPr/>
              </p:nvSpPr>
              <p:spPr>
                <a:xfrm>
                  <a:off x="8203633" y="3482433"/>
                  <a:ext cx="305368" cy="45719"/>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57" name="角丸四角形 656"/>
                <p:cNvSpPr/>
                <p:nvPr/>
              </p:nvSpPr>
              <p:spPr>
                <a:xfrm rot="5400000">
                  <a:off x="8272214" y="3398062"/>
                  <a:ext cx="168207" cy="45719"/>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nvGrpSpPr>
              <p:cNvPr id="641" name="グループ化 640"/>
              <p:cNvGrpSpPr/>
              <p:nvPr/>
            </p:nvGrpSpPr>
            <p:grpSpPr>
              <a:xfrm>
                <a:off x="6267870" y="2540508"/>
                <a:ext cx="920329" cy="1672975"/>
                <a:chOff x="6267870" y="2540508"/>
                <a:chExt cx="920329" cy="1672975"/>
              </a:xfrm>
              <a:grpFill/>
            </p:grpSpPr>
            <p:grpSp>
              <p:nvGrpSpPr>
                <p:cNvPr id="645" name="グループ化 644"/>
                <p:cNvGrpSpPr/>
                <p:nvPr/>
              </p:nvGrpSpPr>
              <p:grpSpPr>
                <a:xfrm>
                  <a:off x="6267870" y="2540508"/>
                  <a:ext cx="920329" cy="1672975"/>
                  <a:chOff x="6267870" y="2540508"/>
                  <a:chExt cx="920329" cy="1672975"/>
                </a:xfrm>
                <a:grpFill/>
              </p:grpSpPr>
              <p:sp>
                <p:nvSpPr>
                  <p:cNvPr id="652" name="角丸四角形 651"/>
                  <p:cNvSpPr/>
                  <p:nvPr/>
                </p:nvSpPr>
                <p:spPr>
                  <a:xfrm>
                    <a:off x="6273798" y="2540508"/>
                    <a:ext cx="914401" cy="52784"/>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53" name="角丸四角形 652"/>
                  <p:cNvSpPr/>
                  <p:nvPr/>
                </p:nvSpPr>
                <p:spPr>
                  <a:xfrm>
                    <a:off x="6267870" y="4153631"/>
                    <a:ext cx="920329" cy="59852"/>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54" name="角丸四角形 653"/>
                  <p:cNvSpPr/>
                  <p:nvPr/>
                </p:nvSpPr>
                <p:spPr>
                  <a:xfrm rot="5400000" flipV="1">
                    <a:off x="5522268" y="3347359"/>
                    <a:ext cx="1613123" cy="59273"/>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55" name="角丸四角形 654"/>
                  <p:cNvSpPr/>
                  <p:nvPr/>
                </p:nvSpPr>
                <p:spPr>
                  <a:xfrm rot="5400000" flipV="1">
                    <a:off x="6327871" y="3326618"/>
                    <a:ext cx="1613123" cy="61801"/>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nvGrpSpPr>
                <p:cNvPr id="646" name="グループ化 645"/>
                <p:cNvGrpSpPr/>
                <p:nvPr/>
              </p:nvGrpSpPr>
              <p:grpSpPr>
                <a:xfrm>
                  <a:off x="6430357" y="2566900"/>
                  <a:ext cx="595354" cy="1613123"/>
                  <a:chOff x="8091642" y="2828374"/>
                  <a:chExt cx="595354" cy="1613123"/>
                </a:xfrm>
                <a:grpFill/>
              </p:grpSpPr>
              <p:sp>
                <p:nvSpPr>
                  <p:cNvPr id="647" name="角丸四角形 646"/>
                  <p:cNvSpPr/>
                  <p:nvPr/>
                </p:nvSpPr>
                <p:spPr>
                  <a:xfrm rot="5400000" flipV="1">
                    <a:off x="7307940" y="3612076"/>
                    <a:ext cx="1613123" cy="45719"/>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48" name="角丸四角形 647"/>
                  <p:cNvSpPr/>
                  <p:nvPr/>
                </p:nvSpPr>
                <p:spPr>
                  <a:xfrm rot="5400000" flipV="1">
                    <a:off x="7445349" y="3612076"/>
                    <a:ext cx="1613123" cy="45719"/>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49" name="角丸四角形 648"/>
                  <p:cNvSpPr/>
                  <p:nvPr/>
                </p:nvSpPr>
                <p:spPr>
                  <a:xfrm rot="5400000" flipV="1">
                    <a:off x="7582758" y="3612076"/>
                    <a:ext cx="1613123" cy="45719"/>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50" name="角丸四角形 649"/>
                  <p:cNvSpPr/>
                  <p:nvPr/>
                </p:nvSpPr>
                <p:spPr>
                  <a:xfrm rot="5400000" flipV="1">
                    <a:off x="7720167" y="3612076"/>
                    <a:ext cx="1613123" cy="45719"/>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51" name="角丸四角形 650"/>
                  <p:cNvSpPr/>
                  <p:nvPr/>
                </p:nvSpPr>
                <p:spPr>
                  <a:xfrm rot="5400000" flipV="1">
                    <a:off x="7857575" y="3612076"/>
                    <a:ext cx="1613123" cy="45719"/>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grpSp>
            <p:nvGrpSpPr>
              <p:cNvPr id="642" name="グループ化 641"/>
              <p:cNvGrpSpPr/>
              <p:nvPr/>
            </p:nvGrpSpPr>
            <p:grpSpPr>
              <a:xfrm>
                <a:off x="6888303" y="4178594"/>
                <a:ext cx="305368" cy="191334"/>
                <a:chOff x="8203633" y="3336818"/>
                <a:chExt cx="305368" cy="191334"/>
              </a:xfrm>
              <a:grpFill/>
            </p:grpSpPr>
            <p:sp>
              <p:nvSpPr>
                <p:cNvPr id="643" name="角丸四角形 642"/>
                <p:cNvSpPr/>
                <p:nvPr/>
              </p:nvSpPr>
              <p:spPr>
                <a:xfrm>
                  <a:off x="8203633" y="3482433"/>
                  <a:ext cx="305368" cy="45719"/>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44" name="角丸四角形 643"/>
                <p:cNvSpPr/>
                <p:nvPr/>
              </p:nvSpPr>
              <p:spPr>
                <a:xfrm rot="5400000">
                  <a:off x="8272214" y="3398062"/>
                  <a:ext cx="168207" cy="45719"/>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grpSp>
          <p:nvGrpSpPr>
            <p:cNvPr id="564" name="グループ化 563"/>
            <p:cNvGrpSpPr/>
            <p:nvPr/>
          </p:nvGrpSpPr>
          <p:grpSpPr>
            <a:xfrm>
              <a:off x="2197998" y="2305802"/>
              <a:ext cx="435509" cy="1481942"/>
              <a:chOff x="5171150" y="2235765"/>
              <a:chExt cx="728136" cy="2581103"/>
            </a:xfrm>
            <a:solidFill>
              <a:schemeClr val="tx1">
                <a:lumMod val="50000"/>
                <a:lumOff val="50000"/>
              </a:schemeClr>
            </a:solidFill>
          </p:grpSpPr>
          <p:grpSp>
            <p:nvGrpSpPr>
              <p:cNvPr id="631" name="グループ化 630"/>
              <p:cNvGrpSpPr/>
              <p:nvPr/>
            </p:nvGrpSpPr>
            <p:grpSpPr>
              <a:xfrm>
                <a:off x="5171150" y="2235765"/>
                <a:ext cx="728136" cy="2455840"/>
                <a:chOff x="5173131" y="2978687"/>
                <a:chExt cx="516468" cy="1712918"/>
              </a:xfrm>
              <a:grpFill/>
            </p:grpSpPr>
            <p:sp>
              <p:nvSpPr>
                <p:cNvPr id="637" name="正方形/長方形 636"/>
                <p:cNvSpPr/>
                <p:nvPr/>
              </p:nvSpPr>
              <p:spPr>
                <a:xfrm>
                  <a:off x="5173132" y="3101453"/>
                  <a:ext cx="516467" cy="1507066"/>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38" name="円/楕円 637"/>
                <p:cNvSpPr/>
                <p:nvPr/>
              </p:nvSpPr>
              <p:spPr>
                <a:xfrm>
                  <a:off x="5173132" y="2978687"/>
                  <a:ext cx="516467" cy="224366"/>
                </a:xfrm>
                <a:prstGeom prst="ellipse">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39" name="円/楕円 638"/>
                <p:cNvSpPr/>
                <p:nvPr/>
              </p:nvSpPr>
              <p:spPr>
                <a:xfrm>
                  <a:off x="5173131" y="4467239"/>
                  <a:ext cx="516467" cy="224366"/>
                </a:xfrm>
                <a:prstGeom prst="ellipse">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nvGrpSpPr>
              <p:cNvPr id="632" name="グループ化 631"/>
              <p:cNvGrpSpPr/>
              <p:nvPr/>
            </p:nvGrpSpPr>
            <p:grpSpPr>
              <a:xfrm>
                <a:off x="5171151" y="4648661"/>
                <a:ext cx="728135" cy="168207"/>
                <a:chOff x="6017006" y="5628474"/>
                <a:chExt cx="728135" cy="168207"/>
              </a:xfrm>
              <a:grpFill/>
            </p:grpSpPr>
            <p:sp>
              <p:nvSpPr>
                <p:cNvPr id="633" name="角丸四角形 632"/>
                <p:cNvSpPr/>
                <p:nvPr/>
              </p:nvSpPr>
              <p:spPr>
                <a:xfrm>
                  <a:off x="6017006" y="5750962"/>
                  <a:ext cx="728135" cy="45719"/>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nvGrpSpPr>
                <p:cNvPr id="634" name="グループ化 633"/>
                <p:cNvGrpSpPr/>
                <p:nvPr/>
              </p:nvGrpSpPr>
              <p:grpSpPr>
                <a:xfrm>
                  <a:off x="6133848" y="5628474"/>
                  <a:ext cx="494451" cy="168207"/>
                  <a:chOff x="6141893" y="5599199"/>
                  <a:chExt cx="494451" cy="168207"/>
                </a:xfrm>
                <a:grpFill/>
              </p:grpSpPr>
              <p:sp>
                <p:nvSpPr>
                  <p:cNvPr id="635" name="角丸四角形 634"/>
                  <p:cNvSpPr/>
                  <p:nvPr/>
                </p:nvSpPr>
                <p:spPr>
                  <a:xfrm rot="5400000">
                    <a:off x="6080649" y="5660443"/>
                    <a:ext cx="168207" cy="45719"/>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36" name="角丸四角形 635"/>
                  <p:cNvSpPr/>
                  <p:nvPr/>
                </p:nvSpPr>
                <p:spPr>
                  <a:xfrm rot="5400000">
                    <a:off x="6529381" y="5660443"/>
                    <a:ext cx="168207" cy="45719"/>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grpSp>
        <p:cxnSp>
          <p:nvCxnSpPr>
            <p:cNvPr id="565" name="直線コネクタ 564"/>
            <p:cNvCxnSpPr/>
            <p:nvPr/>
          </p:nvCxnSpPr>
          <p:spPr>
            <a:xfrm>
              <a:off x="2517009" y="3590070"/>
              <a:ext cx="304666" cy="0"/>
            </a:xfrm>
            <a:prstGeom prst="line">
              <a:avLst/>
            </a:prstGeom>
            <a:solidFill>
              <a:schemeClr val="tx1">
                <a:lumMod val="50000"/>
                <a:lumOff val="50000"/>
              </a:schemeClr>
            </a:solidFill>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66" name="直線コネクタ 565"/>
            <p:cNvCxnSpPr/>
            <p:nvPr/>
          </p:nvCxnSpPr>
          <p:spPr>
            <a:xfrm>
              <a:off x="2729863" y="2133370"/>
              <a:ext cx="0" cy="1454346"/>
            </a:xfrm>
            <a:prstGeom prst="line">
              <a:avLst/>
            </a:prstGeom>
            <a:solidFill>
              <a:schemeClr val="tx1">
                <a:lumMod val="50000"/>
                <a:lumOff val="50000"/>
              </a:schemeClr>
            </a:solidFill>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67" name="直線コネクタ 566"/>
            <p:cNvCxnSpPr/>
            <p:nvPr/>
          </p:nvCxnSpPr>
          <p:spPr>
            <a:xfrm flipH="1" flipV="1">
              <a:off x="2736662" y="2134742"/>
              <a:ext cx="1298016" cy="7831"/>
            </a:xfrm>
            <a:prstGeom prst="line">
              <a:avLst/>
            </a:prstGeom>
            <a:solidFill>
              <a:schemeClr val="tx1">
                <a:lumMod val="50000"/>
                <a:lumOff val="50000"/>
              </a:schemeClr>
            </a:solidFill>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68" name="直線コネクタ 567"/>
            <p:cNvCxnSpPr/>
            <p:nvPr/>
          </p:nvCxnSpPr>
          <p:spPr>
            <a:xfrm flipH="1">
              <a:off x="3113107" y="3586793"/>
              <a:ext cx="237538" cy="0"/>
            </a:xfrm>
            <a:prstGeom prst="line">
              <a:avLst/>
            </a:prstGeom>
            <a:solidFill>
              <a:schemeClr val="tx1">
                <a:lumMod val="50000"/>
                <a:lumOff val="50000"/>
              </a:schemeClr>
            </a:solidFill>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69" name="直線コネクタ 568"/>
            <p:cNvCxnSpPr/>
            <p:nvPr/>
          </p:nvCxnSpPr>
          <p:spPr>
            <a:xfrm>
              <a:off x="3624092" y="2133370"/>
              <a:ext cx="0" cy="150079"/>
            </a:xfrm>
            <a:prstGeom prst="line">
              <a:avLst/>
            </a:prstGeom>
            <a:solidFill>
              <a:schemeClr val="tx1">
                <a:lumMod val="50000"/>
                <a:lumOff val="50000"/>
              </a:schemeClr>
            </a:solidFill>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70" name="直線コネクタ 569"/>
            <p:cNvCxnSpPr/>
            <p:nvPr/>
          </p:nvCxnSpPr>
          <p:spPr>
            <a:xfrm flipH="1">
              <a:off x="3331109" y="2924978"/>
              <a:ext cx="837408" cy="0"/>
            </a:xfrm>
            <a:prstGeom prst="line">
              <a:avLst/>
            </a:prstGeom>
            <a:solidFill>
              <a:schemeClr val="tx1">
                <a:lumMod val="50000"/>
                <a:lumOff val="50000"/>
              </a:schemeClr>
            </a:solidFill>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71" name="直線コネクタ 570"/>
            <p:cNvCxnSpPr/>
            <p:nvPr/>
          </p:nvCxnSpPr>
          <p:spPr>
            <a:xfrm>
              <a:off x="3338399" y="2924978"/>
              <a:ext cx="0" cy="663469"/>
            </a:xfrm>
            <a:prstGeom prst="line">
              <a:avLst/>
            </a:prstGeom>
            <a:solidFill>
              <a:schemeClr val="tx1">
                <a:lumMod val="50000"/>
                <a:lumOff val="50000"/>
              </a:schemeClr>
            </a:solidFill>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nvGrpSpPr>
            <p:cNvPr id="572" name="グループ化 571"/>
            <p:cNvGrpSpPr/>
            <p:nvPr/>
          </p:nvGrpSpPr>
          <p:grpSpPr>
            <a:xfrm>
              <a:off x="3459207" y="3096625"/>
              <a:ext cx="141817" cy="621978"/>
              <a:chOff x="1340225" y="4171140"/>
              <a:chExt cx="516467" cy="2037504"/>
            </a:xfrm>
            <a:solidFill>
              <a:schemeClr val="tx1">
                <a:lumMod val="50000"/>
                <a:lumOff val="50000"/>
              </a:schemeClr>
            </a:solidFill>
          </p:grpSpPr>
          <p:sp>
            <p:nvSpPr>
              <p:cNvPr id="624" name="正方形/長方形 623"/>
              <p:cNvSpPr/>
              <p:nvPr/>
            </p:nvSpPr>
            <p:spPr>
              <a:xfrm>
                <a:off x="1340225" y="4599978"/>
                <a:ext cx="516467" cy="1507066"/>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25" name="円/楕円 624"/>
              <p:cNvSpPr/>
              <p:nvPr/>
            </p:nvSpPr>
            <p:spPr>
              <a:xfrm>
                <a:off x="1340225" y="4375611"/>
                <a:ext cx="516467" cy="448734"/>
              </a:xfrm>
              <a:prstGeom prst="ellipse">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26" name="角丸四角形 625"/>
              <p:cNvSpPr/>
              <p:nvPr/>
            </p:nvSpPr>
            <p:spPr>
              <a:xfrm>
                <a:off x="1340225" y="6005444"/>
                <a:ext cx="516467" cy="203200"/>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27" name="正方形/長方形 626"/>
              <p:cNvSpPr/>
              <p:nvPr/>
            </p:nvSpPr>
            <p:spPr>
              <a:xfrm>
                <a:off x="1490321" y="4361564"/>
                <a:ext cx="216275" cy="106003"/>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28" name="円/楕円 627"/>
              <p:cNvSpPr/>
              <p:nvPr/>
            </p:nvSpPr>
            <p:spPr>
              <a:xfrm>
                <a:off x="1503935" y="4171140"/>
                <a:ext cx="189046" cy="119711"/>
              </a:xfrm>
              <a:prstGeom prst="ellipse">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29" name="正方形/長方形 628"/>
              <p:cNvSpPr/>
              <p:nvPr/>
            </p:nvSpPr>
            <p:spPr>
              <a:xfrm>
                <a:off x="1503935" y="4212028"/>
                <a:ext cx="189046" cy="79691"/>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30" name="正方形/長方形 629"/>
              <p:cNvSpPr/>
              <p:nvPr/>
            </p:nvSpPr>
            <p:spPr>
              <a:xfrm>
                <a:off x="1544480" y="4287433"/>
                <a:ext cx="107957" cy="127132"/>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nvGrpSpPr>
            <p:cNvPr id="573" name="グループ化 572"/>
            <p:cNvGrpSpPr/>
            <p:nvPr/>
          </p:nvGrpSpPr>
          <p:grpSpPr>
            <a:xfrm>
              <a:off x="3659484" y="3096625"/>
              <a:ext cx="141817" cy="621978"/>
              <a:chOff x="1340225" y="4171140"/>
              <a:chExt cx="516467" cy="2037504"/>
            </a:xfrm>
            <a:solidFill>
              <a:schemeClr val="tx1">
                <a:lumMod val="50000"/>
                <a:lumOff val="50000"/>
              </a:schemeClr>
            </a:solidFill>
          </p:grpSpPr>
          <p:sp>
            <p:nvSpPr>
              <p:cNvPr id="617" name="正方形/長方形 616"/>
              <p:cNvSpPr/>
              <p:nvPr/>
            </p:nvSpPr>
            <p:spPr>
              <a:xfrm>
                <a:off x="1340225" y="4599978"/>
                <a:ext cx="516467" cy="1507066"/>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18" name="円/楕円 617"/>
              <p:cNvSpPr/>
              <p:nvPr/>
            </p:nvSpPr>
            <p:spPr>
              <a:xfrm>
                <a:off x="1340225" y="4375611"/>
                <a:ext cx="516467" cy="448734"/>
              </a:xfrm>
              <a:prstGeom prst="ellipse">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19" name="角丸四角形 618"/>
              <p:cNvSpPr/>
              <p:nvPr/>
            </p:nvSpPr>
            <p:spPr>
              <a:xfrm>
                <a:off x="1340225" y="6005444"/>
                <a:ext cx="516467" cy="203200"/>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20" name="正方形/長方形 619"/>
              <p:cNvSpPr/>
              <p:nvPr/>
            </p:nvSpPr>
            <p:spPr>
              <a:xfrm>
                <a:off x="1490321" y="4361564"/>
                <a:ext cx="216275" cy="106003"/>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21" name="円/楕円 620"/>
              <p:cNvSpPr/>
              <p:nvPr/>
            </p:nvSpPr>
            <p:spPr>
              <a:xfrm>
                <a:off x="1503935" y="4171140"/>
                <a:ext cx="189046" cy="119711"/>
              </a:xfrm>
              <a:prstGeom prst="ellipse">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22" name="正方形/長方形 621"/>
              <p:cNvSpPr/>
              <p:nvPr/>
            </p:nvSpPr>
            <p:spPr>
              <a:xfrm>
                <a:off x="1503935" y="4212028"/>
                <a:ext cx="189046" cy="79691"/>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23" name="正方形/長方形 622"/>
              <p:cNvSpPr/>
              <p:nvPr/>
            </p:nvSpPr>
            <p:spPr>
              <a:xfrm>
                <a:off x="1544480" y="4287433"/>
                <a:ext cx="107957" cy="127132"/>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nvGrpSpPr>
            <p:cNvPr id="574" name="グループ化 573"/>
            <p:cNvGrpSpPr/>
            <p:nvPr/>
          </p:nvGrpSpPr>
          <p:grpSpPr>
            <a:xfrm>
              <a:off x="3859760" y="3096625"/>
              <a:ext cx="141817" cy="621978"/>
              <a:chOff x="1340225" y="4171140"/>
              <a:chExt cx="516467" cy="2037504"/>
            </a:xfrm>
            <a:solidFill>
              <a:schemeClr val="tx1">
                <a:lumMod val="50000"/>
                <a:lumOff val="50000"/>
              </a:schemeClr>
            </a:solidFill>
          </p:grpSpPr>
          <p:sp>
            <p:nvSpPr>
              <p:cNvPr id="610" name="正方形/長方形 609"/>
              <p:cNvSpPr/>
              <p:nvPr/>
            </p:nvSpPr>
            <p:spPr>
              <a:xfrm>
                <a:off x="1340225" y="4599978"/>
                <a:ext cx="516467" cy="1507066"/>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11" name="円/楕円 610"/>
              <p:cNvSpPr/>
              <p:nvPr/>
            </p:nvSpPr>
            <p:spPr>
              <a:xfrm>
                <a:off x="1340225" y="4375611"/>
                <a:ext cx="516467" cy="448734"/>
              </a:xfrm>
              <a:prstGeom prst="ellipse">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12" name="角丸四角形 611"/>
              <p:cNvSpPr/>
              <p:nvPr/>
            </p:nvSpPr>
            <p:spPr>
              <a:xfrm>
                <a:off x="1340225" y="6005444"/>
                <a:ext cx="516467" cy="203200"/>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13" name="正方形/長方形 612"/>
              <p:cNvSpPr/>
              <p:nvPr/>
            </p:nvSpPr>
            <p:spPr>
              <a:xfrm>
                <a:off x="1490321" y="4361564"/>
                <a:ext cx="216275" cy="106003"/>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14" name="円/楕円 613"/>
              <p:cNvSpPr/>
              <p:nvPr/>
            </p:nvSpPr>
            <p:spPr>
              <a:xfrm>
                <a:off x="1503935" y="4171140"/>
                <a:ext cx="189046" cy="119711"/>
              </a:xfrm>
              <a:prstGeom prst="ellipse">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15" name="正方形/長方形 614"/>
              <p:cNvSpPr/>
              <p:nvPr/>
            </p:nvSpPr>
            <p:spPr>
              <a:xfrm>
                <a:off x="1503935" y="4212028"/>
                <a:ext cx="189046" cy="79691"/>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16" name="正方形/長方形 615"/>
              <p:cNvSpPr/>
              <p:nvPr/>
            </p:nvSpPr>
            <p:spPr>
              <a:xfrm>
                <a:off x="1544480" y="4287433"/>
                <a:ext cx="107957" cy="127132"/>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nvGrpSpPr>
            <p:cNvPr id="575" name="グループ化 574"/>
            <p:cNvGrpSpPr/>
            <p:nvPr/>
          </p:nvGrpSpPr>
          <p:grpSpPr>
            <a:xfrm>
              <a:off x="4060039" y="3096625"/>
              <a:ext cx="141817" cy="621978"/>
              <a:chOff x="1340225" y="4171140"/>
              <a:chExt cx="516467" cy="2037504"/>
            </a:xfrm>
            <a:solidFill>
              <a:schemeClr val="tx1">
                <a:lumMod val="50000"/>
                <a:lumOff val="50000"/>
              </a:schemeClr>
            </a:solidFill>
          </p:grpSpPr>
          <p:sp>
            <p:nvSpPr>
              <p:cNvPr id="603" name="正方形/長方形 602"/>
              <p:cNvSpPr/>
              <p:nvPr/>
            </p:nvSpPr>
            <p:spPr>
              <a:xfrm>
                <a:off x="1340225" y="4599978"/>
                <a:ext cx="516467" cy="1507066"/>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04" name="円/楕円 603"/>
              <p:cNvSpPr/>
              <p:nvPr/>
            </p:nvSpPr>
            <p:spPr>
              <a:xfrm>
                <a:off x="1340225" y="4375611"/>
                <a:ext cx="516467" cy="448734"/>
              </a:xfrm>
              <a:prstGeom prst="ellipse">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05" name="角丸四角形 604"/>
              <p:cNvSpPr/>
              <p:nvPr/>
            </p:nvSpPr>
            <p:spPr>
              <a:xfrm>
                <a:off x="1340225" y="6005444"/>
                <a:ext cx="516467" cy="203200"/>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06" name="正方形/長方形 605"/>
              <p:cNvSpPr/>
              <p:nvPr/>
            </p:nvSpPr>
            <p:spPr>
              <a:xfrm>
                <a:off x="1490321" y="4361564"/>
                <a:ext cx="216275" cy="106003"/>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07" name="円/楕円 606"/>
              <p:cNvSpPr/>
              <p:nvPr/>
            </p:nvSpPr>
            <p:spPr>
              <a:xfrm>
                <a:off x="1503935" y="4171140"/>
                <a:ext cx="189046" cy="119711"/>
              </a:xfrm>
              <a:prstGeom prst="ellipse">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08" name="正方形/長方形 607"/>
              <p:cNvSpPr/>
              <p:nvPr/>
            </p:nvSpPr>
            <p:spPr>
              <a:xfrm>
                <a:off x="1503935" y="4212028"/>
                <a:ext cx="189046" cy="79691"/>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09" name="正方形/長方形 608"/>
              <p:cNvSpPr/>
              <p:nvPr/>
            </p:nvSpPr>
            <p:spPr>
              <a:xfrm>
                <a:off x="1544480" y="4287433"/>
                <a:ext cx="107957" cy="127132"/>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cxnSp>
          <p:nvCxnSpPr>
            <p:cNvPr id="576" name="直線コネクタ 575"/>
            <p:cNvCxnSpPr/>
            <p:nvPr/>
          </p:nvCxnSpPr>
          <p:spPr>
            <a:xfrm>
              <a:off x="3552978" y="2919802"/>
              <a:ext cx="444" cy="174725"/>
            </a:xfrm>
            <a:prstGeom prst="line">
              <a:avLst/>
            </a:prstGeom>
            <a:solidFill>
              <a:schemeClr val="tx1">
                <a:lumMod val="50000"/>
                <a:lumOff val="50000"/>
              </a:schemeClr>
            </a:solidFill>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77" name="直線コネクタ 576"/>
            <p:cNvCxnSpPr/>
            <p:nvPr/>
          </p:nvCxnSpPr>
          <p:spPr>
            <a:xfrm>
              <a:off x="3754345" y="2929191"/>
              <a:ext cx="444" cy="174725"/>
            </a:xfrm>
            <a:prstGeom prst="line">
              <a:avLst/>
            </a:prstGeom>
            <a:solidFill>
              <a:schemeClr val="tx1">
                <a:lumMod val="50000"/>
                <a:lumOff val="50000"/>
              </a:schemeClr>
            </a:solidFill>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78" name="直線コネクタ 577"/>
            <p:cNvCxnSpPr/>
            <p:nvPr/>
          </p:nvCxnSpPr>
          <p:spPr>
            <a:xfrm>
              <a:off x="3960361" y="2938045"/>
              <a:ext cx="444" cy="174725"/>
            </a:xfrm>
            <a:prstGeom prst="line">
              <a:avLst/>
            </a:prstGeom>
            <a:solidFill>
              <a:schemeClr val="tx1">
                <a:lumMod val="50000"/>
                <a:lumOff val="50000"/>
              </a:schemeClr>
            </a:solidFill>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79" name="直線コネクタ 578"/>
            <p:cNvCxnSpPr/>
            <p:nvPr/>
          </p:nvCxnSpPr>
          <p:spPr>
            <a:xfrm>
              <a:off x="4155289" y="2929190"/>
              <a:ext cx="444" cy="174725"/>
            </a:xfrm>
            <a:prstGeom prst="line">
              <a:avLst/>
            </a:prstGeom>
            <a:solidFill>
              <a:schemeClr val="tx1">
                <a:lumMod val="50000"/>
                <a:lumOff val="50000"/>
              </a:schemeClr>
            </a:solidFill>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80" name="直線コネクタ 579"/>
            <p:cNvCxnSpPr/>
            <p:nvPr/>
          </p:nvCxnSpPr>
          <p:spPr>
            <a:xfrm>
              <a:off x="4026048" y="2138658"/>
              <a:ext cx="0" cy="151782"/>
            </a:xfrm>
            <a:prstGeom prst="line">
              <a:avLst/>
            </a:prstGeom>
            <a:solidFill>
              <a:schemeClr val="tx1">
                <a:lumMod val="50000"/>
                <a:lumOff val="50000"/>
              </a:schemeClr>
            </a:solidFill>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81" name="直線コネクタ 580"/>
            <p:cNvCxnSpPr/>
            <p:nvPr/>
          </p:nvCxnSpPr>
          <p:spPr>
            <a:xfrm flipH="1">
              <a:off x="3228097" y="3786869"/>
              <a:ext cx="1052494" cy="0"/>
            </a:xfrm>
            <a:prstGeom prst="line">
              <a:avLst/>
            </a:prstGeom>
            <a:solidFill>
              <a:schemeClr val="tx1">
                <a:lumMod val="50000"/>
                <a:lumOff val="50000"/>
              </a:schemeClr>
            </a:solidFill>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82" name="直線コネクタ 581"/>
            <p:cNvCxnSpPr/>
            <p:nvPr/>
          </p:nvCxnSpPr>
          <p:spPr>
            <a:xfrm flipV="1">
              <a:off x="3233662" y="1891370"/>
              <a:ext cx="0" cy="1893145"/>
            </a:xfrm>
            <a:prstGeom prst="line">
              <a:avLst/>
            </a:prstGeom>
            <a:solidFill>
              <a:schemeClr val="tx1">
                <a:lumMod val="50000"/>
                <a:lumOff val="50000"/>
              </a:schemeClr>
            </a:solidFill>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83" name="直線コネクタ 582"/>
            <p:cNvCxnSpPr>
              <a:endCxn id="561" idx="4"/>
            </p:cNvCxnSpPr>
            <p:nvPr/>
          </p:nvCxnSpPr>
          <p:spPr>
            <a:xfrm flipH="1" flipV="1">
              <a:off x="4273794" y="2077446"/>
              <a:ext cx="6798" cy="1714619"/>
            </a:xfrm>
            <a:prstGeom prst="line">
              <a:avLst/>
            </a:prstGeom>
            <a:solidFill>
              <a:schemeClr val="tx1">
                <a:lumMod val="50000"/>
                <a:lumOff val="50000"/>
              </a:schemeClr>
            </a:solidFill>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84" name="直線コネクタ 583"/>
            <p:cNvCxnSpPr>
              <a:stCxn id="561" idx="4"/>
            </p:cNvCxnSpPr>
            <p:nvPr/>
          </p:nvCxnSpPr>
          <p:spPr>
            <a:xfrm flipH="1" flipV="1">
              <a:off x="3228097" y="1899020"/>
              <a:ext cx="1045697" cy="178426"/>
            </a:xfrm>
            <a:prstGeom prst="line">
              <a:avLst/>
            </a:prstGeom>
            <a:solidFill>
              <a:schemeClr val="tx1">
                <a:lumMod val="50000"/>
                <a:lumOff val="50000"/>
              </a:schemeClr>
            </a:solidFill>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nvGrpSpPr>
            <p:cNvPr id="585" name="グループ化 584"/>
            <p:cNvGrpSpPr/>
            <p:nvPr/>
          </p:nvGrpSpPr>
          <p:grpSpPr>
            <a:xfrm>
              <a:off x="3460714" y="2206626"/>
              <a:ext cx="326754" cy="576065"/>
              <a:chOff x="2703154" y="1181100"/>
              <a:chExt cx="527549" cy="887527"/>
            </a:xfrm>
          </p:grpSpPr>
          <p:sp>
            <p:nvSpPr>
              <p:cNvPr id="595" name="正方形/長方形 594"/>
              <p:cNvSpPr/>
              <p:nvPr/>
            </p:nvSpPr>
            <p:spPr>
              <a:xfrm>
                <a:off x="2703154" y="1323377"/>
                <a:ext cx="527549" cy="745250"/>
              </a:xfrm>
              <a:prstGeom prst="rect">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96" name="正方形/長方形 595"/>
              <p:cNvSpPr/>
              <p:nvPr/>
            </p:nvSpPr>
            <p:spPr>
              <a:xfrm>
                <a:off x="2703154" y="1181100"/>
                <a:ext cx="527549" cy="152797"/>
              </a:xfrm>
              <a:prstGeom prst="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nvGrpSpPr>
              <p:cNvPr id="597" name="グループ化 596"/>
              <p:cNvGrpSpPr/>
              <p:nvPr/>
            </p:nvGrpSpPr>
            <p:grpSpPr>
              <a:xfrm>
                <a:off x="2776633" y="1231416"/>
                <a:ext cx="160149" cy="97604"/>
                <a:chOff x="5867400" y="1642532"/>
                <a:chExt cx="287867" cy="152402"/>
              </a:xfrm>
              <a:solidFill>
                <a:schemeClr val="tx1">
                  <a:lumMod val="50000"/>
                  <a:lumOff val="50000"/>
                </a:schemeClr>
              </a:solidFill>
            </p:grpSpPr>
            <p:sp>
              <p:nvSpPr>
                <p:cNvPr id="601" name="角丸四角形 600"/>
                <p:cNvSpPr/>
                <p:nvPr/>
              </p:nvSpPr>
              <p:spPr>
                <a:xfrm flipV="1">
                  <a:off x="5867400" y="1642532"/>
                  <a:ext cx="287867" cy="45719"/>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02" name="角丸四角形 601"/>
                <p:cNvSpPr/>
                <p:nvPr/>
              </p:nvSpPr>
              <p:spPr>
                <a:xfrm rot="5400000" flipV="1">
                  <a:off x="5946562" y="1707303"/>
                  <a:ext cx="129542" cy="45719"/>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nvGrpSpPr>
              <p:cNvPr id="598" name="グループ化 597"/>
              <p:cNvGrpSpPr/>
              <p:nvPr/>
            </p:nvGrpSpPr>
            <p:grpSpPr>
              <a:xfrm>
                <a:off x="2997543" y="1231416"/>
                <a:ext cx="160149" cy="97604"/>
                <a:chOff x="5867400" y="1642532"/>
                <a:chExt cx="287867" cy="152402"/>
              </a:xfrm>
              <a:solidFill>
                <a:schemeClr val="tx1">
                  <a:lumMod val="50000"/>
                  <a:lumOff val="50000"/>
                </a:schemeClr>
              </a:solidFill>
            </p:grpSpPr>
            <p:sp>
              <p:nvSpPr>
                <p:cNvPr id="599" name="角丸四角形 598"/>
                <p:cNvSpPr/>
                <p:nvPr/>
              </p:nvSpPr>
              <p:spPr>
                <a:xfrm flipV="1">
                  <a:off x="5867400" y="1642532"/>
                  <a:ext cx="287867" cy="45719"/>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00" name="角丸四角形 599"/>
                <p:cNvSpPr/>
                <p:nvPr/>
              </p:nvSpPr>
              <p:spPr>
                <a:xfrm rot="5400000" flipV="1">
                  <a:off x="5946562" y="1707303"/>
                  <a:ext cx="129542" cy="45719"/>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grpSp>
          <p:nvGrpSpPr>
            <p:cNvPr id="586" name="グループ化 585"/>
            <p:cNvGrpSpPr/>
            <p:nvPr/>
          </p:nvGrpSpPr>
          <p:grpSpPr>
            <a:xfrm>
              <a:off x="3867254" y="2206626"/>
              <a:ext cx="326754" cy="576065"/>
              <a:chOff x="2703154" y="1181100"/>
              <a:chExt cx="527549" cy="887527"/>
            </a:xfrm>
          </p:grpSpPr>
          <p:sp>
            <p:nvSpPr>
              <p:cNvPr id="587" name="正方形/長方形 586"/>
              <p:cNvSpPr/>
              <p:nvPr/>
            </p:nvSpPr>
            <p:spPr>
              <a:xfrm>
                <a:off x="2703154" y="1323377"/>
                <a:ext cx="527549" cy="745250"/>
              </a:xfrm>
              <a:prstGeom prst="rect">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88" name="正方形/長方形 587"/>
              <p:cNvSpPr/>
              <p:nvPr/>
            </p:nvSpPr>
            <p:spPr>
              <a:xfrm>
                <a:off x="2703154" y="1181100"/>
                <a:ext cx="527549" cy="152797"/>
              </a:xfrm>
              <a:prstGeom prst="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nvGrpSpPr>
              <p:cNvPr id="589" name="グループ化 588"/>
              <p:cNvGrpSpPr/>
              <p:nvPr/>
            </p:nvGrpSpPr>
            <p:grpSpPr>
              <a:xfrm>
                <a:off x="2776633" y="1231416"/>
                <a:ext cx="160149" cy="97604"/>
                <a:chOff x="5867400" y="1642532"/>
                <a:chExt cx="287867" cy="152402"/>
              </a:xfrm>
              <a:solidFill>
                <a:schemeClr val="tx1">
                  <a:lumMod val="50000"/>
                  <a:lumOff val="50000"/>
                </a:schemeClr>
              </a:solidFill>
            </p:grpSpPr>
            <p:sp>
              <p:nvSpPr>
                <p:cNvPr id="593" name="角丸四角形 592"/>
                <p:cNvSpPr/>
                <p:nvPr/>
              </p:nvSpPr>
              <p:spPr>
                <a:xfrm flipV="1">
                  <a:off x="5867400" y="1642532"/>
                  <a:ext cx="287867" cy="45719"/>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94" name="角丸四角形 593"/>
                <p:cNvSpPr/>
                <p:nvPr/>
              </p:nvSpPr>
              <p:spPr>
                <a:xfrm rot="5400000" flipV="1">
                  <a:off x="5946562" y="1707303"/>
                  <a:ext cx="129542" cy="45719"/>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nvGrpSpPr>
              <p:cNvPr id="590" name="グループ化 589"/>
              <p:cNvGrpSpPr/>
              <p:nvPr/>
            </p:nvGrpSpPr>
            <p:grpSpPr>
              <a:xfrm>
                <a:off x="2997543" y="1231416"/>
                <a:ext cx="160149" cy="97604"/>
                <a:chOff x="5867400" y="1642532"/>
                <a:chExt cx="287867" cy="152402"/>
              </a:xfrm>
              <a:solidFill>
                <a:schemeClr val="tx1">
                  <a:lumMod val="50000"/>
                  <a:lumOff val="50000"/>
                </a:schemeClr>
              </a:solidFill>
            </p:grpSpPr>
            <p:sp>
              <p:nvSpPr>
                <p:cNvPr id="591" name="角丸四角形 590"/>
                <p:cNvSpPr/>
                <p:nvPr/>
              </p:nvSpPr>
              <p:spPr>
                <a:xfrm flipV="1">
                  <a:off x="5867400" y="1642532"/>
                  <a:ext cx="287867" cy="45719"/>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92" name="角丸四角形 591"/>
                <p:cNvSpPr/>
                <p:nvPr/>
              </p:nvSpPr>
              <p:spPr>
                <a:xfrm rot="5400000" flipV="1">
                  <a:off x="5946562" y="1707303"/>
                  <a:ext cx="129542" cy="45719"/>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sp>
          <p:nvSpPr>
            <p:cNvPr id="10" name="テキスト ボックス 9"/>
            <p:cNvSpPr txBox="1"/>
            <p:nvPr/>
          </p:nvSpPr>
          <p:spPr>
            <a:xfrm>
              <a:off x="2216525" y="2493667"/>
              <a:ext cx="389466" cy="269241"/>
            </a:xfrm>
            <a:prstGeom prst="rect">
              <a:avLst/>
            </a:prstGeom>
            <a:noFill/>
          </p:spPr>
          <p:txBody>
            <a:bodyPr wrap="square" rtlCol="0">
              <a:spAutoFit/>
            </a:bodyPr>
            <a:lstStyle/>
            <a:p>
              <a:pPr algn="ctr"/>
              <a:r>
                <a:rPr lang="en-US" altLang="ja-JP" sz="1015" dirty="0">
                  <a:solidFill>
                    <a:srgbClr val="F8F8F8"/>
                  </a:solidFill>
                  <a:latin typeface="ＭＳ Ｐゴシック" panose="020B0600070205080204" pitchFamily="50" charset="-128"/>
                  <a:ea typeface="ＭＳ Ｐゴシック" panose="020B0600070205080204" pitchFamily="50" charset="-128"/>
                </a:rPr>
                <a:t>CE</a:t>
              </a:r>
              <a:endParaRPr lang="ja-JP" altLang="en-US" sz="1015" dirty="0">
                <a:solidFill>
                  <a:srgbClr val="F8F8F8"/>
                </a:solidFill>
                <a:latin typeface="ＭＳ Ｐゴシック" panose="020B0600070205080204" pitchFamily="50" charset="-128"/>
                <a:ea typeface="ＭＳ Ｐゴシック" panose="020B0600070205080204" pitchFamily="50" charset="-128"/>
              </a:endParaRPr>
            </a:p>
          </p:txBody>
        </p:sp>
        <p:sp>
          <p:nvSpPr>
            <p:cNvPr id="658" name="テキスト ボックス 657"/>
            <p:cNvSpPr txBox="1"/>
            <p:nvPr/>
          </p:nvSpPr>
          <p:spPr>
            <a:xfrm>
              <a:off x="3377665" y="2340677"/>
              <a:ext cx="502971" cy="253890"/>
            </a:xfrm>
            <a:prstGeom prst="rect">
              <a:avLst/>
            </a:prstGeom>
            <a:noFill/>
          </p:spPr>
          <p:txBody>
            <a:bodyPr wrap="square" rtlCol="0">
              <a:spAutoFit/>
            </a:bodyPr>
            <a:lstStyle/>
            <a:p>
              <a:pPr algn="ctr"/>
              <a:r>
                <a:rPr lang="en-US" altLang="ja-JP" sz="923" dirty="0">
                  <a:solidFill>
                    <a:srgbClr val="F8F8F8"/>
                  </a:solidFill>
                  <a:latin typeface="ＭＳ Ｐゴシック" panose="020B0600070205080204" pitchFamily="50" charset="-128"/>
                  <a:ea typeface="ＭＳ Ｐゴシック" panose="020B0600070205080204" pitchFamily="50" charset="-128"/>
                </a:rPr>
                <a:t>LGC</a:t>
              </a:r>
              <a:endParaRPr lang="ja-JP" altLang="en-US" sz="923" dirty="0">
                <a:solidFill>
                  <a:srgbClr val="F8F8F8"/>
                </a:solidFill>
                <a:latin typeface="ＭＳ Ｐゴシック" panose="020B0600070205080204" pitchFamily="50" charset="-128"/>
                <a:ea typeface="ＭＳ Ｐゴシック" panose="020B0600070205080204" pitchFamily="50" charset="-128"/>
              </a:endParaRPr>
            </a:p>
          </p:txBody>
        </p:sp>
        <p:sp>
          <p:nvSpPr>
            <p:cNvPr id="18" name="テキスト ボックス 17"/>
            <p:cNvSpPr txBox="1"/>
            <p:nvPr/>
          </p:nvSpPr>
          <p:spPr>
            <a:xfrm>
              <a:off x="3349830" y="3229561"/>
              <a:ext cx="338564" cy="406401"/>
            </a:xfrm>
            <a:prstGeom prst="rect">
              <a:avLst/>
            </a:prstGeom>
            <a:noFill/>
          </p:spPr>
          <p:txBody>
            <a:bodyPr vert="eaVert" wrap="square" rtlCol="0">
              <a:spAutoFit/>
            </a:bodyPr>
            <a:lstStyle/>
            <a:p>
              <a:pPr algn="ctr"/>
              <a:r>
                <a:rPr lang="ja-JP" altLang="en-US" sz="831" dirty="0">
                  <a:solidFill>
                    <a:srgbClr val="F8F8F8"/>
                  </a:solidFill>
                </a:rPr>
                <a:t>ボンベ</a:t>
              </a:r>
            </a:p>
          </p:txBody>
        </p:sp>
        <p:sp>
          <p:nvSpPr>
            <p:cNvPr id="660" name="テキスト ボックス 659"/>
            <p:cNvSpPr txBox="1"/>
            <p:nvPr/>
          </p:nvSpPr>
          <p:spPr>
            <a:xfrm>
              <a:off x="2613559" y="2964044"/>
              <a:ext cx="692402" cy="253890"/>
            </a:xfrm>
            <a:prstGeom prst="rect">
              <a:avLst/>
            </a:prstGeom>
            <a:noFill/>
          </p:spPr>
          <p:txBody>
            <a:bodyPr wrap="square" rtlCol="0">
              <a:spAutoFit/>
            </a:bodyPr>
            <a:lstStyle/>
            <a:p>
              <a:pPr algn="ctr"/>
              <a:r>
                <a:rPr lang="ja-JP" altLang="en-US" sz="923" dirty="0">
                  <a:solidFill>
                    <a:schemeClr val="tx1">
                      <a:lumMod val="65000"/>
                      <a:lumOff val="35000"/>
                    </a:schemeClr>
                  </a:solidFill>
                  <a:latin typeface="HG丸ｺﾞｼｯｸM-PRO" panose="020F0600000000000000" pitchFamily="50" charset="-128"/>
                  <a:ea typeface="HG丸ｺﾞｼｯｸM-PRO" panose="020F0600000000000000" pitchFamily="50" charset="-128"/>
                </a:rPr>
                <a:t>蒸発器</a:t>
              </a:r>
              <a:endParaRPr lang="en-US" altLang="ja-JP" sz="1108" dirty="0">
                <a:solidFill>
                  <a:schemeClr val="tx1">
                    <a:lumMod val="65000"/>
                    <a:lumOff val="35000"/>
                  </a:schemeClr>
                </a:solidFill>
                <a:latin typeface="HG丸ｺﾞｼｯｸM-PRO" panose="020F0600000000000000" pitchFamily="50" charset="-128"/>
                <a:ea typeface="HG丸ｺﾞｼｯｸM-PRO" panose="020F0600000000000000" pitchFamily="50" charset="-128"/>
              </a:endParaRPr>
            </a:p>
          </p:txBody>
        </p:sp>
      </p:grpSp>
      <p:pic>
        <p:nvPicPr>
          <p:cNvPr id="241" name="図 240"/>
          <p:cNvPicPr>
            <a:picLocks noChangeAspect="1"/>
          </p:cNvPicPr>
          <p:nvPr/>
        </p:nvPicPr>
        <p:blipFill>
          <a:blip r:embed="rId11"/>
          <a:stretch>
            <a:fillRect/>
          </a:stretch>
        </p:blipFill>
        <p:spPr>
          <a:xfrm>
            <a:off x="4255443" y="3197282"/>
            <a:ext cx="1283084" cy="495225"/>
          </a:xfrm>
          <a:prstGeom prst="rect">
            <a:avLst/>
          </a:prstGeom>
        </p:spPr>
      </p:pic>
      <p:pic>
        <p:nvPicPr>
          <p:cNvPr id="242" name="図 241"/>
          <p:cNvPicPr>
            <a:picLocks noChangeAspect="1"/>
          </p:cNvPicPr>
          <p:nvPr/>
        </p:nvPicPr>
        <p:blipFill>
          <a:blip r:embed="rId12"/>
          <a:stretch>
            <a:fillRect/>
          </a:stretch>
        </p:blipFill>
        <p:spPr>
          <a:xfrm>
            <a:off x="351539" y="3148447"/>
            <a:ext cx="1395636" cy="545874"/>
          </a:xfrm>
          <a:prstGeom prst="rect">
            <a:avLst/>
          </a:prstGeom>
        </p:spPr>
      </p:pic>
      <p:sp>
        <p:nvSpPr>
          <p:cNvPr id="123" name="テキスト ボックス 122"/>
          <p:cNvSpPr txBox="1"/>
          <p:nvPr/>
        </p:nvSpPr>
        <p:spPr>
          <a:xfrm>
            <a:off x="3498936" y="2424393"/>
            <a:ext cx="464281" cy="234360"/>
          </a:xfrm>
          <a:prstGeom prst="rect">
            <a:avLst/>
          </a:prstGeom>
          <a:noFill/>
        </p:spPr>
        <p:txBody>
          <a:bodyPr wrap="square" rtlCol="0">
            <a:spAutoFit/>
          </a:bodyPr>
          <a:lstStyle/>
          <a:p>
            <a:pPr algn="ctr"/>
            <a:r>
              <a:rPr lang="en-US" altLang="ja-JP" sz="923" dirty="0">
                <a:solidFill>
                  <a:srgbClr val="F8F8F8"/>
                </a:solidFill>
                <a:latin typeface="ＭＳ Ｐゴシック" panose="020B0600070205080204" pitchFamily="50" charset="-128"/>
                <a:ea typeface="ＭＳ Ｐゴシック" panose="020B0600070205080204" pitchFamily="50" charset="-128"/>
              </a:rPr>
              <a:t>LGC</a:t>
            </a:r>
            <a:endParaRPr lang="ja-JP" altLang="en-US" sz="923" dirty="0">
              <a:solidFill>
                <a:srgbClr val="F8F8F8"/>
              </a:solidFill>
              <a:latin typeface="ＭＳ Ｐゴシック" panose="020B0600070205080204" pitchFamily="50" charset="-128"/>
              <a:ea typeface="ＭＳ Ｐゴシック" panose="020B0600070205080204" pitchFamily="50" charset="-128"/>
            </a:endParaRPr>
          </a:p>
        </p:txBody>
      </p:sp>
      <p:sp>
        <p:nvSpPr>
          <p:cNvPr id="124" name="テキスト ボックス 123"/>
          <p:cNvSpPr txBox="1"/>
          <p:nvPr/>
        </p:nvSpPr>
        <p:spPr>
          <a:xfrm>
            <a:off x="3279481" y="3244790"/>
            <a:ext cx="312521" cy="375138"/>
          </a:xfrm>
          <a:prstGeom prst="rect">
            <a:avLst/>
          </a:prstGeom>
          <a:noFill/>
        </p:spPr>
        <p:txBody>
          <a:bodyPr vert="eaVert" wrap="square" rtlCol="0">
            <a:spAutoFit/>
          </a:bodyPr>
          <a:lstStyle/>
          <a:p>
            <a:pPr algn="ctr"/>
            <a:r>
              <a:rPr lang="ja-JP" altLang="en-US" sz="831" dirty="0">
                <a:solidFill>
                  <a:srgbClr val="F8F8F8"/>
                </a:solidFill>
              </a:rPr>
              <a:t>ボンベ</a:t>
            </a:r>
          </a:p>
        </p:txBody>
      </p:sp>
      <p:sp>
        <p:nvSpPr>
          <p:cNvPr id="125" name="テキスト ボックス 124"/>
          <p:cNvSpPr txBox="1"/>
          <p:nvPr/>
        </p:nvSpPr>
        <p:spPr>
          <a:xfrm>
            <a:off x="3467525" y="3244503"/>
            <a:ext cx="312521" cy="375138"/>
          </a:xfrm>
          <a:prstGeom prst="rect">
            <a:avLst/>
          </a:prstGeom>
          <a:noFill/>
        </p:spPr>
        <p:txBody>
          <a:bodyPr vert="eaVert" wrap="square" rtlCol="0">
            <a:spAutoFit/>
          </a:bodyPr>
          <a:lstStyle/>
          <a:p>
            <a:pPr algn="ctr"/>
            <a:r>
              <a:rPr lang="ja-JP" altLang="en-US" sz="831" dirty="0">
                <a:solidFill>
                  <a:srgbClr val="F8F8F8"/>
                </a:solidFill>
              </a:rPr>
              <a:t>ボンベ</a:t>
            </a:r>
          </a:p>
        </p:txBody>
      </p:sp>
      <p:sp>
        <p:nvSpPr>
          <p:cNvPr id="126" name="テキスト ボックス 125"/>
          <p:cNvSpPr txBox="1"/>
          <p:nvPr/>
        </p:nvSpPr>
        <p:spPr>
          <a:xfrm>
            <a:off x="3655042" y="3237868"/>
            <a:ext cx="312521" cy="375138"/>
          </a:xfrm>
          <a:prstGeom prst="rect">
            <a:avLst/>
          </a:prstGeom>
          <a:noFill/>
        </p:spPr>
        <p:txBody>
          <a:bodyPr vert="eaVert" wrap="square" rtlCol="0">
            <a:spAutoFit/>
          </a:bodyPr>
          <a:lstStyle/>
          <a:p>
            <a:pPr algn="ctr"/>
            <a:r>
              <a:rPr lang="ja-JP" altLang="en-US" sz="831" dirty="0">
                <a:solidFill>
                  <a:srgbClr val="F8F8F8"/>
                </a:solidFill>
              </a:rPr>
              <a:t>ボンベ</a:t>
            </a:r>
          </a:p>
        </p:txBody>
      </p:sp>
      <p:pic>
        <p:nvPicPr>
          <p:cNvPr id="4" name="医療ガスについて2-3">
            <a:hlinkClick r:id="" action="ppaction://media"/>
            <a:extLst>
              <a:ext uri="{FF2B5EF4-FFF2-40B4-BE49-F238E27FC236}">
                <a16:creationId xmlns:a16="http://schemas.microsoft.com/office/drawing/2014/main" id="{415CB03D-CC58-44E3-91AE-DE90E4771BF2}"/>
              </a:ext>
            </a:extLst>
          </p:cNvPr>
          <p:cNvPicPr>
            <a:picLocks noChangeAspect="1"/>
          </p:cNvPicPr>
          <p:nvPr>
            <a:audioFile r:link="rId2"/>
            <p:extLst>
              <p:ext uri="{DAA4B4D4-6D71-4841-9C94-3DE7FCFB9230}">
                <p14:media xmlns:p14="http://schemas.microsoft.com/office/powerpoint/2010/main" r:embed="rId1"/>
              </p:ext>
            </p:extLst>
          </p:nvPr>
        </p:nvPicPr>
        <p:blipFill>
          <a:blip r:embed="rId13"/>
          <a:stretch>
            <a:fillRect/>
          </a:stretch>
        </p:blipFill>
        <p:spPr>
          <a:xfrm>
            <a:off x="9297602" y="0"/>
            <a:ext cx="487363" cy="487362"/>
          </a:xfrm>
          <a:prstGeom prst="rect">
            <a:avLst/>
          </a:prstGeom>
        </p:spPr>
      </p:pic>
    </p:spTree>
    <p:extLst>
      <p:ext uri="{BB962C8B-B14F-4D97-AF65-F5344CB8AC3E}">
        <p14:creationId xmlns:p14="http://schemas.microsoft.com/office/powerpoint/2010/main" val="2138562812"/>
      </p:ext>
    </p:extLst>
  </p:cSld>
  <p:clrMapOvr>
    <a:masterClrMapping/>
  </p:clrMapOvr>
  <mc:AlternateContent xmlns:mc="http://schemas.openxmlformats.org/markup-compatibility/2006" xmlns:p14="http://schemas.microsoft.com/office/powerpoint/2010/main">
    <mc:Choice Requires="p14">
      <p:transition p14:dur="10" advTm="28000"/>
    </mc:Choice>
    <mc:Fallback xmlns="">
      <p:transition advTm="28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07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角丸四角形 8"/>
          <p:cNvSpPr/>
          <p:nvPr/>
        </p:nvSpPr>
        <p:spPr>
          <a:xfrm>
            <a:off x="359752" y="1072661"/>
            <a:ext cx="8440615" cy="4841631"/>
          </a:xfrm>
          <a:prstGeom prst="roundRect">
            <a:avLst>
              <a:gd name="adj" fmla="val 3640"/>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 name="スライド番号プレースホルダー 1"/>
          <p:cNvSpPr>
            <a:spLocks noGrp="1"/>
          </p:cNvSpPr>
          <p:nvPr>
            <p:ph type="sldNum" sz="quarter" idx="12"/>
          </p:nvPr>
        </p:nvSpPr>
        <p:spPr/>
        <p:txBody>
          <a:bodyPr/>
          <a:lstStyle/>
          <a:p>
            <a:fld id="{66C92D76-81BE-4672-9501-F7C99C4BF68C}" type="slidenum">
              <a:rPr kumimoji="1" lang="ja-JP" altLang="en-US" smtClean="0"/>
              <a:t>8</a:t>
            </a:fld>
            <a:endParaRPr kumimoji="1" lang="ja-JP" altLang="en-US"/>
          </a:p>
        </p:txBody>
      </p:sp>
      <p:sp>
        <p:nvSpPr>
          <p:cNvPr id="3" name="Rectangle 2"/>
          <p:cNvSpPr txBox="1">
            <a:spLocks noChangeArrowheads="1"/>
          </p:cNvSpPr>
          <p:nvPr/>
        </p:nvSpPr>
        <p:spPr bwMode="auto">
          <a:xfrm>
            <a:off x="696059" y="1182543"/>
            <a:ext cx="2058865" cy="461597"/>
          </a:xfrm>
          <a:prstGeom prst="rect">
            <a:avLst/>
          </a:prstGeom>
          <a:noFill/>
          <a:ln w="9525">
            <a:noFill/>
            <a:miter lim="800000"/>
            <a:headEnd/>
            <a:tailEnd/>
          </a:ln>
        </p:spPr>
        <p:txBody>
          <a:bodyPr anchor="ctr"/>
          <a:lstStyle/>
          <a:p>
            <a:pPr>
              <a:defRPr/>
            </a:pPr>
            <a:r>
              <a:rPr lang="ja-JP" altLang="en-US" sz="1662" kern="0" dirty="0">
                <a:solidFill>
                  <a:schemeClr val="tx2"/>
                </a:solidFill>
                <a:latin typeface="ＭＳ Ｐゴシック" panose="020B0600070205080204" pitchFamily="50" charset="-128"/>
                <a:ea typeface="ＭＳ Ｐゴシック" panose="020B0600070205080204" pitchFamily="50" charset="-128"/>
                <a:cs typeface="+mj-cs"/>
              </a:rPr>
              <a:t>製造工場の許認可</a:t>
            </a:r>
          </a:p>
        </p:txBody>
      </p:sp>
      <p:graphicFrame>
        <p:nvGraphicFramePr>
          <p:cNvPr id="4" name="表 3"/>
          <p:cNvGraphicFramePr>
            <a:graphicFrameLocks noGrp="1"/>
          </p:cNvGraphicFramePr>
          <p:nvPr>
            <p:extLst>
              <p:ext uri="{D42A27DB-BD31-4B8C-83A1-F6EECF244321}">
                <p14:modId xmlns:p14="http://schemas.microsoft.com/office/powerpoint/2010/main" val="2915106398"/>
              </p:ext>
            </p:extLst>
          </p:nvPr>
        </p:nvGraphicFramePr>
        <p:xfrm>
          <a:off x="547321" y="2256787"/>
          <a:ext cx="8065477" cy="3220033"/>
        </p:xfrm>
        <a:graphic>
          <a:graphicData uri="http://schemas.openxmlformats.org/drawingml/2006/table">
            <a:tbl>
              <a:tblPr firstRow="1" bandRow="1">
                <a:tableStyleId>{2D5ABB26-0587-4C30-8999-92F81FD0307C}</a:tableStyleId>
              </a:tblPr>
              <a:tblGrid>
                <a:gridCol w="1488831">
                  <a:extLst>
                    <a:ext uri="{9D8B030D-6E8A-4147-A177-3AD203B41FA5}">
                      <a16:colId xmlns:a16="http://schemas.microsoft.com/office/drawing/2014/main" val="20000"/>
                    </a:ext>
                  </a:extLst>
                </a:gridCol>
                <a:gridCol w="1723292">
                  <a:extLst>
                    <a:ext uri="{9D8B030D-6E8A-4147-A177-3AD203B41FA5}">
                      <a16:colId xmlns:a16="http://schemas.microsoft.com/office/drawing/2014/main" val="20001"/>
                    </a:ext>
                  </a:extLst>
                </a:gridCol>
                <a:gridCol w="1969477">
                  <a:extLst>
                    <a:ext uri="{9D8B030D-6E8A-4147-A177-3AD203B41FA5}">
                      <a16:colId xmlns:a16="http://schemas.microsoft.com/office/drawing/2014/main" val="20002"/>
                    </a:ext>
                  </a:extLst>
                </a:gridCol>
                <a:gridCol w="1172308">
                  <a:extLst>
                    <a:ext uri="{9D8B030D-6E8A-4147-A177-3AD203B41FA5}">
                      <a16:colId xmlns:a16="http://schemas.microsoft.com/office/drawing/2014/main" val="20003"/>
                    </a:ext>
                  </a:extLst>
                </a:gridCol>
                <a:gridCol w="1711569">
                  <a:extLst>
                    <a:ext uri="{9D8B030D-6E8A-4147-A177-3AD203B41FA5}">
                      <a16:colId xmlns:a16="http://schemas.microsoft.com/office/drawing/2014/main" val="20004"/>
                    </a:ext>
                  </a:extLst>
                </a:gridCol>
              </a:tblGrid>
              <a:tr h="342314">
                <a:tc rowSpan="2">
                  <a:txBody>
                    <a:bodyPr/>
                    <a:lstStyle/>
                    <a:p>
                      <a:endParaRPr kumimoji="1" lang="ja-JP" altLang="en-US" sz="1500" dirty="0">
                        <a:latin typeface="ＭＳ Ｐゴシック" panose="020B0600070205080204" pitchFamily="50" charset="-128"/>
                        <a:ea typeface="ＭＳ Ｐゴシック" panose="020B0600070205080204" pitchFamily="50" charset="-128"/>
                      </a:endParaRP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8F8F8"/>
                    </a:solidFill>
                  </a:tcPr>
                </a:tc>
                <a:tc gridSpan="2">
                  <a:txBody>
                    <a:bodyPr/>
                    <a:lstStyle/>
                    <a:p>
                      <a:pPr algn="ctr"/>
                      <a:r>
                        <a:rPr kumimoji="1" lang="ja-JP" altLang="en-US" sz="1500" dirty="0">
                          <a:latin typeface="ＭＳ Ｐゴシック" panose="020B0600070205080204" pitchFamily="50" charset="-128"/>
                          <a:ea typeface="ＭＳ Ｐゴシック" panose="020B0600070205080204" pitchFamily="50" charset="-128"/>
                        </a:rPr>
                        <a:t>医薬品医療機器</a:t>
                      </a:r>
                      <a:r>
                        <a:rPr kumimoji="1" lang="ja-JP" altLang="en-US" sz="1500" dirty="0">
                          <a:solidFill>
                            <a:schemeClr val="tx1"/>
                          </a:solidFill>
                          <a:latin typeface="ＭＳ Ｐゴシック" panose="020B0600070205080204" pitchFamily="50" charset="-128"/>
                          <a:ea typeface="ＭＳ Ｐゴシック" panose="020B0600070205080204" pitchFamily="50" charset="-128"/>
                        </a:rPr>
                        <a:t>等</a:t>
                      </a:r>
                      <a:r>
                        <a:rPr kumimoji="1" lang="ja-JP" altLang="en-US" sz="1500" dirty="0">
                          <a:latin typeface="ＭＳ Ｐゴシック" panose="020B0600070205080204" pitchFamily="50" charset="-128"/>
                          <a:ea typeface="ＭＳ Ｐゴシック" panose="020B0600070205080204" pitchFamily="50" charset="-128"/>
                        </a:rPr>
                        <a:t>法</a:t>
                      </a:r>
                      <a:endParaRPr kumimoji="1" lang="en-US" altLang="ja-JP" sz="1500" dirty="0">
                        <a:latin typeface="ＭＳ Ｐゴシック" panose="020B0600070205080204" pitchFamily="50" charset="-128"/>
                        <a:ea typeface="ＭＳ Ｐゴシック" panose="020B0600070205080204" pitchFamily="50" charset="-128"/>
                      </a:endParaRP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F0E3"/>
                    </a:solidFill>
                  </a:tcPr>
                </a:tc>
                <a:tc hMerge="1">
                  <a:txBody>
                    <a:bodyPr/>
                    <a:lstStyle/>
                    <a:p>
                      <a:endParaRPr kumimoji="1" lang="ja-JP" alt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1" lang="ja-JP" altLang="en-US" sz="1500" dirty="0">
                          <a:latin typeface="ＭＳ Ｐゴシック" panose="020B0600070205080204" pitchFamily="50" charset="-128"/>
                          <a:ea typeface="ＭＳ Ｐゴシック" panose="020B0600070205080204" pitchFamily="50" charset="-128"/>
                        </a:rPr>
                        <a:t>高圧ガス保安法</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8D9F3"/>
                    </a:solidFill>
                  </a:tcPr>
                </a:tc>
                <a:tc hMerge="1">
                  <a:txBody>
                    <a:bodyPr/>
                    <a:lstStyle/>
                    <a:p>
                      <a:pPr algn="ctr"/>
                      <a:endParaRPr kumimoji="1" lang="en-US" altLang="ja-JP"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8D9F3"/>
                    </a:solidFill>
                  </a:tcPr>
                </a:tc>
                <a:extLst>
                  <a:ext uri="{0D108BD9-81ED-4DB2-BD59-A6C34878D82A}">
                    <a16:rowId xmlns:a16="http://schemas.microsoft.com/office/drawing/2014/main" val="10000"/>
                  </a:ext>
                </a:extLst>
              </a:tr>
              <a:tr h="342314">
                <a:tc vMerge="1">
                  <a:txBody>
                    <a:bodyPr/>
                    <a:lstStyle/>
                    <a:p>
                      <a:endParaRPr kumimoji="1" lang="ja-JP" altLang="en-US"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kumimoji="1" lang="ja-JP" altLang="en-US" sz="1500" dirty="0">
                          <a:latin typeface="ＭＳ Ｐゴシック" panose="020B0600070205080204" pitchFamily="50" charset="-128"/>
                          <a:ea typeface="ＭＳ Ｐゴシック" panose="020B0600070205080204" pitchFamily="50" charset="-128"/>
                        </a:rPr>
                        <a:t>許認可</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AFAF5"/>
                    </a:solidFill>
                  </a:tcPr>
                </a:tc>
                <a:tc>
                  <a:txBody>
                    <a:bodyPr/>
                    <a:lstStyle/>
                    <a:p>
                      <a:pPr algn="ctr"/>
                      <a:r>
                        <a:rPr kumimoji="1" lang="ja-JP" altLang="en-US" sz="1500" dirty="0">
                          <a:latin typeface="ＭＳ Ｐゴシック" panose="020B0600070205080204" pitchFamily="50" charset="-128"/>
                          <a:ea typeface="ＭＳ Ｐゴシック" panose="020B0600070205080204" pitchFamily="50" charset="-128"/>
                        </a:rPr>
                        <a:t>管理者</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AFAF5"/>
                    </a:solidFill>
                  </a:tcPr>
                </a:tc>
                <a:tc>
                  <a:txBody>
                    <a:bodyPr/>
                    <a:lstStyle/>
                    <a:p>
                      <a:pPr algn="ctr"/>
                      <a:r>
                        <a:rPr kumimoji="1" lang="ja-JP" altLang="en-US" sz="1500" dirty="0">
                          <a:latin typeface="ＭＳ Ｐゴシック" panose="020B0600070205080204" pitchFamily="50" charset="-128"/>
                          <a:ea typeface="ＭＳ Ｐゴシック" panose="020B0600070205080204" pitchFamily="50" charset="-128"/>
                        </a:rPr>
                        <a:t>許認可</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EBF9"/>
                    </a:solidFill>
                  </a:tcPr>
                </a:tc>
                <a:tc>
                  <a:txBody>
                    <a:bodyPr/>
                    <a:lstStyle/>
                    <a:p>
                      <a:pPr algn="ctr"/>
                      <a:r>
                        <a:rPr kumimoji="1" lang="ja-JP" altLang="en-US" sz="1500" dirty="0">
                          <a:latin typeface="ＭＳ Ｐゴシック" panose="020B0600070205080204" pitchFamily="50" charset="-128"/>
                          <a:ea typeface="ＭＳ Ｐゴシック" panose="020B0600070205080204" pitchFamily="50" charset="-128"/>
                        </a:rPr>
                        <a:t>管理者</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EBF9"/>
                    </a:solidFill>
                  </a:tcPr>
                </a:tc>
                <a:extLst>
                  <a:ext uri="{0D108BD9-81ED-4DB2-BD59-A6C34878D82A}">
                    <a16:rowId xmlns:a16="http://schemas.microsoft.com/office/drawing/2014/main" val="10001"/>
                  </a:ext>
                </a:extLst>
              </a:tr>
              <a:tr h="845135">
                <a:tc>
                  <a:txBody>
                    <a:bodyPr/>
                    <a:lstStyle/>
                    <a:p>
                      <a:pPr algn="ctr"/>
                      <a:r>
                        <a:rPr kumimoji="1" lang="ja-JP" altLang="en-US" sz="1500" dirty="0">
                          <a:latin typeface="ＭＳ Ｐゴシック" panose="020B0600070205080204" pitchFamily="50" charset="-128"/>
                          <a:ea typeface="ＭＳ Ｐゴシック" panose="020B0600070205080204" pitchFamily="50" charset="-128"/>
                        </a:rPr>
                        <a:t>製造工場</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3"/>
                    </a:solidFill>
                  </a:tcPr>
                </a:tc>
                <a:tc>
                  <a:txBody>
                    <a:bodyPr/>
                    <a:lstStyle/>
                    <a:p>
                      <a:pPr algn="ctr"/>
                      <a:r>
                        <a:rPr kumimoji="1" lang="ja-JP" altLang="en-US" sz="1500" dirty="0">
                          <a:latin typeface="ＭＳ Ｐゴシック" panose="020B0600070205080204" pitchFamily="50" charset="-128"/>
                          <a:ea typeface="ＭＳ Ｐゴシック" panose="020B0600070205080204" pitchFamily="50" charset="-128"/>
                        </a:rPr>
                        <a:t>医薬品製造業</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3"/>
                    </a:solidFill>
                  </a:tcPr>
                </a:tc>
                <a:tc>
                  <a:txBody>
                    <a:bodyPr/>
                    <a:lstStyle/>
                    <a:p>
                      <a:pPr algn="ctr"/>
                      <a:r>
                        <a:rPr kumimoji="1" lang="ja-JP" altLang="en-US" sz="1500" dirty="0">
                          <a:latin typeface="ＭＳ Ｐゴシック" panose="020B0600070205080204" pitchFamily="50" charset="-128"/>
                          <a:ea typeface="ＭＳ Ｐゴシック" panose="020B0600070205080204" pitchFamily="50" charset="-128"/>
                        </a:rPr>
                        <a:t>医薬品製造管理者</a:t>
                      </a:r>
                      <a:endParaRPr kumimoji="1" lang="en-US" altLang="ja-JP" sz="1500" dirty="0">
                        <a:latin typeface="ＭＳ Ｐゴシック" panose="020B0600070205080204" pitchFamily="50" charset="-128"/>
                        <a:ea typeface="ＭＳ Ｐゴシック" panose="020B0600070205080204" pitchFamily="50" charset="-128"/>
                      </a:endParaRP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3"/>
                    </a:solidFill>
                  </a:tcPr>
                </a:tc>
                <a:tc>
                  <a:txBody>
                    <a:bodyPr/>
                    <a:lstStyle/>
                    <a:p>
                      <a:pPr algn="ctr"/>
                      <a:r>
                        <a:rPr kumimoji="1" lang="ja-JP" altLang="en-US" sz="1500" dirty="0">
                          <a:latin typeface="ＭＳ Ｐゴシック" panose="020B0600070205080204" pitchFamily="50" charset="-128"/>
                          <a:ea typeface="ＭＳ Ｐゴシック" panose="020B0600070205080204" pitchFamily="50" charset="-128"/>
                        </a:rPr>
                        <a:t>製造許可</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3"/>
                    </a:solidFill>
                  </a:tcPr>
                </a:tc>
                <a:tc>
                  <a:txBody>
                    <a:bodyPr/>
                    <a:lstStyle/>
                    <a:p>
                      <a:pPr algn="ctr"/>
                      <a:r>
                        <a:rPr kumimoji="1" lang="ja-JP" altLang="en-US" sz="1500" dirty="0">
                          <a:latin typeface="ＭＳ Ｐゴシック" panose="020B0600070205080204" pitchFamily="50" charset="-128"/>
                          <a:ea typeface="ＭＳ Ｐゴシック" panose="020B0600070205080204" pitchFamily="50" charset="-128"/>
                        </a:rPr>
                        <a:t>保安統括者</a:t>
                      </a:r>
                    </a:p>
                    <a:p>
                      <a:pPr algn="ctr">
                        <a:spcBef>
                          <a:spcPts val="600"/>
                        </a:spcBef>
                      </a:pPr>
                      <a:r>
                        <a:rPr kumimoji="1" lang="ja-JP" altLang="en-US" sz="1100" dirty="0">
                          <a:latin typeface="ＭＳ Ｐゴシック" panose="020B0600070205080204" pitchFamily="50" charset="-128"/>
                          <a:ea typeface="ＭＳ Ｐゴシック" panose="020B0600070205080204" pitchFamily="50" charset="-128"/>
                        </a:rPr>
                        <a:t>その他（規模に応じて）</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3"/>
                    </a:solidFill>
                  </a:tcPr>
                </a:tc>
                <a:extLst>
                  <a:ext uri="{0D108BD9-81ED-4DB2-BD59-A6C34878D82A}">
                    <a16:rowId xmlns:a16="http://schemas.microsoft.com/office/drawing/2014/main" val="10002"/>
                  </a:ext>
                </a:extLst>
              </a:tr>
              <a:tr h="845135">
                <a:tc>
                  <a:txBody>
                    <a:bodyPr/>
                    <a:lstStyle/>
                    <a:p>
                      <a:pPr algn="ctr"/>
                      <a:r>
                        <a:rPr kumimoji="1" lang="ja-JP" altLang="en-US" sz="1500" dirty="0">
                          <a:latin typeface="ＭＳ Ｐゴシック" panose="020B0600070205080204" pitchFamily="50" charset="-128"/>
                          <a:ea typeface="ＭＳ Ｐゴシック" panose="020B0600070205080204" pitchFamily="50" charset="-128"/>
                        </a:rPr>
                        <a:t>充塡工場</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B"/>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1" lang="ja-JP" altLang="en-US" sz="1500" dirty="0">
                          <a:latin typeface="ＭＳ Ｐゴシック" panose="020B0600070205080204" pitchFamily="50" charset="-128"/>
                          <a:ea typeface="ＭＳ Ｐゴシック" panose="020B0600070205080204" pitchFamily="50" charset="-128"/>
                        </a:rPr>
                        <a:t>医薬品製造業</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B"/>
                    </a:solidFill>
                  </a:tcPr>
                </a:tc>
                <a:tc>
                  <a:txBody>
                    <a:bodyPr/>
                    <a:lstStyle/>
                    <a:p>
                      <a:pPr algn="ctr"/>
                      <a:r>
                        <a:rPr kumimoji="1" lang="ja-JP" altLang="en-US" sz="1500" dirty="0">
                          <a:latin typeface="ＭＳ Ｐゴシック" panose="020B0600070205080204" pitchFamily="50" charset="-128"/>
                          <a:ea typeface="ＭＳ Ｐゴシック" panose="020B0600070205080204" pitchFamily="50" charset="-128"/>
                        </a:rPr>
                        <a:t>医薬品製造管理者</a:t>
                      </a:r>
                      <a:endParaRPr kumimoji="1" lang="en-US" altLang="ja-JP" sz="1500" dirty="0">
                        <a:latin typeface="ＭＳ Ｐゴシック" panose="020B0600070205080204" pitchFamily="50" charset="-128"/>
                        <a:ea typeface="ＭＳ Ｐゴシック" panose="020B0600070205080204" pitchFamily="50" charset="-128"/>
                      </a:endParaRP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B"/>
                    </a:solidFill>
                  </a:tcPr>
                </a:tc>
                <a:tc>
                  <a:txBody>
                    <a:bodyPr/>
                    <a:lstStyle/>
                    <a:p>
                      <a:pPr algn="ctr"/>
                      <a:r>
                        <a:rPr kumimoji="1" lang="ja-JP" altLang="en-US" sz="1500" dirty="0">
                          <a:latin typeface="ＭＳ Ｐゴシック" panose="020B0600070205080204" pitchFamily="50" charset="-128"/>
                          <a:ea typeface="ＭＳ Ｐゴシック" panose="020B0600070205080204" pitchFamily="50" charset="-128"/>
                        </a:rPr>
                        <a:t>製造許可</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B"/>
                    </a:solidFill>
                  </a:tcPr>
                </a:tc>
                <a:tc>
                  <a:txBody>
                    <a:bodyPr/>
                    <a:lstStyle/>
                    <a:p>
                      <a:pPr algn="ctr"/>
                      <a:r>
                        <a:rPr kumimoji="1" lang="ja-JP" altLang="en-US" sz="1500" dirty="0">
                          <a:latin typeface="ＭＳ Ｐゴシック" panose="020B0600070205080204" pitchFamily="50" charset="-128"/>
                          <a:ea typeface="ＭＳ Ｐゴシック" panose="020B0600070205080204" pitchFamily="50" charset="-128"/>
                        </a:rPr>
                        <a:t>保安統括者</a:t>
                      </a:r>
                    </a:p>
                    <a:p>
                      <a:pPr algn="ctr">
                        <a:spcBef>
                          <a:spcPts val="600"/>
                        </a:spcBef>
                      </a:pPr>
                      <a:r>
                        <a:rPr kumimoji="1" lang="ja-JP" altLang="en-US" sz="1100" dirty="0">
                          <a:latin typeface="ＭＳ Ｐゴシック" panose="020B0600070205080204" pitchFamily="50" charset="-128"/>
                          <a:ea typeface="ＭＳ Ｐゴシック" panose="020B0600070205080204" pitchFamily="50" charset="-128"/>
                        </a:rPr>
                        <a:t>その他（規模に応じて）</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B"/>
                    </a:solidFill>
                  </a:tcPr>
                </a:tc>
                <a:extLst>
                  <a:ext uri="{0D108BD9-81ED-4DB2-BD59-A6C34878D82A}">
                    <a16:rowId xmlns:a16="http://schemas.microsoft.com/office/drawing/2014/main" val="10003"/>
                  </a:ext>
                </a:extLst>
              </a:tr>
              <a:tr h="845135">
                <a:tc>
                  <a:txBody>
                    <a:bodyPr/>
                    <a:lstStyle/>
                    <a:p>
                      <a:pPr algn="r"/>
                      <a:r>
                        <a:rPr kumimoji="1" lang="en-US" altLang="ja-JP" sz="1100" dirty="0">
                          <a:latin typeface="ＭＳ Ｐゴシック" panose="020B0600070205080204" pitchFamily="50" charset="-128"/>
                          <a:ea typeface="ＭＳ Ｐゴシック" panose="020B0600070205080204" pitchFamily="50" charset="-128"/>
                        </a:rPr>
                        <a:t>【</a:t>
                      </a:r>
                      <a:r>
                        <a:rPr kumimoji="1" lang="ja-JP" altLang="en-US" sz="1100" dirty="0">
                          <a:latin typeface="ＭＳ Ｐゴシック" panose="020B0600070205080204" pitchFamily="50" charset="-128"/>
                          <a:ea typeface="ＭＳ Ｐゴシック" panose="020B0600070205080204" pitchFamily="50" charset="-128"/>
                        </a:rPr>
                        <a:t>参考</a:t>
                      </a:r>
                      <a:r>
                        <a:rPr kumimoji="1" lang="en-US" altLang="ja-JP" sz="1100" dirty="0">
                          <a:latin typeface="ＭＳ Ｐゴシック" panose="020B0600070205080204" pitchFamily="50" charset="-128"/>
                          <a:ea typeface="ＭＳ Ｐゴシック" panose="020B0600070205080204" pitchFamily="50" charset="-128"/>
                        </a:rPr>
                        <a:t>】</a:t>
                      </a:r>
                    </a:p>
                    <a:p>
                      <a:pPr algn="ctr"/>
                      <a:r>
                        <a:rPr kumimoji="1" lang="ja-JP" altLang="en-US" sz="1500" dirty="0">
                          <a:latin typeface="ＭＳ Ｐゴシック" panose="020B0600070205080204" pitchFamily="50" charset="-128"/>
                          <a:ea typeface="ＭＳ Ｐゴシック" panose="020B0600070205080204" pitchFamily="50" charset="-128"/>
                        </a:rPr>
                        <a:t>元売業</a:t>
                      </a:r>
                      <a:endParaRPr kumimoji="1" lang="en-US" altLang="ja-JP" sz="1500" dirty="0">
                        <a:latin typeface="ＭＳ Ｐゴシック" panose="020B0600070205080204" pitchFamily="50" charset="-128"/>
                        <a:ea typeface="ＭＳ Ｐゴシック" panose="020B0600070205080204" pitchFamily="50" charset="-128"/>
                      </a:endParaRPr>
                    </a:p>
                    <a:p>
                      <a:pPr algn="ctr"/>
                      <a:r>
                        <a:rPr kumimoji="1" lang="ja-JP" altLang="en-US" sz="1100" dirty="0">
                          <a:latin typeface="ＭＳ Ｐゴシック" panose="020B0600070205080204" pitchFamily="50" charset="-128"/>
                          <a:ea typeface="ＭＳ Ｐゴシック" panose="020B0600070205080204" pitchFamily="50" charset="-128"/>
                        </a:rPr>
                        <a:t>（医薬品製造販売）</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3"/>
                    </a:solidFill>
                  </a:tcPr>
                </a:tc>
                <a:tc>
                  <a:txBody>
                    <a:bodyPr/>
                    <a:lstStyle/>
                    <a:p>
                      <a:r>
                        <a:rPr kumimoji="1" lang="ja-JP" altLang="en-US" sz="1500" dirty="0">
                          <a:latin typeface="ＭＳ Ｐゴシック" panose="020B0600070205080204" pitchFamily="50" charset="-128"/>
                          <a:ea typeface="ＭＳ Ｐゴシック" panose="020B0600070205080204" pitchFamily="50" charset="-128"/>
                        </a:rPr>
                        <a:t>医薬品製造販売業</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3"/>
                    </a:solidFill>
                  </a:tcPr>
                </a:tc>
                <a:tc>
                  <a:txBody>
                    <a:bodyPr/>
                    <a:lstStyle/>
                    <a:p>
                      <a:pPr algn="ctr"/>
                      <a:r>
                        <a:rPr kumimoji="1" lang="ja-JP" altLang="en-US" sz="1500" dirty="0">
                          <a:latin typeface="ＭＳ Ｐゴシック" panose="020B0600070205080204" pitchFamily="50" charset="-128"/>
                          <a:ea typeface="ＭＳ Ｐゴシック" panose="020B0600070205080204" pitchFamily="50" charset="-128"/>
                        </a:rPr>
                        <a:t>総括製造販売責任者</a:t>
                      </a:r>
                      <a:endParaRPr kumimoji="1" lang="en-US" altLang="ja-JP" sz="1500" dirty="0">
                        <a:latin typeface="ＭＳ Ｐゴシック" panose="020B0600070205080204" pitchFamily="50" charset="-128"/>
                        <a:ea typeface="ＭＳ Ｐゴシック" panose="020B0600070205080204" pitchFamily="50" charset="-128"/>
                      </a:endParaRPr>
                    </a:p>
                    <a:p>
                      <a:pPr algn="ctr"/>
                      <a:r>
                        <a:rPr kumimoji="1" lang="ja-JP" altLang="en-US" sz="1500" dirty="0">
                          <a:latin typeface="ＭＳ Ｐゴシック" panose="020B0600070205080204" pitchFamily="50" charset="-128"/>
                          <a:ea typeface="ＭＳ Ｐゴシック" panose="020B0600070205080204" pitchFamily="50" charset="-128"/>
                        </a:rPr>
                        <a:t>品質保証責任者</a:t>
                      </a:r>
                      <a:endParaRPr kumimoji="1" lang="en-US" altLang="ja-JP" sz="1500" dirty="0">
                        <a:latin typeface="ＭＳ Ｐゴシック" panose="020B0600070205080204" pitchFamily="50" charset="-128"/>
                        <a:ea typeface="ＭＳ Ｐゴシック" panose="020B0600070205080204" pitchFamily="50" charset="-128"/>
                      </a:endParaRPr>
                    </a:p>
                    <a:p>
                      <a:pPr algn="ctr"/>
                      <a:r>
                        <a:rPr kumimoji="1" lang="ja-JP" altLang="en-US" sz="1500" dirty="0">
                          <a:latin typeface="ＭＳ Ｐゴシック" panose="020B0600070205080204" pitchFamily="50" charset="-128"/>
                          <a:ea typeface="ＭＳ Ｐゴシック" panose="020B0600070205080204" pitchFamily="50" charset="-128"/>
                        </a:rPr>
                        <a:t>安全管理責任者</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3"/>
                    </a:solidFill>
                  </a:tcPr>
                </a:tc>
                <a:tc>
                  <a:txBody>
                    <a:bodyPr/>
                    <a:lstStyle/>
                    <a:p>
                      <a:pPr algn="ctr"/>
                      <a:r>
                        <a:rPr kumimoji="1" lang="ja-JP" altLang="en-US" sz="1500" dirty="0">
                          <a:latin typeface="ＭＳ Ｐゴシック" panose="020B0600070205080204" pitchFamily="50" charset="-128"/>
                          <a:ea typeface="ＭＳ Ｐゴシック" panose="020B0600070205080204" pitchFamily="50" charset="-128"/>
                        </a:rPr>
                        <a:t>販売届</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3"/>
                    </a:solidFill>
                  </a:tcPr>
                </a:tc>
                <a:tc>
                  <a:txBody>
                    <a:bodyPr/>
                    <a:lstStyle/>
                    <a:p>
                      <a:pPr algn="ctr"/>
                      <a:r>
                        <a:rPr kumimoji="1" lang="zh-TW" altLang="en-US" sz="1500" dirty="0">
                          <a:latin typeface="ＭＳ Ｐゴシック" panose="020B0600070205080204" pitchFamily="50" charset="-128"/>
                          <a:ea typeface="ＭＳ Ｐゴシック" panose="020B0600070205080204" pitchFamily="50" charset="-128"/>
                        </a:rPr>
                        <a:t>販売</a:t>
                      </a:r>
                      <a:r>
                        <a:rPr kumimoji="1" lang="ja-JP" altLang="en-US" sz="1500" dirty="0">
                          <a:latin typeface="ＭＳ Ｐゴシック" panose="020B0600070205080204" pitchFamily="50" charset="-128"/>
                          <a:ea typeface="ＭＳ Ｐゴシック" panose="020B0600070205080204" pitchFamily="50" charset="-128"/>
                        </a:rPr>
                        <a:t>主任者</a:t>
                      </a:r>
                      <a:endParaRPr kumimoji="1" lang="zh-TW" altLang="en-US" sz="1500" dirty="0">
                        <a:latin typeface="ＭＳ Ｐゴシック" panose="020B0600070205080204" pitchFamily="50" charset="-128"/>
                        <a:ea typeface="ＭＳ Ｐゴシック" panose="020B0600070205080204" pitchFamily="50" charset="-128"/>
                      </a:endParaRP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3"/>
                    </a:solidFill>
                  </a:tcPr>
                </a:tc>
                <a:extLst>
                  <a:ext uri="{0D108BD9-81ED-4DB2-BD59-A6C34878D82A}">
                    <a16:rowId xmlns:a16="http://schemas.microsoft.com/office/drawing/2014/main" val="10004"/>
                  </a:ext>
                </a:extLst>
              </a:tr>
            </a:tbl>
          </a:graphicData>
        </a:graphic>
      </p:graphicFrame>
      <p:sp>
        <p:nvSpPr>
          <p:cNvPr id="8" name="Rectangle 2"/>
          <p:cNvSpPr txBox="1">
            <a:spLocks noChangeArrowheads="1"/>
          </p:cNvSpPr>
          <p:nvPr/>
        </p:nvSpPr>
        <p:spPr bwMode="auto">
          <a:xfrm>
            <a:off x="1036028" y="1694490"/>
            <a:ext cx="5634403" cy="461597"/>
          </a:xfrm>
          <a:prstGeom prst="rect">
            <a:avLst/>
          </a:prstGeom>
          <a:noFill/>
          <a:ln w="9525">
            <a:noFill/>
            <a:miter lim="800000"/>
            <a:headEnd/>
            <a:tailEnd/>
          </a:ln>
        </p:spPr>
        <p:txBody>
          <a:bodyPr anchor="ctr"/>
          <a:lstStyle/>
          <a:p>
            <a:pPr>
              <a:defRPr/>
            </a:pPr>
            <a:r>
              <a:rPr lang="ja-JP" altLang="en-US" sz="1292" kern="0" dirty="0">
                <a:solidFill>
                  <a:schemeClr val="tx2"/>
                </a:solidFill>
                <a:latin typeface="ＭＳ Ｐゴシック" panose="020B0600070205080204" pitchFamily="50" charset="-128"/>
                <a:ea typeface="ＭＳ Ｐゴシック" panose="020B0600070205080204" pitchFamily="50" charset="-128"/>
                <a:cs typeface="+mj-cs"/>
              </a:rPr>
              <a:t>医療用酸素をはじめとする医療用ガスの製造工場・充塡工場では、</a:t>
            </a:r>
            <a:endParaRPr lang="en-US" altLang="ja-JP" sz="1292" kern="0" dirty="0">
              <a:solidFill>
                <a:schemeClr val="tx2"/>
              </a:solidFill>
              <a:latin typeface="ＭＳ Ｐゴシック" panose="020B0600070205080204" pitchFamily="50" charset="-128"/>
              <a:ea typeface="ＭＳ Ｐゴシック" panose="020B0600070205080204" pitchFamily="50" charset="-128"/>
              <a:cs typeface="+mj-cs"/>
            </a:endParaRPr>
          </a:p>
          <a:p>
            <a:pPr>
              <a:defRPr/>
            </a:pPr>
            <a:r>
              <a:rPr lang="ja-JP" altLang="en-US" sz="1292" kern="0" dirty="0">
                <a:solidFill>
                  <a:schemeClr val="tx2"/>
                </a:solidFill>
                <a:latin typeface="ＭＳ Ｐゴシック" panose="020B0600070205080204" pitchFamily="50" charset="-128"/>
                <a:cs typeface="+mj-cs"/>
              </a:rPr>
              <a:t>医薬品医療機器</a:t>
            </a:r>
            <a:r>
              <a:rPr lang="ja-JP" altLang="en-US" sz="1292" kern="0" dirty="0">
                <a:latin typeface="ＭＳ Ｐゴシック" panose="020B0600070205080204" pitchFamily="50" charset="-128"/>
                <a:cs typeface="+mj-cs"/>
              </a:rPr>
              <a:t>等</a:t>
            </a:r>
            <a:r>
              <a:rPr lang="ja-JP" altLang="en-US" sz="1292" kern="0" dirty="0">
                <a:solidFill>
                  <a:schemeClr val="tx2"/>
                </a:solidFill>
                <a:latin typeface="ＭＳ Ｐゴシック" panose="020B0600070205080204" pitchFamily="50" charset="-128"/>
                <a:cs typeface="+mj-cs"/>
              </a:rPr>
              <a:t>法、及び高圧ガス保安法に</a:t>
            </a:r>
            <a:r>
              <a:rPr lang="ja-JP" altLang="en-US" sz="1292" kern="0" dirty="0">
                <a:solidFill>
                  <a:schemeClr val="tx2"/>
                </a:solidFill>
                <a:latin typeface="ＭＳ Ｐゴシック" panose="020B0600070205080204" pitchFamily="50" charset="-128"/>
                <a:ea typeface="ＭＳ Ｐゴシック" panose="020B0600070205080204" pitchFamily="50" charset="-128"/>
                <a:cs typeface="+mj-cs"/>
              </a:rPr>
              <a:t>従った許認可が必要です。</a:t>
            </a:r>
          </a:p>
        </p:txBody>
      </p:sp>
      <p:sp>
        <p:nvSpPr>
          <p:cNvPr id="7" name="Rectangle 2"/>
          <p:cNvSpPr txBox="1">
            <a:spLocks noChangeArrowheads="1"/>
          </p:cNvSpPr>
          <p:nvPr/>
        </p:nvSpPr>
        <p:spPr bwMode="auto">
          <a:xfrm>
            <a:off x="1036028" y="5669575"/>
            <a:ext cx="6029325" cy="461597"/>
          </a:xfrm>
          <a:prstGeom prst="roundRect">
            <a:avLst/>
          </a:prstGeom>
          <a:solidFill>
            <a:srgbClr val="F3F9FF"/>
          </a:solidFill>
          <a:ln w="12700">
            <a:solidFill>
              <a:schemeClr val="accent5">
                <a:lumMod val="40000"/>
                <a:lumOff val="60000"/>
              </a:schemeClr>
            </a:solidFill>
            <a:miter lim="800000"/>
            <a:headEnd/>
            <a:tailEnd/>
          </a:ln>
        </p:spPr>
        <p:txBody>
          <a:bodyPr anchor="ctr"/>
          <a:lstStyle/>
          <a:p>
            <a:pPr>
              <a:defRPr/>
            </a:pPr>
            <a:r>
              <a:rPr lang="ja-JP" altLang="en-US" sz="1292" kern="0" dirty="0">
                <a:solidFill>
                  <a:schemeClr val="tx2"/>
                </a:solidFill>
                <a:latin typeface="ＭＳ Ｐゴシック" panose="020B0600070205080204" pitchFamily="50" charset="-128"/>
                <a:ea typeface="ＭＳ Ｐゴシック" panose="020B0600070205080204" pitchFamily="50" charset="-128"/>
                <a:cs typeface="+mj-cs"/>
              </a:rPr>
              <a:t>製造工場・充塡工場では</a:t>
            </a:r>
            <a:r>
              <a:rPr lang="ja-JP" altLang="en-US" sz="1292" kern="0" dirty="0">
                <a:solidFill>
                  <a:schemeClr val="tx2"/>
                </a:solidFill>
                <a:latin typeface="ＭＳ Ｐゴシック" panose="020B0600070205080204" pitchFamily="50" charset="-128"/>
                <a:cs typeface="+mj-cs"/>
              </a:rPr>
              <a:t>医薬品医療機器</a:t>
            </a:r>
            <a:r>
              <a:rPr lang="ja-JP" altLang="en-US" sz="1292" kern="0" dirty="0">
                <a:latin typeface="ＭＳ Ｐゴシック" panose="020B0600070205080204" pitchFamily="50" charset="-128"/>
                <a:cs typeface="+mj-cs"/>
              </a:rPr>
              <a:t>等</a:t>
            </a:r>
            <a:r>
              <a:rPr lang="ja-JP" altLang="en-US" sz="1292" kern="0" dirty="0">
                <a:solidFill>
                  <a:schemeClr val="tx2"/>
                </a:solidFill>
                <a:latin typeface="ＭＳ Ｐゴシック" panose="020B0600070205080204" pitchFamily="50" charset="-128"/>
                <a:cs typeface="+mj-cs"/>
              </a:rPr>
              <a:t>法に基づいて</a:t>
            </a:r>
            <a:endParaRPr lang="en-US" altLang="ja-JP" sz="1292" kern="0" dirty="0">
              <a:solidFill>
                <a:schemeClr val="tx2"/>
              </a:solidFill>
              <a:latin typeface="ＭＳ Ｐゴシック" panose="020B0600070205080204" pitchFamily="50" charset="-128"/>
              <a:cs typeface="+mj-cs"/>
            </a:endParaRPr>
          </a:p>
          <a:p>
            <a:pPr marL="164127">
              <a:defRPr/>
            </a:pPr>
            <a:r>
              <a:rPr lang="ja-JP" altLang="en-US" sz="1292" kern="0" dirty="0">
                <a:solidFill>
                  <a:schemeClr val="tx2"/>
                </a:solidFill>
                <a:latin typeface="ＭＳ Ｐゴシック" panose="020B0600070205080204" pitchFamily="50" charset="-128"/>
                <a:cs typeface="+mj-cs"/>
              </a:rPr>
              <a:t>各種の分析を行った上で、医薬品としての出荷可否判定を行っています。</a:t>
            </a:r>
            <a:endParaRPr lang="ja-JP" altLang="en-US" sz="1292" kern="0" dirty="0">
              <a:solidFill>
                <a:schemeClr val="tx2"/>
              </a:solidFill>
              <a:latin typeface="ＭＳ Ｐゴシック" panose="020B0600070205080204" pitchFamily="50" charset="-128"/>
              <a:ea typeface="ＭＳ Ｐゴシック" panose="020B0600070205080204" pitchFamily="50" charset="-128"/>
              <a:cs typeface="+mj-cs"/>
            </a:endParaRPr>
          </a:p>
        </p:txBody>
      </p:sp>
      <p:pic>
        <p:nvPicPr>
          <p:cNvPr id="5" name="医療ガスについて2-4">
            <a:hlinkClick r:id="" action="ppaction://media"/>
            <a:extLst>
              <a:ext uri="{FF2B5EF4-FFF2-40B4-BE49-F238E27FC236}">
                <a16:creationId xmlns:a16="http://schemas.microsoft.com/office/drawing/2014/main" id="{549D742E-0C33-4CD1-AA40-662DC9554F6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411313" y="0"/>
            <a:ext cx="562708" cy="562708"/>
          </a:xfrm>
          <a:prstGeom prst="rect">
            <a:avLst/>
          </a:prstGeom>
        </p:spPr>
      </p:pic>
    </p:spTree>
    <p:extLst>
      <p:ext uri="{BB962C8B-B14F-4D97-AF65-F5344CB8AC3E}">
        <p14:creationId xmlns:p14="http://schemas.microsoft.com/office/powerpoint/2010/main" val="2067430036"/>
      </p:ext>
    </p:extLst>
  </p:cSld>
  <p:clrMapOvr>
    <a:masterClrMapping/>
  </p:clrMapOvr>
  <mc:AlternateContent xmlns:mc="http://schemas.openxmlformats.org/markup-compatibility/2006" xmlns:p14="http://schemas.microsoft.com/office/powerpoint/2010/main">
    <mc:Choice Requires="p14">
      <p:transition p14:dur="10" advTm="25000"/>
    </mc:Choice>
    <mc:Fallback xmlns="">
      <p:transition advTm="2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454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角丸四角形 31"/>
          <p:cNvSpPr/>
          <p:nvPr/>
        </p:nvSpPr>
        <p:spPr>
          <a:xfrm>
            <a:off x="417453" y="2638233"/>
            <a:ext cx="8297718" cy="3492939"/>
          </a:xfrm>
          <a:prstGeom prst="roundRect">
            <a:avLst>
              <a:gd name="adj" fmla="val 1883"/>
            </a:avLst>
          </a:prstGeom>
          <a:solidFill>
            <a:srgbClr val="F5FD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30" name="角丸四角形 29"/>
          <p:cNvSpPr/>
          <p:nvPr/>
        </p:nvSpPr>
        <p:spPr>
          <a:xfrm>
            <a:off x="3628666" y="979453"/>
            <a:ext cx="5072790" cy="1587591"/>
          </a:xfrm>
          <a:prstGeom prst="roundRect">
            <a:avLst>
              <a:gd name="adj" fmla="val 4508"/>
            </a:avLst>
          </a:prstGeom>
          <a:solidFill>
            <a:srgbClr val="ECF3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2" name="角丸四角形 21"/>
          <p:cNvSpPr/>
          <p:nvPr/>
        </p:nvSpPr>
        <p:spPr>
          <a:xfrm>
            <a:off x="417453" y="1486841"/>
            <a:ext cx="8210732" cy="1080203"/>
          </a:xfrm>
          <a:prstGeom prst="roundRect">
            <a:avLst>
              <a:gd name="adj" fmla="val 8268"/>
            </a:avLst>
          </a:prstGeom>
          <a:solidFill>
            <a:srgbClr val="ECF3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pic>
        <p:nvPicPr>
          <p:cNvPr id="2" name="図 1" descr="C:\Users\yo-suzuki\Documents\201JIMGA\ＨＰ修正案\P4260094.tif"/>
          <p:cNvPicPr/>
          <p:nvPr/>
        </p:nvPicPr>
        <p:blipFill>
          <a:blip r:embed="rId5">
            <a:extLst>
              <a:ext uri="{28A0092B-C50C-407E-A947-70E740481C1C}">
                <a14:useLocalDpi xmlns:a14="http://schemas.microsoft.com/office/drawing/2010/main" val="0"/>
              </a:ext>
            </a:extLst>
          </a:blip>
          <a:srcRect/>
          <a:stretch>
            <a:fillRect/>
          </a:stretch>
        </p:blipFill>
        <p:spPr bwMode="auto">
          <a:xfrm>
            <a:off x="1109577" y="3096372"/>
            <a:ext cx="1566258" cy="2118255"/>
          </a:xfrm>
          <a:prstGeom prst="rect">
            <a:avLst/>
          </a:prstGeom>
          <a:noFill/>
          <a:ln>
            <a:noFill/>
          </a:ln>
        </p:spPr>
      </p:pic>
      <p:pic>
        <p:nvPicPr>
          <p:cNvPr id="3" name="図 2" descr="C:\Users\yo-suzuki\Documents\201JIMGA\ＨＰ修正案\ローリー写真.JP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95493" y="3453865"/>
            <a:ext cx="1836951" cy="1383960"/>
          </a:xfrm>
          <a:prstGeom prst="rect">
            <a:avLst/>
          </a:prstGeom>
          <a:noFill/>
          <a:ln>
            <a:noFill/>
          </a:ln>
        </p:spPr>
      </p:pic>
      <p:sp>
        <p:nvSpPr>
          <p:cNvPr id="9" name="Text Box 5"/>
          <p:cNvSpPr txBox="1">
            <a:spLocks noChangeArrowheads="1"/>
          </p:cNvSpPr>
          <p:nvPr/>
        </p:nvSpPr>
        <p:spPr bwMode="auto">
          <a:xfrm>
            <a:off x="1603109" y="5367154"/>
            <a:ext cx="6385671" cy="688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spcBef>
                <a:spcPct val="0"/>
              </a:spcBef>
              <a:buNone/>
            </a:pPr>
            <a:r>
              <a:rPr lang="ja-JP" altLang="en-US" sz="1292" dirty="0">
                <a:latin typeface="ＭＳ Ｐゴシック" panose="020B0600070205080204" pitchFamily="50" charset="-128"/>
              </a:rPr>
              <a:t>大規模な医療機関の場合は、医療機関の構内に</a:t>
            </a:r>
            <a:r>
              <a:rPr lang="en-US" altLang="ja-JP" sz="1292" dirty="0">
                <a:latin typeface="ＭＳ Ｐゴシック" panose="020B0600070205080204" pitchFamily="50" charset="-128"/>
              </a:rPr>
              <a:t>CE</a:t>
            </a:r>
            <a:r>
              <a:rPr lang="ja-JP" altLang="en-US" sz="1292" dirty="0">
                <a:latin typeface="ＭＳ Ｐゴシック" panose="020B0600070205080204" pitchFamily="50" charset="-128"/>
              </a:rPr>
              <a:t>（コールドエバポレーター）と呼ばれる定置式超低温液化ガス貯槽（内容量</a:t>
            </a:r>
            <a:r>
              <a:rPr lang="en-US" altLang="ja-JP" sz="1292" dirty="0">
                <a:latin typeface="ＭＳ Ｐゴシック" panose="020B0600070205080204" pitchFamily="50" charset="-128"/>
              </a:rPr>
              <a:t>5</a:t>
            </a:r>
            <a:r>
              <a:rPr lang="ja-JP" altLang="en-US" sz="1292" dirty="0">
                <a:latin typeface="ＭＳ Ｐゴシック" panose="020B0600070205080204" pitchFamily="50" charset="-128"/>
              </a:rPr>
              <a:t>～</a:t>
            </a:r>
            <a:r>
              <a:rPr lang="en-US" altLang="ja-JP" sz="1292" dirty="0">
                <a:latin typeface="ＭＳ Ｐゴシック" panose="020B0600070205080204" pitchFamily="50" charset="-128"/>
              </a:rPr>
              <a:t>10t</a:t>
            </a:r>
            <a:r>
              <a:rPr lang="ja-JP" altLang="en-US" sz="1292" dirty="0">
                <a:latin typeface="ＭＳ Ｐゴシック" panose="020B0600070205080204" pitchFamily="50" charset="-128"/>
              </a:rPr>
              <a:t>が一般的）を設置し、これにタンクローリー車から直接液体酸素・液体窒素を移し替えて使用する方法をとります。</a:t>
            </a:r>
            <a:endParaRPr lang="en-US" altLang="ja-JP" sz="1292" dirty="0">
              <a:latin typeface="ＭＳ Ｐゴシック" panose="020B0600070205080204" pitchFamily="50" charset="-128"/>
            </a:endParaRPr>
          </a:p>
        </p:txBody>
      </p:sp>
      <p:sp>
        <p:nvSpPr>
          <p:cNvPr id="6" name="Text Box 5"/>
          <p:cNvSpPr txBox="1">
            <a:spLocks noChangeArrowheads="1"/>
          </p:cNvSpPr>
          <p:nvPr/>
        </p:nvSpPr>
        <p:spPr bwMode="auto">
          <a:xfrm>
            <a:off x="562936" y="2638233"/>
            <a:ext cx="2928604" cy="31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spcBef>
                <a:spcPct val="0"/>
              </a:spcBef>
              <a:buNone/>
            </a:pPr>
            <a:r>
              <a:rPr lang="ja-JP" altLang="en-US" sz="1477" dirty="0">
                <a:latin typeface="ＭＳ Ｐゴシック" panose="020B0600070205080204" pitchFamily="50" charset="-128"/>
              </a:rPr>
              <a:t>１</a:t>
            </a:r>
            <a:r>
              <a:rPr lang="en-US" altLang="ja-JP" sz="1477" dirty="0">
                <a:latin typeface="ＭＳ Ｐゴシック" panose="020B0600070205080204" pitchFamily="50" charset="-128"/>
              </a:rPr>
              <a:t>.</a:t>
            </a:r>
            <a:r>
              <a:rPr lang="ja-JP" altLang="en-US" sz="1477" dirty="0">
                <a:latin typeface="ＭＳ Ｐゴシック" panose="020B0600070205080204" pitchFamily="50" charset="-128"/>
              </a:rPr>
              <a:t> ローリー車による供給 （</a:t>
            </a:r>
            <a:r>
              <a:rPr lang="en-US" altLang="ja-JP" sz="1477" dirty="0">
                <a:latin typeface="ＭＳ Ｐゴシック" panose="020B0600070205080204" pitchFamily="50" charset="-128"/>
              </a:rPr>
              <a:t>CE</a:t>
            </a:r>
            <a:r>
              <a:rPr lang="ja-JP" altLang="en-US" sz="1477" dirty="0">
                <a:latin typeface="ＭＳ Ｐゴシック" panose="020B0600070205080204" pitchFamily="50" charset="-128"/>
              </a:rPr>
              <a:t>）</a:t>
            </a:r>
            <a:endParaRPr lang="en-US" altLang="ja-JP" sz="1477" dirty="0">
              <a:latin typeface="ＭＳ Ｐゴシック" panose="020B0600070205080204" pitchFamily="50" charset="-128"/>
            </a:endParaRPr>
          </a:p>
        </p:txBody>
      </p:sp>
      <p:sp>
        <p:nvSpPr>
          <p:cNvPr id="7" name="Text Box 5"/>
          <p:cNvSpPr txBox="1">
            <a:spLocks noChangeArrowheads="1"/>
          </p:cNvSpPr>
          <p:nvPr/>
        </p:nvSpPr>
        <p:spPr bwMode="auto">
          <a:xfrm>
            <a:off x="705445" y="1727276"/>
            <a:ext cx="2722721" cy="490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spcBef>
                <a:spcPct val="0"/>
              </a:spcBef>
              <a:buNone/>
            </a:pPr>
            <a:r>
              <a:rPr lang="ja-JP" altLang="en-US" sz="1292" dirty="0">
                <a:latin typeface="ＭＳ Ｐゴシック" panose="020B0600070205080204" pitchFamily="50" charset="-128"/>
              </a:rPr>
              <a:t>病院等の医療機関への供給方法は、医療機関の規模によって異なります。</a:t>
            </a:r>
            <a:endParaRPr lang="en-US" altLang="ja-JP" sz="1292" dirty="0">
              <a:latin typeface="ＭＳ Ｐゴシック" panose="020B0600070205080204" pitchFamily="50" charset="-128"/>
            </a:endParaRPr>
          </a:p>
        </p:txBody>
      </p:sp>
      <p:grpSp>
        <p:nvGrpSpPr>
          <p:cNvPr id="11" name="グループ化 10"/>
          <p:cNvGrpSpPr/>
          <p:nvPr/>
        </p:nvGrpSpPr>
        <p:grpSpPr>
          <a:xfrm>
            <a:off x="5845172" y="3255610"/>
            <a:ext cx="2337537" cy="1582216"/>
            <a:chOff x="800683" y="1713027"/>
            <a:chExt cx="2925535" cy="2118784"/>
          </a:xfrm>
        </p:grpSpPr>
        <p:pic>
          <p:nvPicPr>
            <p:cNvPr id="12" name="Picture 5" descr="C:\Documents and Settings\日本医療ガス協会05\デスクトップ\医療用酸素修正版(佐藤さんにいただいた)\エアリキード写真\CE充填.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00683" y="1713027"/>
              <a:ext cx="2925535" cy="2118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5" descr="C:\Documents and Settings\日本医療ガス協会05\デスクトップ\医療用酸素修正版(佐藤さんにいただいた)\エアリキード写真\CE充填.jp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34324" t="28441" r="60467" b="62368"/>
            <a:stretch/>
          </p:blipFill>
          <p:spPr bwMode="auto">
            <a:xfrm rot="10800000">
              <a:off x="1697275" y="2358120"/>
              <a:ext cx="128993" cy="164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図 13"/>
            <p:cNvPicPr>
              <a:picLocks noChangeAspect="1"/>
            </p:cNvPicPr>
            <p:nvPr/>
          </p:nvPicPr>
          <p:blipFill>
            <a:blip r:embed="rId8"/>
            <a:stretch>
              <a:fillRect/>
            </a:stretch>
          </p:blipFill>
          <p:spPr>
            <a:xfrm>
              <a:off x="1308806" y="2633133"/>
              <a:ext cx="534935" cy="186267"/>
            </a:xfrm>
            <a:prstGeom prst="rect">
              <a:avLst/>
            </a:prstGeom>
          </p:spPr>
        </p:pic>
        <p:pic>
          <p:nvPicPr>
            <p:cNvPr id="15" name="図 14"/>
            <p:cNvPicPr>
              <a:picLocks noChangeAspect="1"/>
            </p:cNvPicPr>
            <p:nvPr/>
          </p:nvPicPr>
          <p:blipFill>
            <a:blip r:embed="rId9"/>
            <a:stretch>
              <a:fillRect/>
            </a:stretch>
          </p:blipFill>
          <p:spPr>
            <a:xfrm rot="21339142">
              <a:off x="2749390" y="2903225"/>
              <a:ext cx="426757" cy="103641"/>
            </a:xfrm>
            <a:prstGeom prst="rect">
              <a:avLst/>
            </a:prstGeom>
          </p:spPr>
        </p:pic>
        <p:pic>
          <p:nvPicPr>
            <p:cNvPr id="16" name="図 15"/>
            <p:cNvPicPr>
              <a:picLocks noChangeAspect="1"/>
            </p:cNvPicPr>
            <p:nvPr/>
          </p:nvPicPr>
          <p:blipFill>
            <a:blip r:embed="rId10"/>
            <a:stretch>
              <a:fillRect/>
            </a:stretch>
          </p:blipFill>
          <p:spPr>
            <a:xfrm>
              <a:off x="2031398" y="2772419"/>
              <a:ext cx="85721" cy="154056"/>
            </a:xfrm>
            <a:prstGeom prst="rect">
              <a:avLst/>
            </a:prstGeom>
          </p:spPr>
        </p:pic>
        <p:pic>
          <p:nvPicPr>
            <p:cNvPr id="17" name="図 16"/>
            <p:cNvPicPr>
              <a:picLocks noChangeAspect="1"/>
            </p:cNvPicPr>
            <p:nvPr/>
          </p:nvPicPr>
          <p:blipFill>
            <a:blip r:embed="rId11"/>
            <a:stretch>
              <a:fillRect/>
            </a:stretch>
          </p:blipFill>
          <p:spPr>
            <a:xfrm>
              <a:off x="2082725" y="2088107"/>
              <a:ext cx="180560" cy="328290"/>
            </a:xfrm>
            <a:prstGeom prst="rect">
              <a:avLst/>
            </a:prstGeom>
          </p:spPr>
        </p:pic>
      </p:grpSp>
      <p:sp>
        <p:nvSpPr>
          <p:cNvPr id="18" name="テキスト ボックス 17"/>
          <p:cNvSpPr txBox="1"/>
          <p:nvPr/>
        </p:nvSpPr>
        <p:spPr>
          <a:xfrm>
            <a:off x="2082380" y="3213153"/>
            <a:ext cx="688089" cy="291170"/>
          </a:xfrm>
          <a:prstGeom prst="rect">
            <a:avLst/>
          </a:prstGeom>
          <a:noFill/>
        </p:spPr>
        <p:txBody>
          <a:bodyPr wrap="square" rtlCol="0">
            <a:spAutoFit/>
          </a:bodyPr>
          <a:lstStyle/>
          <a:p>
            <a:pPr algn="ctr"/>
            <a:r>
              <a:rPr lang="en-US" altLang="ja-JP" sz="1292" dirty="0">
                <a:latin typeface="ＭＳ Ｐゴシック" panose="020B0600070205080204" pitchFamily="50" charset="-128"/>
                <a:ea typeface="ＭＳ Ｐゴシック" panose="020B0600070205080204" pitchFamily="50" charset="-128"/>
              </a:rPr>
              <a:t>CE</a:t>
            </a:r>
            <a:endParaRPr lang="ja-JP" altLang="en-US" sz="1292" dirty="0">
              <a:latin typeface="ＭＳ Ｐゴシック" panose="020B0600070205080204" pitchFamily="50" charset="-128"/>
              <a:ea typeface="ＭＳ Ｐゴシック" panose="020B0600070205080204" pitchFamily="50" charset="-128"/>
            </a:endParaRPr>
          </a:p>
        </p:txBody>
      </p:sp>
      <p:sp>
        <p:nvSpPr>
          <p:cNvPr id="19" name="テキスト ボックス 18"/>
          <p:cNvSpPr txBox="1"/>
          <p:nvPr/>
        </p:nvSpPr>
        <p:spPr>
          <a:xfrm>
            <a:off x="3916007" y="4891755"/>
            <a:ext cx="3656696" cy="291170"/>
          </a:xfrm>
          <a:prstGeom prst="rect">
            <a:avLst/>
          </a:prstGeom>
          <a:noFill/>
        </p:spPr>
        <p:txBody>
          <a:bodyPr wrap="square" rtlCol="0">
            <a:spAutoFit/>
          </a:bodyPr>
          <a:lstStyle/>
          <a:p>
            <a:pPr algn="ctr"/>
            <a:r>
              <a:rPr lang="en-US" altLang="ja-JP" sz="1292" dirty="0">
                <a:latin typeface="ＭＳ Ｐゴシック" panose="020B0600070205080204" pitchFamily="50" charset="-128"/>
                <a:ea typeface="ＭＳ Ｐゴシック" panose="020B0600070205080204" pitchFamily="50" charset="-128"/>
              </a:rPr>
              <a:t>CE</a:t>
            </a:r>
            <a:r>
              <a:rPr lang="ja-JP" altLang="en-US" sz="1292" dirty="0">
                <a:latin typeface="ＭＳ Ｐゴシック" panose="020B0600070205080204" pitchFamily="50" charset="-128"/>
                <a:ea typeface="ＭＳ Ｐゴシック" panose="020B0600070205080204" pitchFamily="50" charset="-128"/>
              </a:rPr>
              <a:t>へ供給中のローリー車</a:t>
            </a:r>
          </a:p>
        </p:txBody>
      </p:sp>
      <p:sp>
        <p:nvSpPr>
          <p:cNvPr id="4" name="スライド番号プレースホルダー 3"/>
          <p:cNvSpPr>
            <a:spLocks noGrp="1"/>
          </p:cNvSpPr>
          <p:nvPr>
            <p:ph type="sldNum" sz="quarter" idx="12"/>
          </p:nvPr>
        </p:nvSpPr>
        <p:spPr/>
        <p:txBody>
          <a:bodyPr/>
          <a:lstStyle/>
          <a:p>
            <a:fld id="{66C92D76-81BE-4672-9501-F7C99C4BF68C}" type="slidenum">
              <a:rPr kumimoji="1" lang="ja-JP" altLang="en-US" smtClean="0"/>
              <a:t>9</a:t>
            </a:fld>
            <a:endParaRPr kumimoji="1" lang="ja-JP" altLang="en-US"/>
          </a:p>
        </p:txBody>
      </p:sp>
      <p:sp>
        <p:nvSpPr>
          <p:cNvPr id="5" name="直角三角形 4"/>
          <p:cNvSpPr/>
          <p:nvPr/>
        </p:nvSpPr>
        <p:spPr>
          <a:xfrm flipH="1">
            <a:off x="3795491" y="1148616"/>
            <a:ext cx="4465367" cy="1105448"/>
          </a:xfrm>
          <a:prstGeom prst="rtTriangle">
            <a:avLst/>
          </a:prstGeom>
          <a:gradFill flip="none" rotWithShape="1">
            <a:gsLst>
              <a:gs pos="0">
                <a:schemeClr val="accent5">
                  <a:lumMod val="60000"/>
                  <a:lumOff val="40000"/>
                </a:schemeClr>
              </a:gs>
              <a:gs pos="50000">
                <a:schemeClr val="accent5">
                  <a:lumMod val="40000"/>
                  <a:lumOff val="60000"/>
                </a:schemeClr>
              </a:gs>
              <a:gs pos="100000">
                <a:schemeClr val="accent5">
                  <a:lumMod val="20000"/>
                  <a:lumOff val="80000"/>
                </a:schemeClr>
              </a:gs>
            </a:gsLst>
            <a:lin ang="0" scaled="1"/>
            <a:tileRect/>
          </a:gradFill>
          <a:ln>
            <a:solidFill>
              <a:srgbClr val="3C6C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7" name="テキスト ボックス 26"/>
          <p:cNvSpPr txBox="1"/>
          <p:nvPr/>
        </p:nvSpPr>
        <p:spPr>
          <a:xfrm>
            <a:off x="4323659" y="1903817"/>
            <a:ext cx="2314298" cy="322145"/>
          </a:xfrm>
          <a:prstGeom prst="roundRect">
            <a:avLst/>
          </a:prstGeom>
          <a:solidFill>
            <a:srgbClr val="EEFDED"/>
          </a:solidFill>
          <a:effectLst>
            <a:softEdge rad="31750"/>
          </a:effectLst>
        </p:spPr>
        <p:txBody>
          <a:bodyPr wrap="square" rtlCol="0">
            <a:spAutoFit/>
          </a:bodyPr>
          <a:lstStyle/>
          <a:p>
            <a:pPr algn="ctr"/>
            <a:r>
              <a:rPr lang="en-US" altLang="ja-JP" sz="1292" dirty="0">
                <a:latin typeface="ＭＳ Ｐゴシック" panose="020B0600070205080204" pitchFamily="50" charset="-128"/>
                <a:ea typeface="ＭＳ Ｐゴシック" panose="020B0600070205080204" pitchFamily="50" charset="-128"/>
              </a:rPr>
              <a:t>3.</a:t>
            </a:r>
            <a:r>
              <a:rPr lang="ja-JP" altLang="en-US" sz="1292" dirty="0">
                <a:latin typeface="ＭＳ Ｐゴシック" panose="020B0600070205080204" pitchFamily="50" charset="-128"/>
                <a:ea typeface="ＭＳ Ｐゴシック" panose="020B0600070205080204" pitchFamily="50" charset="-128"/>
              </a:rPr>
              <a:t> </a:t>
            </a:r>
            <a:r>
              <a:rPr lang="ja-JP" altLang="ja-JP" sz="1292" dirty="0">
                <a:latin typeface="ＭＳ Ｐゴシック" panose="020B0600070205080204" pitchFamily="50" charset="-128"/>
                <a:ea typeface="ＭＳ Ｐゴシック" panose="020B0600070205080204" pitchFamily="50" charset="-128"/>
              </a:rPr>
              <a:t>高圧ガスボンベによる供給</a:t>
            </a:r>
          </a:p>
        </p:txBody>
      </p:sp>
      <p:sp>
        <p:nvSpPr>
          <p:cNvPr id="28" name="Text Box 5"/>
          <p:cNvSpPr txBox="1">
            <a:spLocks noChangeArrowheads="1"/>
          </p:cNvSpPr>
          <p:nvPr/>
        </p:nvSpPr>
        <p:spPr bwMode="auto">
          <a:xfrm>
            <a:off x="5374392" y="1620250"/>
            <a:ext cx="1797265" cy="322145"/>
          </a:xfrm>
          <a:prstGeom prst="roundRect">
            <a:avLst/>
          </a:prstGeom>
          <a:solidFill>
            <a:srgbClr val="DBFBD9"/>
          </a:solidFill>
          <a:ln>
            <a:noFill/>
          </a:ln>
          <a:effectLst>
            <a:softEdge rad="31750"/>
          </a:effec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lgn="ctr">
              <a:spcBef>
                <a:spcPct val="0"/>
              </a:spcBef>
              <a:buNone/>
            </a:pPr>
            <a:r>
              <a:rPr lang="en-US" altLang="ja-JP" sz="1292" dirty="0">
                <a:latin typeface="ＭＳ Ｐゴシック" panose="020B0600070205080204" pitchFamily="50" charset="-128"/>
              </a:rPr>
              <a:t>2.</a:t>
            </a:r>
            <a:r>
              <a:rPr lang="ja-JP" altLang="en-US" sz="1292" dirty="0">
                <a:latin typeface="ＭＳ Ｐゴシック" panose="020B0600070205080204" pitchFamily="50" charset="-128"/>
              </a:rPr>
              <a:t> </a:t>
            </a:r>
            <a:r>
              <a:rPr lang="en-US" altLang="ja-JP" sz="1292" dirty="0">
                <a:latin typeface="ＭＳ Ｐゴシック" panose="020B0600070205080204" pitchFamily="50" charset="-128"/>
              </a:rPr>
              <a:t>LGC</a:t>
            </a:r>
            <a:r>
              <a:rPr lang="ja-JP" altLang="en-US" sz="1292" dirty="0">
                <a:latin typeface="ＭＳ Ｐゴシック" panose="020B0600070205080204" pitchFamily="50" charset="-128"/>
              </a:rPr>
              <a:t>による供給</a:t>
            </a:r>
          </a:p>
        </p:txBody>
      </p:sp>
      <p:sp>
        <p:nvSpPr>
          <p:cNvPr id="29" name="Text Box 5"/>
          <p:cNvSpPr txBox="1">
            <a:spLocks noChangeArrowheads="1"/>
          </p:cNvSpPr>
          <p:nvPr/>
        </p:nvSpPr>
        <p:spPr bwMode="auto">
          <a:xfrm>
            <a:off x="5968986" y="1336682"/>
            <a:ext cx="2395144" cy="322145"/>
          </a:xfrm>
          <a:prstGeom prst="roundRect">
            <a:avLst/>
          </a:prstGeom>
          <a:solidFill>
            <a:srgbClr val="CEF9CB"/>
          </a:solidFill>
          <a:ln>
            <a:noFill/>
          </a:ln>
          <a:effectLst>
            <a:softEdge rad="31750"/>
          </a:effec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lgn="ctr">
              <a:spcBef>
                <a:spcPct val="0"/>
              </a:spcBef>
              <a:buNone/>
            </a:pPr>
            <a:r>
              <a:rPr lang="en-US" altLang="ja-JP" sz="1292" dirty="0">
                <a:latin typeface="ＭＳ Ｐゴシック" panose="020B0600070205080204" pitchFamily="50" charset="-128"/>
              </a:rPr>
              <a:t>1.</a:t>
            </a:r>
            <a:r>
              <a:rPr lang="ja-JP" altLang="en-US" sz="1292" dirty="0">
                <a:latin typeface="ＭＳ Ｐゴシック" panose="020B0600070205080204" pitchFamily="50" charset="-128"/>
              </a:rPr>
              <a:t> ローリー車による供給 （</a:t>
            </a:r>
            <a:r>
              <a:rPr lang="en-US" altLang="ja-JP" sz="1292" dirty="0">
                <a:latin typeface="ＭＳ Ｐゴシック" panose="020B0600070205080204" pitchFamily="50" charset="-128"/>
              </a:rPr>
              <a:t>CE</a:t>
            </a:r>
            <a:r>
              <a:rPr lang="ja-JP" altLang="en-US" sz="1292" dirty="0">
                <a:latin typeface="ＭＳ Ｐゴシック" panose="020B0600070205080204" pitchFamily="50" charset="-128"/>
              </a:rPr>
              <a:t>）</a:t>
            </a:r>
            <a:endParaRPr lang="en-US" altLang="ja-JP" sz="1292" dirty="0">
              <a:latin typeface="ＭＳ Ｐゴシック" panose="020B0600070205080204" pitchFamily="50" charset="-128"/>
            </a:endParaRPr>
          </a:p>
        </p:txBody>
      </p:sp>
      <p:sp>
        <p:nvSpPr>
          <p:cNvPr id="25" name="テキスト ボックス 24"/>
          <p:cNvSpPr txBox="1"/>
          <p:nvPr/>
        </p:nvSpPr>
        <p:spPr>
          <a:xfrm>
            <a:off x="5372843" y="2241244"/>
            <a:ext cx="1584435" cy="262829"/>
          </a:xfrm>
          <a:prstGeom prst="rect">
            <a:avLst/>
          </a:prstGeom>
          <a:noFill/>
        </p:spPr>
        <p:txBody>
          <a:bodyPr wrap="square" rtlCol="0">
            <a:spAutoFit/>
          </a:bodyPr>
          <a:lstStyle/>
          <a:p>
            <a:pPr algn="ctr"/>
            <a:r>
              <a:rPr lang="ja-JP" altLang="en-US" sz="1108" dirty="0"/>
              <a:t>（医療機関の規模）</a:t>
            </a:r>
          </a:p>
        </p:txBody>
      </p:sp>
      <p:sp>
        <p:nvSpPr>
          <p:cNvPr id="26" name="テキスト ボックス 25"/>
          <p:cNvSpPr txBox="1"/>
          <p:nvPr/>
        </p:nvSpPr>
        <p:spPr>
          <a:xfrm>
            <a:off x="7796526" y="2241244"/>
            <a:ext cx="712677" cy="262829"/>
          </a:xfrm>
          <a:prstGeom prst="rect">
            <a:avLst/>
          </a:prstGeom>
          <a:noFill/>
        </p:spPr>
        <p:txBody>
          <a:bodyPr wrap="square" rtlCol="0">
            <a:spAutoFit/>
          </a:bodyPr>
          <a:lstStyle/>
          <a:p>
            <a:pPr algn="ctr"/>
            <a:r>
              <a:rPr lang="ja-JP" altLang="en-US" sz="1108" dirty="0"/>
              <a:t>大規模</a:t>
            </a:r>
          </a:p>
        </p:txBody>
      </p:sp>
      <p:sp>
        <p:nvSpPr>
          <p:cNvPr id="31" name="テキスト ボックス 30"/>
          <p:cNvSpPr txBox="1"/>
          <p:nvPr/>
        </p:nvSpPr>
        <p:spPr>
          <a:xfrm>
            <a:off x="3884203" y="2241244"/>
            <a:ext cx="712677" cy="262829"/>
          </a:xfrm>
          <a:prstGeom prst="rect">
            <a:avLst/>
          </a:prstGeom>
          <a:noFill/>
        </p:spPr>
        <p:txBody>
          <a:bodyPr wrap="square" rtlCol="0">
            <a:spAutoFit/>
          </a:bodyPr>
          <a:lstStyle/>
          <a:p>
            <a:pPr algn="ctr"/>
            <a:r>
              <a:rPr lang="ja-JP" altLang="en-US" sz="1108" dirty="0"/>
              <a:t>小規模</a:t>
            </a:r>
          </a:p>
        </p:txBody>
      </p:sp>
      <p:sp>
        <p:nvSpPr>
          <p:cNvPr id="24" name="V 字形矢印 23"/>
          <p:cNvSpPr/>
          <p:nvPr/>
        </p:nvSpPr>
        <p:spPr>
          <a:xfrm>
            <a:off x="4522820" y="2438589"/>
            <a:ext cx="3329876" cy="73710"/>
          </a:xfrm>
          <a:prstGeom prst="notchedRightArrow">
            <a:avLst>
              <a:gd name="adj1" fmla="val 35185"/>
              <a:gd name="adj2" fmla="val 62963"/>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pic>
        <p:nvPicPr>
          <p:cNvPr id="10" name="医療ガスについて3-1">
            <a:hlinkClick r:id="" action="ppaction://media"/>
            <a:extLst>
              <a:ext uri="{FF2B5EF4-FFF2-40B4-BE49-F238E27FC236}">
                <a16:creationId xmlns:a16="http://schemas.microsoft.com/office/drawing/2014/main" id="{FA47FA1E-B846-4402-9B5A-DCFA14C9A0A8}"/>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9280788" y="2909"/>
            <a:ext cx="487362" cy="487362"/>
          </a:xfrm>
          <a:prstGeom prst="rect">
            <a:avLst/>
          </a:prstGeom>
        </p:spPr>
      </p:pic>
    </p:spTree>
    <p:extLst>
      <p:ext uri="{BB962C8B-B14F-4D97-AF65-F5344CB8AC3E}">
        <p14:creationId xmlns:p14="http://schemas.microsoft.com/office/powerpoint/2010/main" val="1197292070"/>
      </p:ext>
    </p:extLst>
  </p:cSld>
  <p:clrMapOvr>
    <a:masterClrMapping/>
  </p:clrMapOvr>
  <mc:AlternateContent xmlns:mc="http://schemas.openxmlformats.org/markup-compatibility/2006" xmlns:p14="http://schemas.microsoft.com/office/powerpoint/2010/main">
    <mc:Choice Requires="p14">
      <p:transition p14:dur="10" advTm="43000"/>
    </mc:Choice>
    <mc:Fallback xmlns="">
      <p:transition advTm="4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298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角丸四角形 41"/>
          <p:cNvSpPr/>
          <p:nvPr/>
        </p:nvSpPr>
        <p:spPr>
          <a:xfrm>
            <a:off x="351689" y="3492901"/>
            <a:ext cx="8456246" cy="2592632"/>
          </a:xfrm>
          <a:prstGeom prst="roundRect">
            <a:avLst>
              <a:gd name="adj" fmla="val 3002"/>
            </a:avLst>
          </a:prstGeom>
          <a:solidFill>
            <a:srgbClr val="F5FD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1" name="角丸四角形 40"/>
          <p:cNvSpPr/>
          <p:nvPr/>
        </p:nvSpPr>
        <p:spPr>
          <a:xfrm>
            <a:off x="351690" y="1059366"/>
            <a:ext cx="8456246" cy="2265162"/>
          </a:xfrm>
          <a:prstGeom prst="roundRect">
            <a:avLst>
              <a:gd name="adj" fmla="val 3002"/>
            </a:avLst>
          </a:prstGeom>
          <a:solidFill>
            <a:srgbClr val="F5FD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pic>
        <p:nvPicPr>
          <p:cNvPr id="5" name="Picture 5"/>
          <p:cNvPicPr>
            <a:picLocks noChangeAspect="1" noChangeArrowheads="1"/>
          </p:cNvPicPr>
          <p:nvPr/>
        </p:nvPicPr>
        <p:blipFill>
          <a:blip r:embed="rId5">
            <a:grayscl/>
            <a:extLst>
              <a:ext uri="{28A0092B-C50C-407E-A947-70E740481C1C}">
                <a14:useLocalDpi xmlns:a14="http://schemas.microsoft.com/office/drawing/2010/main" val="0"/>
              </a:ext>
            </a:extLst>
          </a:blip>
          <a:srcRect/>
          <a:stretch>
            <a:fillRect/>
          </a:stretch>
        </p:blipFill>
        <p:spPr bwMode="auto">
          <a:xfrm>
            <a:off x="966147" y="1463032"/>
            <a:ext cx="968131" cy="1788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図 12"/>
          <p:cNvPicPr>
            <a:picLocks noChangeAspect="1"/>
          </p:cNvPicPr>
          <p:nvPr/>
        </p:nvPicPr>
        <p:blipFill>
          <a:blip r:embed="rId6"/>
          <a:stretch>
            <a:fillRect/>
          </a:stretch>
        </p:blipFill>
        <p:spPr>
          <a:xfrm>
            <a:off x="6512462" y="1836326"/>
            <a:ext cx="2090260" cy="1122330"/>
          </a:xfrm>
          <a:prstGeom prst="rect">
            <a:avLst/>
          </a:prstGeom>
        </p:spPr>
      </p:pic>
      <p:sp>
        <p:nvSpPr>
          <p:cNvPr id="4" name="Text Box 5"/>
          <p:cNvSpPr txBox="1">
            <a:spLocks noChangeArrowheads="1"/>
          </p:cNvSpPr>
          <p:nvPr/>
        </p:nvSpPr>
        <p:spPr bwMode="auto">
          <a:xfrm>
            <a:off x="2050684" y="1603550"/>
            <a:ext cx="2795644" cy="887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spcBef>
                <a:spcPct val="0"/>
              </a:spcBef>
              <a:buNone/>
            </a:pPr>
            <a:r>
              <a:rPr lang="ja-JP" altLang="en-US" sz="1292" dirty="0">
                <a:latin typeface="ＭＳ Ｐゴシック" panose="020B0600070205080204" pitchFamily="50" charset="-128"/>
              </a:rPr>
              <a:t> 中規模の医療機関の場合は、</a:t>
            </a:r>
            <a:r>
              <a:rPr lang="en-US" altLang="ja-JP" sz="1292" dirty="0">
                <a:latin typeface="ＭＳ Ｐゴシック" panose="020B0600070205080204" pitchFamily="50" charset="-128"/>
              </a:rPr>
              <a:t>LGC</a:t>
            </a:r>
            <a:r>
              <a:rPr lang="ja-JP" altLang="en-US" sz="1292" dirty="0">
                <a:latin typeface="ＭＳ Ｐゴシック" panose="020B0600070205080204" pitchFamily="50" charset="-128"/>
              </a:rPr>
              <a:t>と呼ばれる可搬式超低温液化ガス容器を医療機関の屋内に設置し、これから院内にガスを供給する方法をとります。</a:t>
            </a:r>
            <a:endParaRPr lang="en-US" altLang="ja-JP" sz="1292" dirty="0">
              <a:latin typeface="ＭＳ Ｐゴシック" panose="020B0600070205080204" pitchFamily="50" charset="-128"/>
            </a:endParaRPr>
          </a:p>
        </p:txBody>
      </p:sp>
      <p:sp>
        <p:nvSpPr>
          <p:cNvPr id="9" name="Text Box 5"/>
          <p:cNvSpPr txBox="1">
            <a:spLocks noChangeArrowheads="1"/>
          </p:cNvSpPr>
          <p:nvPr/>
        </p:nvSpPr>
        <p:spPr bwMode="auto">
          <a:xfrm>
            <a:off x="572967" y="1150521"/>
            <a:ext cx="1927956" cy="31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spcBef>
                <a:spcPct val="0"/>
              </a:spcBef>
              <a:buNone/>
            </a:pPr>
            <a:r>
              <a:rPr lang="ja-JP" altLang="en-US" sz="1477" dirty="0">
                <a:latin typeface="ＭＳ Ｐゴシック" panose="020B0600070205080204" pitchFamily="50" charset="-128"/>
              </a:rPr>
              <a:t>２</a:t>
            </a:r>
            <a:r>
              <a:rPr lang="en-US" altLang="ja-JP" sz="1477" dirty="0">
                <a:latin typeface="ＭＳ Ｐゴシック" panose="020B0600070205080204" pitchFamily="50" charset="-128"/>
              </a:rPr>
              <a:t>.</a:t>
            </a:r>
            <a:r>
              <a:rPr lang="ja-JP" altLang="en-US" sz="1477" dirty="0">
                <a:latin typeface="ＭＳ Ｐゴシック" panose="020B0600070205080204" pitchFamily="50" charset="-128"/>
              </a:rPr>
              <a:t> </a:t>
            </a:r>
            <a:r>
              <a:rPr lang="en-US" altLang="ja-JP" sz="1477" dirty="0">
                <a:latin typeface="ＭＳ Ｐゴシック" panose="020B0600070205080204" pitchFamily="50" charset="-128"/>
              </a:rPr>
              <a:t>LGC</a:t>
            </a:r>
            <a:r>
              <a:rPr lang="ja-JP" altLang="en-US" sz="1477" dirty="0">
                <a:latin typeface="ＭＳ Ｐゴシック" panose="020B0600070205080204" pitchFamily="50" charset="-128"/>
              </a:rPr>
              <a:t>による供給</a:t>
            </a:r>
          </a:p>
        </p:txBody>
      </p:sp>
      <p:pic>
        <p:nvPicPr>
          <p:cNvPr id="10" name="図 9" descr="C:\Users\yo-suzuki\Documents\201JIMGA\ＨＰ修正案\CIMG4614.jpg"/>
          <p:cNvPicPr/>
          <p:nvPr/>
        </p:nvPicPr>
        <p:blipFill rotWithShape="1">
          <a:blip r:embed="rId7" cstate="print">
            <a:extLst>
              <a:ext uri="{28A0092B-C50C-407E-A947-70E740481C1C}">
                <a14:useLocalDpi xmlns:a14="http://schemas.microsoft.com/office/drawing/2010/main" val="0"/>
              </a:ext>
            </a:extLst>
          </a:blip>
          <a:srcRect t="11534"/>
          <a:stretch/>
        </p:blipFill>
        <p:spPr bwMode="auto">
          <a:xfrm>
            <a:off x="4962290" y="1419053"/>
            <a:ext cx="1384279" cy="1153410"/>
          </a:xfrm>
          <a:prstGeom prst="rect">
            <a:avLst/>
          </a:prstGeom>
          <a:noFill/>
          <a:ln>
            <a:noFill/>
          </a:ln>
        </p:spPr>
      </p:pic>
      <p:sp>
        <p:nvSpPr>
          <p:cNvPr id="12" name="テキスト ボックス 11"/>
          <p:cNvSpPr txBox="1"/>
          <p:nvPr/>
        </p:nvSpPr>
        <p:spPr>
          <a:xfrm>
            <a:off x="4911914" y="2616080"/>
            <a:ext cx="1484142" cy="291170"/>
          </a:xfrm>
          <a:prstGeom prst="rect">
            <a:avLst/>
          </a:prstGeom>
          <a:noFill/>
        </p:spPr>
        <p:txBody>
          <a:bodyPr wrap="square" rtlCol="0">
            <a:spAutoFit/>
          </a:bodyPr>
          <a:lstStyle/>
          <a:p>
            <a:pPr algn="ctr"/>
            <a:r>
              <a:rPr lang="en-US" altLang="ja-JP" sz="1292" dirty="0">
                <a:latin typeface="ＭＳ Ｐゴシック" panose="020B0600070205080204" pitchFamily="50" charset="-128"/>
                <a:ea typeface="ＭＳ Ｐゴシック" panose="020B0600070205080204" pitchFamily="50" charset="-128"/>
              </a:rPr>
              <a:t>LGC</a:t>
            </a:r>
            <a:r>
              <a:rPr lang="ja-JP" altLang="ja-JP" sz="1292" dirty="0">
                <a:latin typeface="ＭＳ Ｐゴシック" panose="020B0600070205080204" pitchFamily="50" charset="-128"/>
                <a:ea typeface="ＭＳ Ｐゴシック" panose="020B0600070205080204" pitchFamily="50" charset="-128"/>
              </a:rPr>
              <a:t>供給設備例</a:t>
            </a:r>
            <a:endParaRPr lang="ja-JP" altLang="en-US" sz="1292" dirty="0">
              <a:latin typeface="ＭＳ Ｐゴシック" panose="020B0600070205080204" pitchFamily="50" charset="-128"/>
              <a:ea typeface="ＭＳ Ｐゴシック" panose="020B0600070205080204" pitchFamily="50" charset="-128"/>
            </a:endParaRPr>
          </a:p>
        </p:txBody>
      </p:sp>
      <p:sp>
        <p:nvSpPr>
          <p:cNvPr id="16" name="テキスト ボックス 15"/>
          <p:cNvSpPr txBox="1"/>
          <p:nvPr/>
        </p:nvSpPr>
        <p:spPr>
          <a:xfrm>
            <a:off x="6776861" y="2985124"/>
            <a:ext cx="1561461" cy="291170"/>
          </a:xfrm>
          <a:prstGeom prst="rect">
            <a:avLst/>
          </a:prstGeom>
          <a:noFill/>
        </p:spPr>
        <p:txBody>
          <a:bodyPr wrap="square" rtlCol="0">
            <a:spAutoFit/>
          </a:bodyPr>
          <a:lstStyle/>
          <a:p>
            <a:pPr algn="ctr"/>
            <a:r>
              <a:rPr lang="en-US" altLang="ja-JP" sz="1292" dirty="0">
                <a:latin typeface="ＭＳ Ｐゴシック" panose="020B0600070205080204" pitchFamily="50" charset="-128"/>
                <a:ea typeface="ＭＳ Ｐゴシック" panose="020B0600070205080204" pitchFamily="50" charset="-128"/>
              </a:rPr>
              <a:t>LGC</a:t>
            </a:r>
            <a:r>
              <a:rPr lang="ja-JP" altLang="en-US" sz="1292" dirty="0">
                <a:latin typeface="ＭＳ Ｐゴシック" panose="020B0600070205080204" pitchFamily="50" charset="-128"/>
                <a:ea typeface="ＭＳ Ｐゴシック" panose="020B0600070205080204" pitchFamily="50" charset="-128"/>
              </a:rPr>
              <a:t>の配送</a:t>
            </a:r>
          </a:p>
        </p:txBody>
      </p:sp>
      <p:sp>
        <p:nvSpPr>
          <p:cNvPr id="18" name="テキスト ボックス 17"/>
          <p:cNvSpPr txBox="1"/>
          <p:nvPr/>
        </p:nvSpPr>
        <p:spPr>
          <a:xfrm>
            <a:off x="2050685" y="2674554"/>
            <a:ext cx="2826529" cy="291170"/>
          </a:xfrm>
          <a:prstGeom prst="rect">
            <a:avLst/>
          </a:prstGeom>
          <a:noFill/>
        </p:spPr>
        <p:txBody>
          <a:bodyPr wrap="square" rtlCol="0">
            <a:spAutoFit/>
          </a:bodyPr>
          <a:lstStyle/>
          <a:p>
            <a:r>
              <a:rPr lang="en-US" altLang="ja-JP" sz="1292" dirty="0">
                <a:latin typeface="ＭＳ Ｐゴシック" panose="020B0600070205080204" pitchFamily="50" charset="-128"/>
                <a:ea typeface="ＭＳ Ｐゴシック" panose="020B0600070205080204" pitchFamily="50" charset="-128"/>
              </a:rPr>
              <a:t>LGC</a:t>
            </a:r>
            <a:r>
              <a:rPr lang="ja-JP" altLang="en-US" sz="1292" dirty="0">
                <a:latin typeface="ＭＳ Ｐゴシック" panose="020B0600070205080204" pitchFamily="50" charset="-128"/>
                <a:ea typeface="ＭＳ Ｐゴシック" panose="020B0600070205080204" pitchFamily="50" charset="-128"/>
              </a:rPr>
              <a:t>：</a:t>
            </a:r>
            <a:r>
              <a:rPr lang="ja-JP" altLang="en-US" sz="1292" dirty="0">
                <a:latin typeface="ＭＳ Ｐゴシック" panose="020B0600070205080204" pitchFamily="50" charset="-128"/>
              </a:rPr>
              <a:t>可搬式超低温液化ガス容器</a:t>
            </a:r>
            <a:endParaRPr lang="ja-JP" altLang="en-US" sz="1292" dirty="0">
              <a:latin typeface="ＭＳ Ｐゴシック" panose="020B0600070205080204" pitchFamily="50" charset="-128"/>
              <a:ea typeface="ＭＳ Ｐゴシック" panose="020B0600070205080204" pitchFamily="50" charset="-128"/>
            </a:endParaRPr>
          </a:p>
        </p:txBody>
      </p:sp>
      <p:sp>
        <p:nvSpPr>
          <p:cNvPr id="6" name="スライド番号プレースホルダー 5"/>
          <p:cNvSpPr>
            <a:spLocks noGrp="1"/>
          </p:cNvSpPr>
          <p:nvPr>
            <p:ph type="sldNum" sz="quarter" idx="12"/>
          </p:nvPr>
        </p:nvSpPr>
        <p:spPr>
          <a:xfrm>
            <a:off x="6438398" y="6202071"/>
            <a:ext cx="2057400" cy="337038"/>
          </a:xfrm>
        </p:spPr>
        <p:txBody>
          <a:bodyPr/>
          <a:lstStyle/>
          <a:p>
            <a:fld id="{66C92D76-81BE-4672-9501-F7C99C4BF68C}" type="slidenum">
              <a:rPr kumimoji="1" lang="ja-JP" altLang="en-US" smtClean="0"/>
              <a:t>10</a:t>
            </a:fld>
            <a:endParaRPr kumimoji="1" lang="ja-JP" altLang="en-US"/>
          </a:p>
        </p:txBody>
      </p:sp>
      <p:sp>
        <p:nvSpPr>
          <p:cNvPr id="14" name="テキスト ボックス 13"/>
          <p:cNvSpPr txBox="1"/>
          <p:nvPr/>
        </p:nvSpPr>
        <p:spPr>
          <a:xfrm>
            <a:off x="572967" y="3526179"/>
            <a:ext cx="2793608" cy="319639"/>
          </a:xfrm>
          <a:prstGeom prst="rect">
            <a:avLst/>
          </a:prstGeom>
          <a:noFill/>
        </p:spPr>
        <p:txBody>
          <a:bodyPr wrap="square" rtlCol="0">
            <a:spAutoFit/>
          </a:bodyPr>
          <a:lstStyle/>
          <a:p>
            <a:r>
              <a:rPr lang="ja-JP" altLang="en-US" sz="1477" dirty="0">
                <a:latin typeface="ＭＳ Ｐゴシック" panose="020B0600070205080204" pitchFamily="50" charset="-128"/>
                <a:ea typeface="ＭＳ Ｐゴシック" panose="020B0600070205080204" pitchFamily="50" charset="-128"/>
              </a:rPr>
              <a:t>３</a:t>
            </a:r>
            <a:r>
              <a:rPr lang="en-US" altLang="ja-JP" sz="1477" dirty="0">
                <a:latin typeface="ＭＳ Ｐゴシック" panose="020B0600070205080204" pitchFamily="50" charset="-128"/>
                <a:ea typeface="ＭＳ Ｐゴシック" panose="020B0600070205080204" pitchFamily="50" charset="-128"/>
              </a:rPr>
              <a:t>.</a:t>
            </a:r>
            <a:r>
              <a:rPr lang="ja-JP" altLang="en-US" sz="1477" dirty="0">
                <a:latin typeface="ＭＳ Ｐゴシック" panose="020B0600070205080204" pitchFamily="50" charset="-128"/>
                <a:ea typeface="ＭＳ Ｐゴシック" panose="020B0600070205080204" pitchFamily="50" charset="-128"/>
              </a:rPr>
              <a:t> </a:t>
            </a:r>
            <a:r>
              <a:rPr lang="ja-JP" altLang="ja-JP" sz="1477" dirty="0">
                <a:latin typeface="ＭＳ Ｐゴシック" panose="020B0600070205080204" pitchFamily="50" charset="-128"/>
                <a:ea typeface="ＭＳ Ｐゴシック" panose="020B0600070205080204" pitchFamily="50" charset="-128"/>
              </a:rPr>
              <a:t>高圧ガスボンベによる供給</a:t>
            </a:r>
          </a:p>
        </p:txBody>
      </p:sp>
      <p:grpSp>
        <p:nvGrpSpPr>
          <p:cNvPr id="15" name="グループ化 14"/>
          <p:cNvGrpSpPr/>
          <p:nvPr/>
        </p:nvGrpSpPr>
        <p:grpSpPr>
          <a:xfrm>
            <a:off x="867648" y="4007062"/>
            <a:ext cx="1183037" cy="1882758"/>
            <a:chOff x="7074977" y="1215699"/>
            <a:chExt cx="1400156" cy="2208192"/>
          </a:xfrm>
        </p:grpSpPr>
        <p:pic>
          <p:nvPicPr>
            <p:cNvPr id="17" name="Picture 3"/>
            <p:cNvPicPr>
              <a:picLocks noChangeAspect="1" noChangeArrowheads="1"/>
            </p:cNvPicPr>
            <p:nvPr/>
          </p:nvPicPr>
          <p:blipFill rotWithShape="1">
            <a:blip r:embed="rId8">
              <a:extLst>
                <a:ext uri="{28A0092B-C50C-407E-A947-70E740481C1C}">
                  <a14:useLocalDpi xmlns:a14="http://schemas.microsoft.com/office/drawing/2010/main" val="0"/>
                </a:ext>
              </a:extLst>
            </a:blip>
            <a:srcRect l="-41"/>
            <a:stretch/>
          </p:blipFill>
          <p:spPr bwMode="auto">
            <a:xfrm>
              <a:off x="7074977" y="1215699"/>
              <a:ext cx="1400156" cy="2208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テキスト ボックス 18"/>
            <p:cNvSpPr txBox="1"/>
            <p:nvPr/>
          </p:nvSpPr>
          <p:spPr>
            <a:xfrm>
              <a:off x="7641222" y="2016274"/>
              <a:ext cx="403420" cy="1018510"/>
            </a:xfrm>
            <a:prstGeom prst="rect">
              <a:avLst/>
            </a:prstGeom>
            <a:noFill/>
          </p:spPr>
          <p:txBody>
            <a:bodyPr vert="eaVert" wrap="square" rtlCol="0">
              <a:spAutoFit/>
            </a:bodyPr>
            <a:lstStyle/>
            <a:p>
              <a:pPr algn="ctr"/>
              <a:r>
                <a:rPr lang="ja-JP" altLang="en-US" sz="923" dirty="0">
                  <a:solidFill>
                    <a:schemeClr val="bg1">
                      <a:lumMod val="85000"/>
                    </a:schemeClr>
                  </a:solidFill>
                  <a:latin typeface="HGP創英角ｺﾞｼｯｸUB" panose="020B0900000000000000" pitchFamily="50" charset="-128"/>
                  <a:ea typeface="HGP創英角ｺﾞｼｯｸUB" panose="020B0900000000000000" pitchFamily="50" charset="-128"/>
                </a:rPr>
                <a:t>医療用</a:t>
              </a:r>
              <a:r>
                <a:rPr lang="ja-JP" altLang="en-US" sz="1015" dirty="0">
                  <a:solidFill>
                    <a:schemeClr val="bg1">
                      <a:lumMod val="85000"/>
                    </a:schemeClr>
                  </a:solidFill>
                  <a:latin typeface="HGP創英角ｺﾞｼｯｸUB" panose="020B0900000000000000" pitchFamily="50" charset="-128"/>
                  <a:ea typeface="HGP創英角ｺﾞｼｯｸUB" panose="020B0900000000000000" pitchFamily="50" charset="-128"/>
                </a:rPr>
                <a:t>  酸 素</a:t>
              </a:r>
            </a:p>
          </p:txBody>
        </p:sp>
        <p:sp>
          <p:nvSpPr>
            <p:cNvPr id="21" name="テキスト ボックス 20"/>
            <p:cNvSpPr txBox="1"/>
            <p:nvPr/>
          </p:nvSpPr>
          <p:spPr>
            <a:xfrm>
              <a:off x="8071713" y="1973255"/>
              <a:ext cx="403420" cy="880533"/>
            </a:xfrm>
            <a:prstGeom prst="rect">
              <a:avLst/>
            </a:prstGeom>
            <a:noFill/>
          </p:spPr>
          <p:txBody>
            <a:bodyPr vert="eaVert" wrap="square" rtlCol="0">
              <a:spAutoFit/>
            </a:bodyPr>
            <a:lstStyle/>
            <a:p>
              <a:pPr algn="ctr"/>
              <a:r>
                <a:rPr lang="ja-JP" altLang="en-US" sz="738" dirty="0">
                  <a:solidFill>
                    <a:schemeClr val="bg1">
                      <a:lumMod val="85000"/>
                    </a:schemeClr>
                  </a:solidFill>
                  <a:latin typeface="HGP創英角ｺﾞｼｯｸUB" panose="020B0900000000000000" pitchFamily="50" charset="-128"/>
                  <a:ea typeface="HGP創英角ｺﾞｼｯｸUB" panose="020B0900000000000000" pitchFamily="50" charset="-128"/>
                </a:rPr>
                <a:t>医療用</a:t>
              </a:r>
              <a:r>
                <a:rPr lang="ja-JP" altLang="en-US" sz="1015" dirty="0">
                  <a:solidFill>
                    <a:schemeClr val="bg1">
                      <a:lumMod val="85000"/>
                    </a:schemeClr>
                  </a:solidFill>
                  <a:latin typeface="HGP創英角ｺﾞｼｯｸUB" panose="020B0900000000000000" pitchFamily="50" charset="-128"/>
                  <a:ea typeface="HGP創英角ｺﾞｼｯｸUB" panose="020B0900000000000000" pitchFamily="50" charset="-128"/>
                </a:rPr>
                <a:t> </a:t>
              </a:r>
              <a:r>
                <a:rPr lang="ja-JP" altLang="en-US" sz="831" dirty="0">
                  <a:solidFill>
                    <a:schemeClr val="bg1">
                      <a:lumMod val="85000"/>
                    </a:schemeClr>
                  </a:solidFill>
                  <a:latin typeface="HGP創英角ｺﾞｼｯｸUB" panose="020B0900000000000000" pitchFamily="50" charset="-128"/>
                  <a:ea typeface="HGP創英角ｺﾞｼｯｸUB" panose="020B0900000000000000" pitchFamily="50" charset="-128"/>
                </a:rPr>
                <a:t>酸 素</a:t>
              </a:r>
            </a:p>
          </p:txBody>
        </p:sp>
      </p:grpSp>
      <p:sp>
        <p:nvSpPr>
          <p:cNvPr id="22" name="Text Box 5"/>
          <p:cNvSpPr txBox="1">
            <a:spLocks noChangeArrowheads="1"/>
          </p:cNvSpPr>
          <p:nvPr/>
        </p:nvSpPr>
        <p:spPr bwMode="auto">
          <a:xfrm>
            <a:off x="2237605" y="4300294"/>
            <a:ext cx="2257940" cy="887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spcBef>
                <a:spcPct val="0"/>
              </a:spcBef>
              <a:buNone/>
            </a:pPr>
            <a:r>
              <a:rPr lang="ja-JP" altLang="en-US" sz="1292" dirty="0">
                <a:latin typeface="ＭＳ Ｐゴシック" panose="020B0600070205080204" pitchFamily="50" charset="-128"/>
              </a:rPr>
              <a:t>小規模の医療機関の場合は、高圧ガスボンベを複数集合したマニフォールドを設置して、院内にガスを供給します。 </a:t>
            </a:r>
          </a:p>
        </p:txBody>
      </p:sp>
      <p:pic>
        <p:nvPicPr>
          <p:cNvPr id="31" name="図 30"/>
          <p:cNvPicPr>
            <a:picLocks noChangeAspect="1"/>
          </p:cNvPicPr>
          <p:nvPr/>
        </p:nvPicPr>
        <p:blipFill>
          <a:blip r:embed="rId9"/>
          <a:stretch>
            <a:fillRect/>
          </a:stretch>
        </p:blipFill>
        <p:spPr>
          <a:xfrm>
            <a:off x="6530226" y="4483142"/>
            <a:ext cx="2072496" cy="1114244"/>
          </a:xfrm>
          <a:prstGeom prst="rect">
            <a:avLst/>
          </a:prstGeom>
        </p:spPr>
      </p:pic>
      <p:sp>
        <p:nvSpPr>
          <p:cNvPr id="32" name="テキスト ボックス 31"/>
          <p:cNvSpPr txBox="1"/>
          <p:nvPr/>
        </p:nvSpPr>
        <p:spPr>
          <a:xfrm>
            <a:off x="4911914" y="5509414"/>
            <a:ext cx="1484142" cy="291170"/>
          </a:xfrm>
          <a:prstGeom prst="rect">
            <a:avLst/>
          </a:prstGeom>
          <a:noFill/>
        </p:spPr>
        <p:txBody>
          <a:bodyPr wrap="square" rtlCol="0">
            <a:spAutoFit/>
          </a:bodyPr>
          <a:lstStyle/>
          <a:p>
            <a:pPr algn="ctr"/>
            <a:r>
              <a:rPr lang="ja-JP" altLang="en-US" sz="1292" dirty="0">
                <a:latin typeface="ＭＳ Ｐゴシック" panose="020B0600070205080204" pitchFamily="50" charset="-128"/>
                <a:ea typeface="ＭＳ Ｐゴシック" panose="020B0600070205080204" pitchFamily="50" charset="-128"/>
              </a:rPr>
              <a:t>ボンベ</a:t>
            </a:r>
            <a:r>
              <a:rPr lang="ja-JP" altLang="ja-JP" sz="1292" dirty="0">
                <a:latin typeface="ＭＳ Ｐゴシック" panose="020B0600070205080204" pitchFamily="50" charset="-128"/>
                <a:ea typeface="ＭＳ Ｐゴシック" panose="020B0600070205080204" pitchFamily="50" charset="-128"/>
              </a:rPr>
              <a:t>供給設備例</a:t>
            </a:r>
            <a:endParaRPr lang="ja-JP" altLang="en-US" sz="1292" dirty="0">
              <a:latin typeface="ＭＳ Ｐゴシック" panose="020B0600070205080204" pitchFamily="50" charset="-128"/>
              <a:ea typeface="ＭＳ Ｐゴシック" panose="020B0600070205080204" pitchFamily="50" charset="-128"/>
            </a:endParaRPr>
          </a:p>
        </p:txBody>
      </p:sp>
      <p:sp>
        <p:nvSpPr>
          <p:cNvPr id="33" name="テキスト ボックス 32"/>
          <p:cNvSpPr txBox="1"/>
          <p:nvPr/>
        </p:nvSpPr>
        <p:spPr>
          <a:xfrm>
            <a:off x="6836332" y="5655083"/>
            <a:ext cx="1561461" cy="291170"/>
          </a:xfrm>
          <a:prstGeom prst="rect">
            <a:avLst/>
          </a:prstGeom>
          <a:noFill/>
        </p:spPr>
        <p:txBody>
          <a:bodyPr wrap="square" rtlCol="0">
            <a:spAutoFit/>
          </a:bodyPr>
          <a:lstStyle/>
          <a:p>
            <a:pPr algn="ctr"/>
            <a:r>
              <a:rPr lang="ja-JP" altLang="en-US" sz="1292" dirty="0">
                <a:latin typeface="ＭＳ Ｐゴシック" panose="020B0600070205080204" pitchFamily="50" charset="-128"/>
                <a:ea typeface="ＭＳ Ｐゴシック" panose="020B0600070205080204" pitchFamily="50" charset="-128"/>
              </a:rPr>
              <a:t>ボンベの配送</a:t>
            </a:r>
          </a:p>
        </p:txBody>
      </p:sp>
      <p:grpSp>
        <p:nvGrpSpPr>
          <p:cNvPr id="24" name="グループ化 23"/>
          <p:cNvGrpSpPr>
            <a:grpSpLocks noChangeAspect="1"/>
          </p:cNvGrpSpPr>
          <p:nvPr/>
        </p:nvGrpSpPr>
        <p:grpSpPr>
          <a:xfrm>
            <a:off x="4877214" y="3935214"/>
            <a:ext cx="1390725" cy="1435516"/>
            <a:chOff x="5902024" y="1355129"/>
            <a:chExt cx="2188177" cy="2258650"/>
          </a:xfrm>
        </p:grpSpPr>
        <p:grpSp>
          <p:nvGrpSpPr>
            <p:cNvPr id="25" name="グループ化 24"/>
            <p:cNvGrpSpPr>
              <a:grpSpLocks noChangeAspect="1"/>
            </p:cNvGrpSpPr>
            <p:nvPr/>
          </p:nvGrpSpPr>
          <p:grpSpPr>
            <a:xfrm>
              <a:off x="5902024" y="1355129"/>
              <a:ext cx="2188177" cy="2258650"/>
              <a:chOff x="2314961" y="205062"/>
              <a:chExt cx="3785944" cy="3907875"/>
            </a:xfrm>
          </p:grpSpPr>
          <p:grpSp>
            <p:nvGrpSpPr>
              <p:cNvPr id="27" name="グループ化 26"/>
              <p:cNvGrpSpPr/>
              <p:nvPr/>
            </p:nvGrpSpPr>
            <p:grpSpPr>
              <a:xfrm>
                <a:off x="2314961" y="205062"/>
                <a:ext cx="3785944" cy="3907875"/>
                <a:chOff x="3060028" y="1475062"/>
                <a:chExt cx="3785944" cy="3907875"/>
              </a:xfrm>
            </p:grpSpPr>
            <p:pic>
              <p:nvPicPr>
                <p:cNvPr id="35" name="図 34"/>
                <p:cNvPicPr>
                  <a:picLocks noChangeAspect="1"/>
                </p:cNvPicPr>
                <p:nvPr/>
              </p:nvPicPr>
              <p:blipFill>
                <a:blip r:embed="rId10"/>
                <a:stretch>
                  <a:fillRect/>
                </a:stretch>
              </p:blipFill>
              <p:spPr>
                <a:xfrm>
                  <a:off x="3060028" y="1475062"/>
                  <a:ext cx="3785944" cy="3907875"/>
                </a:xfrm>
                <a:prstGeom prst="rect">
                  <a:avLst/>
                </a:prstGeom>
              </p:spPr>
            </p:pic>
            <p:pic>
              <p:nvPicPr>
                <p:cNvPr id="36" name="図 35"/>
                <p:cNvPicPr>
                  <a:picLocks noChangeAspect="1"/>
                </p:cNvPicPr>
                <p:nvPr/>
              </p:nvPicPr>
              <p:blipFill>
                <a:blip r:embed="rId11"/>
                <a:stretch>
                  <a:fillRect/>
                </a:stretch>
              </p:blipFill>
              <p:spPr>
                <a:xfrm>
                  <a:off x="4407709" y="1506008"/>
                  <a:ext cx="917824" cy="1403035"/>
                </a:xfrm>
                <a:prstGeom prst="rect">
                  <a:avLst/>
                </a:prstGeom>
              </p:spPr>
            </p:pic>
          </p:grpSp>
          <p:pic>
            <p:nvPicPr>
              <p:cNvPr id="28" name="図 27"/>
              <p:cNvPicPr>
                <a:picLocks noChangeAspect="1"/>
              </p:cNvPicPr>
              <p:nvPr/>
            </p:nvPicPr>
            <p:blipFill>
              <a:blip r:embed="rId12"/>
              <a:stretch>
                <a:fillRect/>
              </a:stretch>
            </p:blipFill>
            <p:spPr>
              <a:xfrm>
                <a:off x="3367393" y="1443844"/>
                <a:ext cx="173508" cy="283790"/>
              </a:xfrm>
              <a:prstGeom prst="rect">
                <a:avLst/>
              </a:prstGeom>
            </p:spPr>
          </p:pic>
          <p:pic>
            <p:nvPicPr>
              <p:cNvPr id="29" name="図 28"/>
              <p:cNvPicPr>
                <a:picLocks noChangeAspect="1"/>
              </p:cNvPicPr>
              <p:nvPr/>
            </p:nvPicPr>
            <p:blipFill>
              <a:blip r:embed="rId13"/>
              <a:stretch>
                <a:fillRect/>
              </a:stretch>
            </p:blipFill>
            <p:spPr>
              <a:xfrm rot="10649813">
                <a:off x="4792183" y="1430223"/>
                <a:ext cx="184048" cy="151569"/>
              </a:xfrm>
              <a:prstGeom prst="rect">
                <a:avLst/>
              </a:prstGeom>
            </p:spPr>
          </p:pic>
          <p:pic>
            <p:nvPicPr>
              <p:cNvPr id="34" name="図 1"/>
              <p:cNvPicPr>
                <a:picLocks noChangeAspect="1"/>
              </p:cNvPicPr>
              <p:nvPr/>
            </p:nvPicPr>
            <p:blipFill rotWithShape="1">
              <a:blip r:embed="rId14" cstate="print">
                <a:extLst>
                  <a:ext uri="{BEBA8EAE-BF5A-486C-A8C5-ECC9F3942E4B}">
                    <a14:imgProps xmlns:a14="http://schemas.microsoft.com/office/drawing/2010/main">
                      <a14:imgLayer r:embed="rId15">
                        <a14:imgEffect>
                          <a14:brightnessContrast contrast="20000"/>
                        </a14:imgEffect>
                      </a14:imgLayer>
                    </a14:imgProps>
                  </a:ext>
                  <a:ext uri="{28A0092B-C50C-407E-A947-70E740481C1C}">
                    <a14:useLocalDpi xmlns:a14="http://schemas.microsoft.com/office/drawing/2010/main" val="0"/>
                  </a:ext>
                </a:extLst>
              </a:blip>
              <a:srcRect l="65754" t="35509" r="31932" b="62410"/>
              <a:stretch/>
            </p:blipFill>
            <p:spPr bwMode="auto">
              <a:xfrm>
                <a:off x="5177265" y="1443844"/>
                <a:ext cx="96631" cy="79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6" name="図 25"/>
            <p:cNvPicPr>
              <a:picLocks noChangeAspect="1"/>
            </p:cNvPicPr>
            <p:nvPr/>
          </p:nvPicPr>
          <p:blipFill>
            <a:blip r:embed="rId16">
              <a:extLst>
                <a:ext uri="{BEBA8EAE-BF5A-486C-A8C5-ECC9F3942E4B}">
                  <a14:imgProps xmlns:a14="http://schemas.microsoft.com/office/drawing/2010/main">
                    <a14:imgLayer r:embed="rId17">
                      <a14:imgEffect>
                        <a14:colorTemperature colorTemp="5300"/>
                      </a14:imgEffect>
                      <a14:imgEffect>
                        <a14:saturation sat="66000"/>
                      </a14:imgEffect>
                    </a14:imgLayer>
                  </a14:imgProps>
                </a:ext>
              </a:extLst>
            </a:blip>
            <a:stretch>
              <a:fillRect/>
            </a:stretch>
          </p:blipFill>
          <p:spPr>
            <a:xfrm>
              <a:off x="6707804" y="1382236"/>
              <a:ext cx="527595" cy="800269"/>
            </a:xfrm>
            <a:prstGeom prst="rect">
              <a:avLst/>
            </a:prstGeom>
          </p:spPr>
        </p:pic>
      </p:grpSp>
      <p:pic>
        <p:nvPicPr>
          <p:cNvPr id="2" name="医療ガスについて3-2">
            <a:hlinkClick r:id="" action="ppaction://media"/>
            <a:extLst>
              <a:ext uri="{FF2B5EF4-FFF2-40B4-BE49-F238E27FC236}">
                <a16:creationId xmlns:a16="http://schemas.microsoft.com/office/drawing/2014/main" id="{B11EE08B-03EF-4A49-B71B-443EB3C6D512}"/>
              </a:ext>
            </a:extLst>
          </p:cNvPr>
          <p:cNvPicPr>
            <a:picLocks noChangeAspect="1"/>
          </p:cNvPicPr>
          <p:nvPr>
            <a:audioFile r:link="rId2"/>
            <p:extLst>
              <p:ext uri="{DAA4B4D4-6D71-4841-9C94-3DE7FCFB9230}">
                <p14:media xmlns:p14="http://schemas.microsoft.com/office/powerpoint/2010/main" r:embed="rId1"/>
              </p:ext>
            </p:extLst>
          </p:nvPr>
        </p:nvPicPr>
        <p:blipFill>
          <a:blip r:embed="rId18"/>
          <a:stretch>
            <a:fillRect/>
          </a:stretch>
        </p:blipFill>
        <p:spPr>
          <a:xfrm>
            <a:off x="9306526" y="0"/>
            <a:ext cx="487362" cy="487362"/>
          </a:xfrm>
          <a:prstGeom prst="rect">
            <a:avLst/>
          </a:prstGeom>
        </p:spPr>
      </p:pic>
    </p:spTree>
    <p:extLst>
      <p:ext uri="{BB962C8B-B14F-4D97-AF65-F5344CB8AC3E}">
        <p14:creationId xmlns:p14="http://schemas.microsoft.com/office/powerpoint/2010/main" val="2348857640"/>
      </p:ext>
    </p:extLst>
  </p:cSld>
  <p:clrMapOvr>
    <a:masterClrMapping/>
  </p:clrMapOvr>
  <mc:AlternateContent xmlns:mc="http://schemas.openxmlformats.org/markup-compatibility/2006" xmlns:p14="http://schemas.microsoft.com/office/powerpoint/2010/main">
    <mc:Choice Requires="p14">
      <p:transition p14:dur="10" advTm="24000"/>
    </mc:Choice>
    <mc:Fallback xmlns="">
      <p:transition advTm="2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320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 name="図 89"/>
          <p:cNvPicPr>
            <a:picLocks noChangeAspect="1"/>
          </p:cNvPicPr>
          <p:nvPr/>
        </p:nvPicPr>
        <p:blipFill>
          <a:blip r:embed="rId5"/>
          <a:stretch>
            <a:fillRect/>
          </a:stretch>
        </p:blipFill>
        <p:spPr>
          <a:xfrm>
            <a:off x="6002242" y="3565812"/>
            <a:ext cx="767758" cy="333837"/>
          </a:xfrm>
          <a:prstGeom prst="rect">
            <a:avLst/>
          </a:prstGeom>
        </p:spPr>
      </p:pic>
      <p:cxnSp>
        <p:nvCxnSpPr>
          <p:cNvPr id="96" name="直線コネクタ 95"/>
          <p:cNvCxnSpPr/>
          <p:nvPr/>
        </p:nvCxnSpPr>
        <p:spPr>
          <a:xfrm>
            <a:off x="2580237" y="5077051"/>
            <a:ext cx="4769201" cy="16560"/>
          </a:xfrm>
          <a:prstGeom prst="line">
            <a:avLst/>
          </a:prstGeom>
          <a:ln w="22225">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98" name="直線コネクタ 97"/>
          <p:cNvCxnSpPr/>
          <p:nvPr/>
        </p:nvCxnSpPr>
        <p:spPr>
          <a:xfrm flipV="1">
            <a:off x="1411941" y="4056411"/>
            <a:ext cx="5937498" cy="39928"/>
          </a:xfrm>
          <a:prstGeom prst="line">
            <a:avLst/>
          </a:prstGeom>
          <a:ln w="22225">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17" name="直線コネクタ 16"/>
          <p:cNvCxnSpPr>
            <a:endCxn id="246" idx="0"/>
          </p:cNvCxnSpPr>
          <p:nvPr/>
        </p:nvCxnSpPr>
        <p:spPr>
          <a:xfrm>
            <a:off x="1413677" y="2852037"/>
            <a:ext cx="5969722" cy="1550"/>
          </a:xfrm>
          <a:prstGeom prst="line">
            <a:avLst/>
          </a:prstGeom>
          <a:ln w="22225">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27" name="直線コネクタ 26"/>
          <p:cNvCxnSpPr/>
          <p:nvPr/>
        </p:nvCxnSpPr>
        <p:spPr>
          <a:xfrm>
            <a:off x="1414724" y="2858060"/>
            <a:ext cx="5286" cy="1108012"/>
          </a:xfrm>
          <a:prstGeom prst="line">
            <a:avLst/>
          </a:prstGeom>
          <a:ln w="22225">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56" name="直線コネクタ 55"/>
          <p:cNvCxnSpPr/>
          <p:nvPr/>
        </p:nvCxnSpPr>
        <p:spPr>
          <a:xfrm>
            <a:off x="1124291" y="4094794"/>
            <a:ext cx="297000" cy="0"/>
          </a:xfrm>
          <a:prstGeom prst="line">
            <a:avLst/>
          </a:prstGeom>
          <a:ln w="22225">
            <a:solidFill>
              <a:srgbClr val="FF6600"/>
            </a:solidFill>
          </a:ln>
        </p:spPr>
        <p:style>
          <a:lnRef idx="1">
            <a:schemeClr val="accent1"/>
          </a:lnRef>
          <a:fillRef idx="0">
            <a:schemeClr val="accent1"/>
          </a:fillRef>
          <a:effectRef idx="0">
            <a:schemeClr val="accent1"/>
          </a:effectRef>
          <a:fontRef idx="minor">
            <a:schemeClr val="tx1"/>
          </a:fontRef>
        </p:style>
      </p:cxnSp>
      <p:sp>
        <p:nvSpPr>
          <p:cNvPr id="88" name="テキスト ボックス 87"/>
          <p:cNvSpPr txBox="1"/>
          <p:nvPr/>
        </p:nvSpPr>
        <p:spPr>
          <a:xfrm>
            <a:off x="12219" y="1861588"/>
            <a:ext cx="704039" cy="300082"/>
          </a:xfrm>
          <a:prstGeom prst="rect">
            <a:avLst/>
          </a:prstGeom>
          <a:solidFill>
            <a:srgbClr val="FFFF00"/>
          </a:solidFill>
          <a:ln>
            <a:solidFill>
              <a:srgbClr val="FFFF00"/>
            </a:solidFill>
          </a:ln>
        </p:spPr>
        <p:txBody>
          <a:bodyPr wrap="none" rtlCol="0">
            <a:spAutoFit/>
          </a:bodyPr>
          <a:lstStyle/>
          <a:p>
            <a:r>
              <a:rPr lang="ja-JP" altLang="en-US" sz="1350" dirty="0"/>
              <a:t>製造業</a:t>
            </a:r>
          </a:p>
        </p:txBody>
      </p:sp>
      <p:sp>
        <p:nvSpPr>
          <p:cNvPr id="89" name="テキスト ボックス 88"/>
          <p:cNvSpPr txBox="1"/>
          <p:nvPr/>
        </p:nvSpPr>
        <p:spPr>
          <a:xfrm>
            <a:off x="2774470" y="1861588"/>
            <a:ext cx="704039" cy="300082"/>
          </a:xfrm>
          <a:prstGeom prst="rect">
            <a:avLst/>
          </a:prstGeom>
          <a:solidFill>
            <a:srgbClr val="FFFF00"/>
          </a:solidFill>
          <a:ln>
            <a:solidFill>
              <a:srgbClr val="FFFF00"/>
            </a:solidFill>
          </a:ln>
        </p:spPr>
        <p:txBody>
          <a:bodyPr wrap="none" rtlCol="0">
            <a:spAutoFit/>
          </a:bodyPr>
          <a:lstStyle/>
          <a:p>
            <a:r>
              <a:rPr lang="ja-JP" altLang="en-US" sz="1350" dirty="0"/>
              <a:t>製造業</a:t>
            </a:r>
          </a:p>
        </p:txBody>
      </p:sp>
      <p:sp>
        <p:nvSpPr>
          <p:cNvPr id="102" name="中かっこ 101"/>
          <p:cNvSpPr/>
          <p:nvPr/>
        </p:nvSpPr>
        <p:spPr>
          <a:xfrm>
            <a:off x="5918162" y="3551750"/>
            <a:ext cx="940467" cy="1000125"/>
          </a:xfrm>
          <a:prstGeom prst="bracePair">
            <a:avLst/>
          </a:prstGeom>
          <a:ln w="9525">
            <a:solidFill>
              <a:srgbClr val="FF66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ja-JP" altLang="en-US" sz="1350"/>
          </a:p>
        </p:txBody>
      </p:sp>
      <p:sp>
        <p:nvSpPr>
          <p:cNvPr id="57" name="テキスト ボックス 56"/>
          <p:cNvSpPr txBox="1"/>
          <p:nvPr/>
        </p:nvSpPr>
        <p:spPr>
          <a:xfrm>
            <a:off x="739207" y="1861588"/>
            <a:ext cx="1050288" cy="300082"/>
          </a:xfrm>
          <a:prstGeom prst="rect">
            <a:avLst/>
          </a:prstGeom>
          <a:solidFill>
            <a:srgbClr val="FFFF00"/>
          </a:solidFill>
          <a:ln>
            <a:solidFill>
              <a:srgbClr val="FFFF00"/>
            </a:solidFill>
          </a:ln>
        </p:spPr>
        <p:txBody>
          <a:bodyPr wrap="none" rtlCol="0">
            <a:spAutoFit/>
          </a:bodyPr>
          <a:lstStyle/>
          <a:p>
            <a:r>
              <a:rPr lang="ja-JP" altLang="en-US" sz="1350" dirty="0"/>
              <a:t>製造販売業</a:t>
            </a:r>
          </a:p>
        </p:txBody>
      </p:sp>
      <p:sp>
        <p:nvSpPr>
          <p:cNvPr id="58" name="テキスト ボックス 57"/>
          <p:cNvSpPr txBox="1"/>
          <p:nvPr/>
        </p:nvSpPr>
        <p:spPr>
          <a:xfrm>
            <a:off x="3488844" y="1861588"/>
            <a:ext cx="1050288" cy="300082"/>
          </a:xfrm>
          <a:prstGeom prst="rect">
            <a:avLst/>
          </a:prstGeom>
          <a:solidFill>
            <a:srgbClr val="FFFF00"/>
          </a:solidFill>
          <a:ln>
            <a:solidFill>
              <a:srgbClr val="FFFF00"/>
            </a:solidFill>
          </a:ln>
        </p:spPr>
        <p:txBody>
          <a:bodyPr wrap="none" rtlCol="0">
            <a:spAutoFit/>
          </a:bodyPr>
          <a:lstStyle/>
          <a:p>
            <a:r>
              <a:rPr lang="ja-JP" altLang="en-US" sz="1350" dirty="0"/>
              <a:t>製造販売業</a:t>
            </a:r>
          </a:p>
        </p:txBody>
      </p:sp>
      <p:sp>
        <p:nvSpPr>
          <p:cNvPr id="60" name="テキスト ボックス 59"/>
          <p:cNvSpPr txBox="1"/>
          <p:nvPr/>
        </p:nvSpPr>
        <p:spPr>
          <a:xfrm>
            <a:off x="1812445" y="1861588"/>
            <a:ext cx="704039" cy="300082"/>
          </a:xfrm>
          <a:prstGeom prst="rect">
            <a:avLst/>
          </a:prstGeom>
          <a:solidFill>
            <a:srgbClr val="FFFF00"/>
          </a:solidFill>
          <a:ln>
            <a:solidFill>
              <a:srgbClr val="FFFF00"/>
            </a:solidFill>
          </a:ln>
        </p:spPr>
        <p:txBody>
          <a:bodyPr wrap="none" rtlCol="0">
            <a:spAutoFit/>
          </a:bodyPr>
          <a:lstStyle/>
          <a:p>
            <a:r>
              <a:rPr lang="ja-JP" altLang="en-US" sz="1350" dirty="0"/>
              <a:t>販売業</a:t>
            </a:r>
          </a:p>
        </p:txBody>
      </p:sp>
      <p:sp>
        <p:nvSpPr>
          <p:cNvPr id="61" name="テキスト ボックス 60"/>
          <p:cNvSpPr txBox="1"/>
          <p:nvPr/>
        </p:nvSpPr>
        <p:spPr>
          <a:xfrm>
            <a:off x="4546119" y="1861588"/>
            <a:ext cx="704039" cy="300082"/>
          </a:xfrm>
          <a:prstGeom prst="rect">
            <a:avLst/>
          </a:prstGeom>
          <a:solidFill>
            <a:srgbClr val="FFFF00"/>
          </a:solidFill>
          <a:ln>
            <a:solidFill>
              <a:srgbClr val="FFFF00"/>
            </a:solidFill>
          </a:ln>
        </p:spPr>
        <p:txBody>
          <a:bodyPr wrap="none" rtlCol="0">
            <a:spAutoFit/>
          </a:bodyPr>
          <a:lstStyle/>
          <a:p>
            <a:r>
              <a:rPr lang="ja-JP" altLang="en-US" sz="1350" dirty="0"/>
              <a:t>販売業</a:t>
            </a:r>
          </a:p>
        </p:txBody>
      </p:sp>
      <p:sp>
        <p:nvSpPr>
          <p:cNvPr id="62" name="テキスト ボックス 61"/>
          <p:cNvSpPr txBox="1"/>
          <p:nvPr/>
        </p:nvSpPr>
        <p:spPr>
          <a:xfrm>
            <a:off x="6422545" y="1861588"/>
            <a:ext cx="704039" cy="300082"/>
          </a:xfrm>
          <a:prstGeom prst="rect">
            <a:avLst/>
          </a:prstGeom>
          <a:solidFill>
            <a:srgbClr val="FFFF00"/>
          </a:solidFill>
          <a:ln>
            <a:solidFill>
              <a:srgbClr val="FFFF00"/>
            </a:solidFill>
          </a:ln>
        </p:spPr>
        <p:txBody>
          <a:bodyPr wrap="none" rtlCol="0">
            <a:spAutoFit/>
          </a:bodyPr>
          <a:lstStyle/>
          <a:p>
            <a:r>
              <a:rPr lang="ja-JP" altLang="en-US" sz="1350" dirty="0"/>
              <a:t>販売業</a:t>
            </a:r>
          </a:p>
        </p:txBody>
      </p:sp>
      <p:sp>
        <p:nvSpPr>
          <p:cNvPr id="119" name="テキスト ボックス 118"/>
          <p:cNvSpPr txBox="1"/>
          <p:nvPr/>
        </p:nvSpPr>
        <p:spPr>
          <a:xfrm>
            <a:off x="1209101" y="4158271"/>
            <a:ext cx="1257075" cy="262829"/>
          </a:xfrm>
          <a:prstGeom prst="rect">
            <a:avLst/>
          </a:prstGeom>
          <a:noFill/>
        </p:spPr>
        <p:txBody>
          <a:bodyPr wrap="none" rtlCol="0">
            <a:spAutoFit/>
          </a:bodyPr>
          <a:lstStyle/>
          <a:p>
            <a:r>
              <a:rPr lang="ja-JP" altLang="en-US" sz="1108" dirty="0"/>
              <a:t>液体酸素ローリー</a:t>
            </a:r>
          </a:p>
        </p:txBody>
      </p:sp>
      <p:sp>
        <p:nvSpPr>
          <p:cNvPr id="120" name="テキスト ボックス 119"/>
          <p:cNvSpPr txBox="1"/>
          <p:nvPr/>
        </p:nvSpPr>
        <p:spPr>
          <a:xfrm>
            <a:off x="3687439" y="2967804"/>
            <a:ext cx="1257075" cy="262829"/>
          </a:xfrm>
          <a:prstGeom prst="rect">
            <a:avLst/>
          </a:prstGeom>
          <a:noFill/>
        </p:spPr>
        <p:txBody>
          <a:bodyPr wrap="none" rtlCol="0">
            <a:spAutoFit/>
          </a:bodyPr>
          <a:lstStyle/>
          <a:p>
            <a:r>
              <a:rPr lang="ja-JP" altLang="en-US" sz="1108" dirty="0"/>
              <a:t>液体酸素ローリー</a:t>
            </a:r>
          </a:p>
        </p:txBody>
      </p:sp>
      <p:sp>
        <p:nvSpPr>
          <p:cNvPr id="121" name="テキスト ボックス 120"/>
          <p:cNvSpPr txBox="1"/>
          <p:nvPr/>
        </p:nvSpPr>
        <p:spPr>
          <a:xfrm>
            <a:off x="2625603" y="5179283"/>
            <a:ext cx="609462" cy="262829"/>
          </a:xfrm>
          <a:prstGeom prst="rect">
            <a:avLst/>
          </a:prstGeom>
          <a:noFill/>
        </p:spPr>
        <p:txBody>
          <a:bodyPr wrap="none" rtlCol="0">
            <a:spAutoFit/>
          </a:bodyPr>
          <a:lstStyle/>
          <a:p>
            <a:r>
              <a:rPr lang="ja-JP" altLang="en-US" sz="1108" dirty="0"/>
              <a:t>トラック</a:t>
            </a:r>
          </a:p>
        </p:txBody>
      </p:sp>
      <p:sp>
        <p:nvSpPr>
          <p:cNvPr id="122" name="テキスト ボックス 121"/>
          <p:cNvSpPr txBox="1"/>
          <p:nvPr/>
        </p:nvSpPr>
        <p:spPr>
          <a:xfrm>
            <a:off x="3868606" y="4160832"/>
            <a:ext cx="609462" cy="262829"/>
          </a:xfrm>
          <a:prstGeom prst="rect">
            <a:avLst/>
          </a:prstGeom>
          <a:noFill/>
        </p:spPr>
        <p:txBody>
          <a:bodyPr wrap="none" rtlCol="0">
            <a:spAutoFit/>
          </a:bodyPr>
          <a:lstStyle/>
          <a:p>
            <a:r>
              <a:rPr lang="ja-JP" altLang="en-US" sz="1108" dirty="0"/>
              <a:t>トラック</a:t>
            </a:r>
          </a:p>
        </p:txBody>
      </p:sp>
      <p:sp>
        <p:nvSpPr>
          <p:cNvPr id="124" name="テキスト ボックス 123"/>
          <p:cNvSpPr txBox="1"/>
          <p:nvPr/>
        </p:nvSpPr>
        <p:spPr>
          <a:xfrm>
            <a:off x="6019132" y="3323185"/>
            <a:ext cx="752129" cy="262829"/>
          </a:xfrm>
          <a:prstGeom prst="rect">
            <a:avLst/>
          </a:prstGeom>
          <a:noFill/>
        </p:spPr>
        <p:txBody>
          <a:bodyPr wrap="none" rtlCol="0">
            <a:spAutoFit/>
          </a:bodyPr>
          <a:lstStyle/>
          <a:p>
            <a:r>
              <a:rPr lang="ja-JP" altLang="en-US" sz="1108" dirty="0"/>
              <a:t>トラック等</a:t>
            </a:r>
          </a:p>
        </p:txBody>
      </p:sp>
      <p:sp>
        <p:nvSpPr>
          <p:cNvPr id="126" name="テキスト ボックス 125"/>
          <p:cNvSpPr txBox="1"/>
          <p:nvPr/>
        </p:nvSpPr>
        <p:spPr>
          <a:xfrm>
            <a:off x="7791563" y="1861588"/>
            <a:ext cx="704039" cy="300082"/>
          </a:xfrm>
          <a:prstGeom prst="rect">
            <a:avLst/>
          </a:prstGeom>
          <a:solidFill>
            <a:schemeClr val="accent6">
              <a:lumMod val="20000"/>
              <a:lumOff val="80000"/>
            </a:schemeClr>
          </a:solidFill>
          <a:ln>
            <a:solidFill>
              <a:srgbClr val="FF6600"/>
            </a:solidFill>
          </a:ln>
        </p:spPr>
        <p:txBody>
          <a:bodyPr wrap="none" rtlCol="0">
            <a:spAutoFit/>
          </a:bodyPr>
          <a:lstStyle/>
          <a:p>
            <a:r>
              <a:rPr lang="ja-JP" altLang="en-US" sz="1350" dirty="0"/>
              <a:t>消費者</a:t>
            </a:r>
          </a:p>
        </p:txBody>
      </p:sp>
      <p:sp>
        <p:nvSpPr>
          <p:cNvPr id="131" name="左大かっこ 130"/>
          <p:cNvSpPr/>
          <p:nvPr/>
        </p:nvSpPr>
        <p:spPr>
          <a:xfrm>
            <a:off x="7199290" y="2154628"/>
            <a:ext cx="143034" cy="3871385"/>
          </a:xfrm>
          <a:prstGeom prst="leftBracket">
            <a:avLst/>
          </a:prstGeom>
          <a:noFill/>
          <a:ln w="38100">
            <a:solidFill>
              <a:srgbClr val="A5002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ja-JP" altLang="en-US" sz="1350"/>
          </a:p>
        </p:txBody>
      </p:sp>
      <p:pic>
        <p:nvPicPr>
          <p:cNvPr id="142" name="図 141"/>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7830883" y="2312552"/>
            <a:ext cx="727829" cy="643617"/>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43" name="図 142"/>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a:off x="7823681" y="3314531"/>
            <a:ext cx="668904" cy="642842"/>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44" name="Picture 10"/>
          <p:cNvPicPr>
            <a:picLocks noChangeAspect="1" noChangeArrowheads="1"/>
          </p:cNvPicPr>
          <p:nvPr/>
        </p:nvPicPr>
        <p:blipFill>
          <a:blip r:embed="rId8" cstate="email"/>
          <a:srcRect/>
          <a:stretch>
            <a:fillRect/>
          </a:stretch>
        </p:blipFill>
        <p:spPr bwMode="auto">
          <a:xfrm>
            <a:off x="7862187" y="4173198"/>
            <a:ext cx="634634" cy="698472"/>
          </a:xfrm>
          <a:prstGeom prst="rect">
            <a:avLst/>
          </a:prstGeom>
          <a:noFill/>
          <a:ln w="9525">
            <a:noFill/>
            <a:miter lim="800000"/>
            <a:headEnd/>
            <a:tailEnd/>
          </a:ln>
        </p:spPr>
      </p:pic>
      <p:sp>
        <p:nvSpPr>
          <p:cNvPr id="145" name="テキスト ボックス 144"/>
          <p:cNvSpPr txBox="1"/>
          <p:nvPr/>
        </p:nvSpPr>
        <p:spPr>
          <a:xfrm>
            <a:off x="7835513" y="2980244"/>
            <a:ext cx="824265" cy="241476"/>
          </a:xfrm>
          <a:prstGeom prst="rect">
            <a:avLst/>
          </a:prstGeom>
          <a:noFill/>
        </p:spPr>
        <p:txBody>
          <a:bodyPr wrap="none" rtlCol="0">
            <a:spAutoFit/>
          </a:bodyPr>
          <a:lstStyle/>
          <a:p>
            <a:r>
              <a:rPr lang="en-US" altLang="ja-JP" sz="969" dirty="0">
                <a:latin typeface="+mn-ea"/>
              </a:rPr>
              <a:t>LGC</a:t>
            </a:r>
            <a:r>
              <a:rPr lang="ja-JP" altLang="en-US" sz="969" dirty="0">
                <a:latin typeface="+mn-ea"/>
              </a:rPr>
              <a:t>・ボンベ</a:t>
            </a:r>
          </a:p>
        </p:txBody>
      </p:sp>
      <p:sp>
        <p:nvSpPr>
          <p:cNvPr id="146" name="テキスト ボックス 145"/>
          <p:cNvSpPr txBox="1"/>
          <p:nvPr/>
        </p:nvSpPr>
        <p:spPr>
          <a:xfrm>
            <a:off x="7761451" y="3968899"/>
            <a:ext cx="902811" cy="241476"/>
          </a:xfrm>
          <a:prstGeom prst="rect">
            <a:avLst/>
          </a:prstGeom>
          <a:noFill/>
        </p:spPr>
        <p:txBody>
          <a:bodyPr wrap="none" rtlCol="0">
            <a:spAutoFit/>
          </a:bodyPr>
          <a:lstStyle/>
          <a:p>
            <a:r>
              <a:rPr lang="ja-JP" altLang="en-US" sz="969" dirty="0"/>
              <a:t>携帯用ボンベ</a:t>
            </a:r>
          </a:p>
        </p:txBody>
      </p:sp>
      <p:sp>
        <p:nvSpPr>
          <p:cNvPr id="147" name="テキスト ボックス 146"/>
          <p:cNvSpPr txBox="1"/>
          <p:nvPr/>
        </p:nvSpPr>
        <p:spPr>
          <a:xfrm>
            <a:off x="7663527" y="4826733"/>
            <a:ext cx="1141659" cy="241476"/>
          </a:xfrm>
          <a:prstGeom prst="rect">
            <a:avLst/>
          </a:prstGeom>
          <a:noFill/>
        </p:spPr>
        <p:txBody>
          <a:bodyPr wrap="none" rtlCol="0">
            <a:spAutoFit/>
          </a:bodyPr>
          <a:lstStyle/>
          <a:p>
            <a:r>
              <a:rPr lang="ja-JP" altLang="en-US" sz="969" dirty="0"/>
              <a:t>液体酸素システム</a:t>
            </a:r>
          </a:p>
        </p:txBody>
      </p:sp>
      <p:pic>
        <p:nvPicPr>
          <p:cNvPr id="148" name="Picture 11"/>
          <p:cNvPicPr>
            <a:picLocks noChangeAspect="1" noChangeArrowheads="1"/>
          </p:cNvPicPr>
          <p:nvPr/>
        </p:nvPicPr>
        <p:blipFill>
          <a:blip r:embed="rId9" cstate="email"/>
          <a:srcRect/>
          <a:stretch>
            <a:fillRect/>
          </a:stretch>
        </p:blipFill>
        <p:spPr bwMode="auto">
          <a:xfrm>
            <a:off x="7844106" y="5107308"/>
            <a:ext cx="654171" cy="588342"/>
          </a:xfrm>
          <a:prstGeom prst="rect">
            <a:avLst/>
          </a:prstGeom>
          <a:noFill/>
          <a:ln w="9525">
            <a:noFill/>
            <a:miter lim="800000"/>
            <a:headEnd/>
            <a:tailEnd/>
          </a:ln>
          <a:effectLst/>
        </p:spPr>
      </p:pic>
      <p:pic>
        <p:nvPicPr>
          <p:cNvPr id="149" name="Picture 12"/>
          <p:cNvPicPr>
            <a:picLocks noChangeAspect="1" noChangeArrowheads="1"/>
          </p:cNvPicPr>
          <p:nvPr/>
        </p:nvPicPr>
        <p:blipFill>
          <a:blip r:embed="rId10" cstate="email"/>
          <a:srcRect/>
          <a:stretch>
            <a:fillRect/>
          </a:stretch>
        </p:blipFill>
        <p:spPr bwMode="auto">
          <a:xfrm>
            <a:off x="7740309" y="5691421"/>
            <a:ext cx="891778" cy="496153"/>
          </a:xfrm>
          <a:prstGeom prst="rect">
            <a:avLst/>
          </a:prstGeom>
          <a:noFill/>
          <a:ln w="9525">
            <a:noFill/>
            <a:miter lim="800000"/>
            <a:headEnd/>
            <a:tailEnd/>
          </a:ln>
          <a:effectLst/>
        </p:spPr>
      </p:pic>
      <p:sp>
        <p:nvSpPr>
          <p:cNvPr id="150" name="テキスト ボックス 149"/>
          <p:cNvSpPr txBox="1"/>
          <p:nvPr/>
        </p:nvSpPr>
        <p:spPr>
          <a:xfrm>
            <a:off x="8632086" y="5830097"/>
            <a:ext cx="473206" cy="207749"/>
          </a:xfrm>
          <a:prstGeom prst="rect">
            <a:avLst/>
          </a:prstGeom>
          <a:noFill/>
        </p:spPr>
        <p:txBody>
          <a:bodyPr wrap="none" rtlCol="0">
            <a:spAutoFit/>
          </a:bodyPr>
          <a:lstStyle/>
          <a:p>
            <a:r>
              <a:rPr lang="ja-JP" altLang="en-US" sz="750" dirty="0"/>
              <a:t>救急車</a:t>
            </a:r>
          </a:p>
        </p:txBody>
      </p:sp>
      <p:sp>
        <p:nvSpPr>
          <p:cNvPr id="151" name="テキスト ボックス 150"/>
          <p:cNvSpPr txBox="1"/>
          <p:nvPr/>
        </p:nvSpPr>
        <p:spPr>
          <a:xfrm>
            <a:off x="8528067" y="2584500"/>
            <a:ext cx="569387" cy="207749"/>
          </a:xfrm>
          <a:prstGeom prst="rect">
            <a:avLst/>
          </a:prstGeom>
          <a:noFill/>
        </p:spPr>
        <p:txBody>
          <a:bodyPr wrap="none" rtlCol="0">
            <a:spAutoFit/>
          </a:bodyPr>
          <a:lstStyle/>
          <a:p>
            <a:r>
              <a:rPr lang="ja-JP" altLang="en-US" sz="750" dirty="0"/>
              <a:t>医療機関</a:t>
            </a:r>
          </a:p>
        </p:txBody>
      </p:sp>
      <p:sp>
        <p:nvSpPr>
          <p:cNvPr id="152" name="テキスト ボックス 151"/>
          <p:cNvSpPr txBox="1"/>
          <p:nvPr/>
        </p:nvSpPr>
        <p:spPr>
          <a:xfrm>
            <a:off x="8469837" y="3527261"/>
            <a:ext cx="665567" cy="207749"/>
          </a:xfrm>
          <a:prstGeom prst="rect">
            <a:avLst/>
          </a:prstGeom>
          <a:noFill/>
        </p:spPr>
        <p:txBody>
          <a:bodyPr wrap="none" rtlCol="0">
            <a:spAutoFit/>
          </a:bodyPr>
          <a:lstStyle/>
          <a:p>
            <a:r>
              <a:rPr lang="ja-JP" altLang="en-US" sz="750" dirty="0"/>
              <a:t>在宅患者宅</a:t>
            </a:r>
          </a:p>
        </p:txBody>
      </p:sp>
      <p:sp>
        <p:nvSpPr>
          <p:cNvPr id="153" name="テキスト ボックス 152"/>
          <p:cNvSpPr txBox="1"/>
          <p:nvPr/>
        </p:nvSpPr>
        <p:spPr>
          <a:xfrm>
            <a:off x="8470801" y="4436629"/>
            <a:ext cx="665567" cy="207749"/>
          </a:xfrm>
          <a:prstGeom prst="rect">
            <a:avLst/>
          </a:prstGeom>
          <a:noFill/>
        </p:spPr>
        <p:txBody>
          <a:bodyPr wrap="none" rtlCol="0">
            <a:spAutoFit/>
          </a:bodyPr>
          <a:lstStyle/>
          <a:p>
            <a:r>
              <a:rPr lang="ja-JP" altLang="en-US" sz="750" dirty="0"/>
              <a:t>在宅患者宅</a:t>
            </a:r>
          </a:p>
        </p:txBody>
      </p:sp>
      <p:sp>
        <p:nvSpPr>
          <p:cNvPr id="154" name="テキスト ボックス 153"/>
          <p:cNvSpPr txBox="1"/>
          <p:nvPr/>
        </p:nvSpPr>
        <p:spPr>
          <a:xfrm>
            <a:off x="8492177" y="5232969"/>
            <a:ext cx="657552" cy="207749"/>
          </a:xfrm>
          <a:prstGeom prst="rect">
            <a:avLst/>
          </a:prstGeom>
          <a:noFill/>
        </p:spPr>
        <p:txBody>
          <a:bodyPr wrap="none" rtlCol="0">
            <a:spAutoFit/>
          </a:bodyPr>
          <a:lstStyle/>
          <a:p>
            <a:r>
              <a:rPr lang="ja-JP" altLang="en-US" sz="750" dirty="0"/>
              <a:t>その他施設</a:t>
            </a:r>
          </a:p>
        </p:txBody>
      </p:sp>
      <p:cxnSp>
        <p:nvCxnSpPr>
          <p:cNvPr id="92" name="直線コネクタ 91"/>
          <p:cNvCxnSpPr/>
          <p:nvPr/>
        </p:nvCxnSpPr>
        <p:spPr>
          <a:xfrm>
            <a:off x="7372447" y="2883976"/>
            <a:ext cx="173386" cy="0"/>
          </a:xfrm>
          <a:prstGeom prst="line">
            <a:avLst/>
          </a:prstGeom>
          <a:ln w="222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7" name="直線コネクタ 96"/>
          <p:cNvCxnSpPr/>
          <p:nvPr/>
        </p:nvCxnSpPr>
        <p:spPr>
          <a:xfrm>
            <a:off x="2697213" y="4358721"/>
            <a:ext cx="0" cy="702000"/>
          </a:xfrm>
          <a:prstGeom prst="line">
            <a:avLst/>
          </a:prstGeom>
          <a:ln w="22225">
            <a:solidFill>
              <a:srgbClr val="FF6600"/>
            </a:solidFill>
          </a:ln>
        </p:spPr>
        <p:style>
          <a:lnRef idx="1">
            <a:schemeClr val="accent1"/>
          </a:lnRef>
          <a:fillRef idx="0">
            <a:schemeClr val="accent1"/>
          </a:fillRef>
          <a:effectRef idx="0">
            <a:schemeClr val="accent1"/>
          </a:effectRef>
          <a:fontRef idx="minor">
            <a:schemeClr val="tx1"/>
          </a:fontRef>
        </p:style>
      </p:cxnSp>
      <p:sp>
        <p:nvSpPr>
          <p:cNvPr id="80" name="テキスト ボックス 79"/>
          <p:cNvSpPr txBox="1"/>
          <p:nvPr/>
        </p:nvSpPr>
        <p:spPr>
          <a:xfrm>
            <a:off x="55875" y="4477994"/>
            <a:ext cx="1558021" cy="507831"/>
          </a:xfrm>
          <a:prstGeom prst="rect">
            <a:avLst/>
          </a:prstGeom>
          <a:solidFill>
            <a:schemeClr val="bg1"/>
          </a:solidFill>
          <a:ln w="28575">
            <a:solidFill>
              <a:schemeClr val="accent5">
                <a:lumMod val="75000"/>
              </a:schemeClr>
            </a:solidFill>
          </a:ln>
          <a:effectLst>
            <a:outerShdw blurRad="50800" dist="38100" dir="2700000" algn="tl" rotWithShape="0">
              <a:prstClr val="black">
                <a:alpha val="40000"/>
              </a:prstClr>
            </a:outerShdw>
          </a:effectLst>
        </p:spPr>
        <p:txBody>
          <a:bodyPr wrap="square" rtlCol="0">
            <a:spAutoFit/>
          </a:bodyPr>
          <a:lstStyle/>
          <a:p>
            <a:pPr algn="ctr"/>
            <a:r>
              <a:rPr lang="ja-JP" altLang="en-US" sz="1350" b="1" dirty="0">
                <a:latin typeface="+mn-ea"/>
              </a:rPr>
              <a:t>液体酸素製造工場</a:t>
            </a:r>
            <a:br>
              <a:rPr lang="en-US" altLang="ja-JP" sz="1350" b="1" dirty="0">
                <a:latin typeface="+mn-ea"/>
              </a:rPr>
            </a:br>
            <a:r>
              <a:rPr lang="ja-JP" altLang="en-US" sz="1350" b="1" dirty="0">
                <a:latin typeface="+mn-ea"/>
              </a:rPr>
              <a:t>（全国　</a:t>
            </a:r>
            <a:r>
              <a:rPr lang="en-US" altLang="ja-JP" sz="1350" b="1" dirty="0">
                <a:latin typeface="+mn-ea"/>
              </a:rPr>
              <a:t>80</a:t>
            </a:r>
            <a:r>
              <a:rPr lang="ja-JP" altLang="en-US" sz="1350" b="1" dirty="0">
                <a:latin typeface="+mn-ea"/>
              </a:rPr>
              <a:t>ヵ所）</a:t>
            </a:r>
          </a:p>
        </p:txBody>
      </p:sp>
      <p:sp>
        <p:nvSpPr>
          <p:cNvPr id="81" name="テキスト ボックス 80"/>
          <p:cNvSpPr txBox="1"/>
          <p:nvPr/>
        </p:nvSpPr>
        <p:spPr>
          <a:xfrm>
            <a:off x="4635358" y="5674441"/>
            <a:ext cx="1683251" cy="507831"/>
          </a:xfrm>
          <a:prstGeom prst="rect">
            <a:avLst/>
          </a:prstGeom>
          <a:solidFill>
            <a:schemeClr val="bg1"/>
          </a:solidFill>
          <a:ln w="28575">
            <a:solidFill>
              <a:schemeClr val="accent4">
                <a:lumMod val="75000"/>
              </a:schemeClr>
            </a:solidFill>
          </a:ln>
          <a:effectLst>
            <a:outerShdw blurRad="50800" dist="38100" dir="2700000" algn="tl" rotWithShape="0">
              <a:prstClr val="black">
                <a:alpha val="40000"/>
              </a:prstClr>
            </a:outerShdw>
          </a:effectLst>
        </p:spPr>
        <p:txBody>
          <a:bodyPr wrap="square" rtlCol="0">
            <a:spAutoFit/>
          </a:bodyPr>
          <a:lstStyle/>
          <a:p>
            <a:pPr algn="ctr"/>
            <a:r>
              <a:rPr lang="ja-JP" altLang="en-US" sz="1350" b="1" dirty="0">
                <a:latin typeface="+mn-ea"/>
              </a:rPr>
              <a:t>営業所</a:t>
            </a:r>
            <a:br>
              <a:rPr lang="en-US" altLang="ja-JP" sz="1350" b="1" dirty="0">
                <a:latin typeface="+mn-ea"/>
              </a:rPr>
            </a:br>
            <a:r>
              <a:rPr lang="ja-JP" altLang="en-US" sz="1350" b="1" dirty="0">
                <a:latin typeface="+mn-ea"/>
              </a:rPr>
              <a:t>（全国　</a:t>
            </a:r>
            <a:r>
              <a:rPr lang="en-US" altLang="ja-JP" sz="1350" b="1" dirty="0">
                <a:latin typeface="+mn-ea"/>
              </a:rPr>
              <a:t>1,500</a:t>
            </a:r>
            <a:r>
              <a:rPr lang="ja-JP" altLang="en-US" sz="1350" b="1" dirty="0">
                <a:latin typeface="+mn-ea"/>
              </a:rPr>
              <a:t>ヵ所）</a:t>
            </a:r>
          </a:p>
        </p:txBody>
      </p:sp>
      <p:sp>
        <p:nvSpPr>
          <p:cNvPr id="83" name="テキスト ボックス 82"/>
          <p:cNvSpPr txBox="1"/>
          <p:nvPr/>
        </p:nvSpPr>
        <p:spPr>
          <a:xfrm>
            <a:off x="2115446" y="5478918"/>
            <a:ext cx="1763624" cy="715581"/>
          </a:xfrm>
          <a:prstGeom prst="rect">
            <a:avLst/>
          </a:prstGeom>
          <a:solidFill>
            <a:schemeClr val="bg1"/>
          </a:solidFill>
          <a:ln w="28575">
            <a:solidFill>
              <a:schemeClr val="accent6">
                <a:lumMod val="75000"/>
              </a:schemeClr>
            </a:solidFill>
          </a:ln>
          <a:effectLst>
            <a:outerShdw blurRad="50800" dist="38100" dir="2700000" algn="tl" rotWithShape="0">
              <a:prstClr val="black">
                <a:alpha val="40000"/>
              </a:prstClr>
            </a:outerShdw>
          </a:effectLst>
        </p:spPr>
        <p:txBody>
          <a:bodyPr wrap="none" rtlCol="0">
            <a:spAutoFit/>
          </a:bodyPr>
          <a:lstStyle/>
          <a:p>
            <a:pPr algn="ctr"/>
            <a:r>
              <a:rPr lang="ja-JP" altLang="en-US" sz="1350" b="1" dirty="0">
                <a:latin typeface="+mn-ea"/>
              </a:rPr>
              <a:t>充塡工場</a:t>
            </a:r>
            <a:endParaRPr lang="en-US" altLang="ja-JP" sz="1350" b="1" dirty="0">
              <a:latin typeface="+mn-ea"/>
            </a:endParaRPr>
          </a:p>
          <a:p>
            <a:pPr algn="ctr"/>
            <a:r>
              <a:rPr lang="ja-JP" altLang="en-US" sz="1350" b="1" dirty="0">
                <a:latin typeface="+mn-ea"/>
              </a:rPr>
              <a:t>［</a:t>
            </a:r>
            <a:r>
              <a:rPr lang="en-US" altLang="ja-JP" sz="1350" b="1" dirty="0">
                <a:latin typeface="+mn-ea"/>
              </a:rPr>
              <a:t>CE</a:t>
            </a:r>
            <a:r>
              <a:rPr lang="ja-JP" altLang="en-US" sz="1350" b="1" dirty="0">
                <a:latin typeface="+mn-ea"/>
              </a:rPr>
              <a:t>・</a:t>
            </a:r>
            <a:r>
              <a:rPr lang="en-US" altLang="ja-JP" sz="1350" b="1" dirty="0">
                <a:latin typeface="+mn-ea"/>
              </a:rPr>
              <a:t>LGC</a:t>
            </a:r>
            <a:r>
              <a:rPr lang="ja-JP" altLang="en-US" sz="1350" b="1" dirty="0">
                <a:latin typeface="+mn-ea"/>
              </a:rPr>
              <a:t>・容器含む］</a:t>
            </a:r>
            <a:br>
              <a:rPr lang="en-US" altLang="ja-JP" sz="1350" b="1" dirty="0">
                <a:latin typeface="+mn-ea"/>
              </a:rPr>
            </a:br>
            <a:r>
              <a:rPr lang="ja-JP" altLang="en-US" sz="1350" b="1" dirty="0">
                <a:latin typeface="+mn-ea"/>
              </a:rPr>
              <a:t>（全国　</a:t>
            </a:r>
            <a:r>
              <a:rPr lang="en-US" altLang="ja-JP" sz="1350" b="1" dirty="0">
                <a:latin typeface="+mn-ea"/>
              </a:rPr>
              <a:t>400</a:t>
            </a:r>
            <a:r>
              <a:rPr lang="ja-JP" altLang="en-US" sz="1350" b="1" dirty="0">
                <a:latin typeface="+mn-ea"/>
              </a:rPr>
              <a:t>ヵ所）</a:t>
            </a:r>
          </a:p>
        </p:txBody>
      </p:sp>
      <p:sp>
        <p:nvSpPr>
          <p:cNvPr id="85" name="テキスト ボックス 84"/>
          <p:cNvSpPr txBox="1"/>
          <p:nvPr/>
        </p:nvSpPr>
        <p:spPr>
          <a:xfrm>
            <a:off x="4673366" y="4266826"/>
            <a:ext cx="1059906" cy="253916"/>
          </a:xfrm>
          <a:prstGeom prst="rect">
            <a:avLst/>
          </a:prstGeom>
          <a:solidFill>
            <a:schemeClr val="accent4">
              <a:lumMod val="20000"/>
              <a:lumOff val="80000"/>
            </a:schemeClr>
          </a:solidFill>
          <a:ln>
            <a:solidFill>
              <a:schemeClr val="accent4">
                <a:lumMod val="75000"/>
              </a:schemeClr>
            </a:solidFill>
          </a:ln>
          <a:effectLst>
            <a:outerShdw blurRad="50800" dist="38100" dir="2700000" algn="tl" rotWithShape="0">
              <a:prstClr val="black">
                <a:alpha val="40000"/>
              </a:prstClr>
            </a:outerShdw>
          </a:effectLst>
        </p:spPr>
        <p:txBody>
          <a:bodyPr wrap="none" rtlCol="0" anchor="ctr">
            <a:spAutoFit/>
          </a:bodyPr>
          <a:lstStyle/>
          <a:p>
            <a:r>
              <a:rPr lang="ja-JP" altLang="en-US" sz="1050" b="1" dirty="0">
                <a:latin typeface="+mj-ea"/>
                <a:ea typeface="+mj-ea"/>
                <a:cs typeface="メイリオ" panose="020B0604030504040204" pitchFamily="50" charset="-128"/>
              </a:rPr>
              <a:t>営業所・貯蔵所</a:t>
            </a:r>
          </a:p>
        </p:txBody>
      </p:sp>
      <p:cxnSp>
        <p:nvCxnSpPr>
          <p:cNvPr id="75" name="直線コネクタ 74"/>
          <p:cNvCxnSpPr/>
          <p:nvPr/>
        </p:nvCxnSpPr>
        <p:spPr>
          <a:xfrm>
            <a:off x="1114942" y="3958679"/>
            <a:ext cx="305883" cy="0"/>
          </a:xfrm>
          <a:prstGeom prst="line">
            <a:avLst/>
          </a:prstGeom>
          <a:ln w="22225">
            <a:solidFill>
              <a:srgbClr val="FF6600"/>
            </a:solidFill>
          </a:ln>
        </p:spPr>
        <p:style>
          <a:lnRef idx="1">
            <a:schemeClr val="accent1"/>
          </a:lnRef>
          <a:fillRef idx="0">
            <a:schemeClr val="accent1"/>
          </a:fillRef>
          <a:effectRef idx="0">
            <a:schemeClr val="accent1"/>
          </a:effectRef>
          <a:fontRef idx="minor">
            <a:schemeClr val="tx1"/>
          </a:fontRef>
        </p:style>
      </p:cxnSp>
      <p:sp>
        <p:nvSpPr>
          <p:cNvPr id="112" name="テキスト ボックス 111"/>
          <p:cNvSpPr txBox="1"/>
          <p:nvPr/>
        </p:nvSpPr>
        <p:spPr>
          <a:xfrm>
            <a:off x="6460982" y="2528060"/>
            <a:ext cx="588623" cy="253916"/>
          </a:xfrm>
          <a:prstGeom prst="rect">
            <a:avLst/>
          </a:prstGeom>
          <a:solidFill>
            <a:schemeClr val="accent4">
              <a:lumMod val="20000"/>
              <a:lumOff val="80000"/>
            </a:schemeClr>
          </a:solidFill>
          <a:ln>
            <a:solidFill>
              <a:schemeClr val="accent4">
                <a:lumMod val="75000"/>
              </a:schemeClr>
            </a:solidFill>
          </a:ln>
          <a:effectLst>
            <a:outerShdw blurRad="50800" dist="38100" dir="2700000" algn="tl" rotWithShape="0">
              <a:prstClr val="black">
                <a:alpha val="40000"/>
              </a:prstClr>
            </a:outerShdw>
          </a:effectLst>
        </p:spPr>
        <p:txBody>
          <a:bodyPr wrap="none" rtlCol="0" anchor="ctr">
            <a:spAutoFit/>
          </a:bodyPr>
          <a:lstStyle/>
          <a:p>
            <a:r>
              <a:rPr lang="ja-JP" altLang="en-US" sz="1050" b="1" dirty="0">
                <a:latin typeface="+mj-ea"/>
                <a:ea typeface="+mj-ea"/>
                <a:cs typeface="メイリオ" panose="020B0604030504040204" pitchFamily="50" charset="-128"/>
              </a:rPr>
              <a:t>営業所</a:t>
            </a:r>
          </a:p>
        </p:txBody>
      </p:sp>
      <p:sp>
        <p:nvSpPr>
          <p:cNvPr id="113" name="テキスト ボックス 112"/>
          <p:cNvSpPr txBox="1"/>
          <p:nvPr/>
        </p:nvSpPr>
        <p:spPr>
          <a:xfrm>
            <a:off x="6460982" y="4773536"/>
            <a:ext cx="588623" cy="253916"/>
          </a:xfrm>
          <a:prstGeom prst="rect">
            <a:avLst/>
          </a:prstGeom>
          <a:solidFill>
            <a:schemeClr val="accent4">
              <a:lumMod val="20000"/>
              <a:lumOff val="80000"/>
            </a:schemeClr>
          </a:solidFill>
          <a:ln>
            <a:solidFill>
              <a:schemeClr val="accent4">
                <a:lumMod val="75000"/>
              </a:schemeClr>
            </a:solidFill>
          </a:ln>
          <a:effectLst>
            <a:outerShdw blurRad="50800" dist="38100" dir="2700000" algn="tl" rotWithShape="0">
              <a:prstClr val="black">
                <a:alpha val="40000"/>
              </a:prstClr>
            </a:outerShdw>
          </a:effectLst>
        </p:spPr>
        <p:txBody>
          <a:bodyPr wrap="none" rtlCol="0" anchor="ctr">
            <a:spAutoFit/>
          </a:bodyPr>
          <a:lstStyle/>
          <a:p>
            <a:r>
              <a:rPr lang="ja-JP" altLang="en-US" sz="1050" b="1" dirty="0">
                <a:latin typeface="+mj-ea"/>
                <a:ea typeface="+mj-ea"/>
                <a:cs typeface="メイリオ" panose="020B0604030504040204" pitchFamily="50" charset="-128"/>
              </a:rPr>
              <a:t>営業所</a:t>
            </a:r>
          </a:p>
        </p:txBody>
      </p:sp>
      <p:grpSp>
        <p:nvGrpSpPr>
          <p:cNvPr id="5" name="グループ化 4"/>
          <p:cNvGrpSpPr/>
          <p:nvPr/>
        </p:nvGrpSpPr>
        <p:grpSpPr>
          <a:xfrm>
            <a:off x="333664" y="1067052"/>
            <a:ext cx="3914729" cy="461665"/>
            <a:chOff x="5153943" y="841778"/>
            <a:chExt cx="4240956" cy="500137"/>
          </a:xfrm>
        </p:grpSpPr>
        <p:cxnSp>
          <p:nvCxnSpPr>
            <p:cNvPr id="53" name="直線コネクタ 52"/>
            <p:cNvCxnSpPr/>
            <p:nvPr/>
          </p:nvCxnSpPr>
          <p:spPr>
            <a:xfrm flipV="1">
              <a:off x="5153943" y="1214819"/>
              <a:ext cx="4240956" cy="5938"/>
            </a:xfrm>
            <a:prstGeom prst="line">
              <a:avLst/>
            </a:prstGeom>
            <a:ln w="57150">
              <a:solidFill>
                <a:srgbClr val="333399"/>
              </a:solidFill>
            </a:ln>
            <a:effectLst>
              <a:glow rad="228600">
                <a:schemeClr val="accent1">
                  <a:satMod val="175000"/>
                  <a:alpha val="40000"/>
                </a:schemeClr>
              </a:glow>
            </a:effectLst>
          </p:spPr>
          <p:style>
            <a:lnRef idx="1">
              <a:schemeClr val="accent1"/>
            </a:lnRef>
            <a:fillRef idx="0">
              <a:schemeClr val="accent1"/>
            </a:fillRef>
            <a:effectRef idx="0">
              <a:schemeClr val="accent1"/>
            </a:effectRef>
            <a:fontRef idx="minor">
              <a:schemeClr val="tx1"/>
            </a:fontRef>
          </p:style>
        </p:cxnSp>
        <p:sp>
          <p:nvSpPr>
            <p:cNvPr id="54" name="テキスト ボックス 53"/>
            <p:cNvSpPr txBox="1"/>
            <p:nvPr/>
          </p:nvSpPr>
          <p:spPr>
            <a:xfrm>
              <a:off x="5681678" y="841778"/>
              <a:ext cx="3200876" cy="500137"/>
            </a:xfrm>
            <a:prstGeom prst="rect">
              <a:avLst/>
            </a:prstGeom>
            <a:noFill/>
          </p:spPr>
          <p:txBody>
            <a:bodyPr wrap="none" rtlCol="0">
              <a:spAutoFit/>
            </a:bodyPr>
            <a:lstStyle/>
            <a:p>
              <a:r>
                <a:rPr lang="ja-JP" altLang="en-US" sz="2400" b="1" dirty="0">
                  <a:latin typeface="メイリオ" panose="020B0604030504040204" pitchFamily="50" charset="-128"/>
                  <a:ea typeface="メイリオ" panose="020B0604030504040204" pitchFamily="50" charset="-128"/>
                  <a:cs typeface="メイリオ" panose="020B0604030504040204" pitchFamily="50" charset="-128"/>
                </a:rPr>
                <a:t>医療用ガスの流通　</a:t>
              </a:r>
            </a:p>
          </p:txBody>
        </p:sp>
      </p:grpSp>
      <p:sp>
        <p:nvSpPr>
          <p:cNvPr id="4" name="スライド番号プレースホルダー 3"/>
          <p:cNvSpPr>
            <a:spLocks noGrp="1"/>
          </p:cNvSpPr>
          <p:nvPr>
            <p:ph type="sldNum" sz="quarter" idx="12"/>
          </p:nvPr>
        </p:nvSpPr>
        <p:spPr/>
        <p:txBody>
          <a:bodyPr/>
          <a:lstStyle/>
          <a:p>
            <a:fld id="{66C92D76-81BE-4672-9501-F7C99C4BF68C}" type="slidenum">
              <a:rPr kumimoji="1" lang="ja-JP" altLang="en-US" smtClean="0"/>
              <a:t>11</a:t>
            </a:fld>
            <a:endParaRPr kumimoji="1" lang="ja-JP" altLang="en-US"/>
          </a:p>
        </p:txBody>
      </p:sp>
      <p:sp>
        <p:nvSpPr>
          <p:cNvPr id="79" name="テキスト ボックス 78"/>
          <p:cNvSpPr txBox="1"/>
          <p:nvPr/>
        </p:nvSpPr>
        <p:spPr>
          <a:xfrm>
            <a:off x="6875117" y="3030786"/>
            <a:ext cx="933857" cy="390620"/>
          </a:xfrm>
          <a:prstGeom prst="rect">
            <a:avLst/>
          </a:prstGeom>
          <a:noFill/>
        </p:spPr>
        <p:txBody>
          <a:bodyPr wrap="square" rtlCol="0">
            <a:spAutoFit/>
          </a:bodyPr>
          <a:lstStyle/>
          <a:p>
            <a:r>
              <a:rPr lang="en-US" altLang="ja-JP" sz="969" dirty="0">
                <a:latin typeface="ＭＳ Ｐゴシック" panose="020B0600070205080204" pitchFamily="50" charset="-128"/>
                <a:ea typeface="ＭＳ Ｐゴシック" panose="020B0600070205080204" pitchFamily="50" charset="-128"/>
              </a:rPr>
              <a:t>CE</a:t>
            </a:r>
            <a:r>
              <a:rPr lang="ja-JP" altLang="en-US" sz="969" dirty="0">
                <a:latin typeface="ＭＳ Ｐゴシック" panose="020B0600070205080204" pitchFamily="50" charset="-128"/>
                <a:ea typeface="ＭＳ Ｐゴシック" panose="020B0600070205080204" pitchFamily="50" charset="-128"/>
              </a:rPr>
              <a:t>のある医療</a:t>
            </a:r>
            <a:endParaRPr lang="en-US" altLang="ja-JP" sz="969" dirty="0">
              <a:latin typeface="ＭＳ Ｐゴシック" panose="020B0600070205080204" pitchFamily="50" charset="-128"/>
              <a:ea typeface="ＭＳ Ｐゴシック" panose="020B0600070205080204" pitchFamily="50" charset="-128"/>
            </a:endParaRPr>
          </a:p>
          <a:p>
            <a:r>
              <a:rPr lang="ja-JP" altLang="en-US" sz="969" dirty="0">
                <a:latin typeface="ＭＳ Ｐゴシック" panose="020B0600070205080204" pitchFamily="50" charset="-128"/>
                <a:ea typeface="ＭＳ Ｐゴシック" panose="020B0600070205080204" pitchFamily="50" charset="-128"/>
              </a:rPr>
              <a:t>機関の場合</a:t>
            </a:r>
          </a:p>
        </p:txBody>
      </p:sp>
      <p:pic>
        <p:nvPicPr>
          <p:cNvPr id="73" name="図 72"/>
          <p:cNvPicPr>
            <a:picLocks noChangeAspect="1"/>
          </p:cNvPicPr>
          <p:nvPr/>
        </p:nvPicPr>
        <p:blipFill>
          <a:blip r:embed="rId11"/>
          <a:stretch>
            <a:fillRect/>
          </a:stretch>
        </p:blipFill>
        <p:spPr>
          <a:xfrm>
            <a:off x="3750225" y="2668722"/>
            <a:ext cx="844691" cy="330383"/>
          </a:xfrm>
          <a:prstGeom prst="rect">
            <a:avLst/>
          </a:prstGeom>
        </p:spPr>
      </p:pic>
      <p:pic>
        <p:nvPicPr>
          <p:cNvPr id="74" name="図 73"/>
          <p:cNvPicPr>
            <a:picLocks noChangeAspect="1"/>
          </p:cNvPicPr>
          <p:nvPr/>
        </p:nvPicPr>
        <p:blipFill>
          <a:blip r:embed="rId5"/>
          <a:stretch>
            <a:fillRect/>
          </a:stretch>
        </p:blipFill>
        <p:spPr>
          <a:xfrm>
            <a:off x="3759342" y="3896767"/>
            <a:ext cx="767758" cy="333837"/>
          </a:xfrm>
          <a:prstGeom prst="rect">
            <a:avLst/>
          </a:prstGeom>
        </p:spPr>
      </p:pic>
      <p:pic>
        <p:nvPicPr>
          <p:cNvPr id="86" name="図 85"/>
          <p:cNvPicPr>
            <a:picLocks noChangeAspect="1"/>
          </p:cNvPicPr>
          <p:nvPr/>
        </p:nvPicPr>
        <p:blipFill>
          <a:blip r:embed="rId12"/>
          <a:stretch>
            <a:fillRect/>
          </a:stretch>
        </p:blipFill>
        <p:spPr>
          <a:xfrm>
            <a:off x="6162880" y="3966072"/>
            <a:ext cx="398993" cy="300692"/>
          </a:xfrm>
          <a:prstGeom prst="rect">
            <a:avLst/>
          </a:prstGeom>
        </p:spPr>
      </p:pic>
      <p:pic>
        <p:nvPicPr>
          <p:cNvPr id="87" name="図 86"/>
          <p:cNvPicPr>
            <a:picLocks noChangeAspect="1"/>
          </p:cNvPicPr>
          <p:nvPr/>
        </p:nvPicPr>
        <p:blipFill>
          <a:blip r:embed="rId13"/>
          <a:stretch>
            <a:fillRect/>
          </a:stretch>
        </p:blipFill>
        <p:spPr>
          <a:xfrm>
            <a:off x="6195237" y="4341651"/>
            <a:ext cx="371612" cy="231310"/>
          </a:xfrm>
          <a:prstGeom prst="rect">
            <a:avLst/>
          </a:prstGeom>
        </p:spPr>
      </p:pic>
      <p:pic>
        <p:nvPicPr>
          <p:cNvPr id="91" name="図 90"/>
          <p:cNvPicPr>
            <a:picLocks noChangeAspect="1"/>
          </p:cNvPicPr>
          <p:nvPr/>
        </p:nvPicPr>
        <p:blipFill>
          <a:blip r:embed="rId5"/>
          <a:stretch>
            <a:fillRect/>
          </a:stretch>
        </p:blipFill>
        <p:spPr>
          <a:xfrm>
            <a:off x="2443545" y="4844444"/>
            <a:ext cx="767758" cy="333837"/>
          </a:xfrm>
          <a:prstGeom prst="rect">
            <a:avLst/>
          </a:prstGeom>
        </p:spPr>
      </p:pic>
      <p:pic>
        <p:nvPicPr>
          <p:cNvPr id="93" name="図 92"/>
          <p:cNvPicPr>
            <a:picLocks noChangeAspect="1"/>
          </p:cNvPicPr>
          <p:nvPr/>
        </p:nvPicPr>
        <p:blipFill>
          <a:blip r:embed="rId11"/>
          <a:stretch>
            <a:fillRect/>
          </a:stretch>
        </p:blipFill>
        <p:spPr>
          <a:xfrm>
            <a:off x="1465711" y="3898493"/>
            <a:ext cx="844691" cy="330383"/>
          </a:xfrm>
          <a:prstGeom prst="rect">
            <a:avLst/>
          </a:prstGeom>
        </p:spPr>
      </p:pic>
      <p:grpSp>
        <p:nvGrpSpPr>
          <p:cNvPr id="237" name="グループ化 236"/>
          <p:cNvGrpSpPr/>
          <p:nvPr/>
        </p:nvGrpSpPr>
        <p:grpSpPr>
          <a:xfrm>
            <a:off x="7287348" y="2288858"/>
            <a:ext cx="192102" cy="682996"/>
            <a:chOff x="5171150" y="2235765"/>
            <a:chExt cx="728136" cy="2581103"/>
          </a:xfrm>
          <a:solidFill>
            <a:schemeClr val="tx1">
              <a:lumMod val="50000"/>
              <a:lumOff val="50000"/>
            </a:schemeClr>
          </a:solidFill>
        </p:grpSpPr>
        <p:grpSp>
          <p:nvGrpSpPr>
            <p:cNvPr id="238" name="グループ化 237"/>
            <p:cNvGrpSpPr/>
            <p:nvPr/>
          </p:nvGrpSpPr>
          <p:grpSpPr>
            <a:xfrm>
              <a:off x="5171150" y="2235765"/>
              <a:ext cx="728136" cy="2455840"/>
              <a:chOff x="5173131" y="2978687"/>
              <a:chExt cx="516468" cy="1712918"/>
            </a:xfrm>
            <a:grpFill/>
          </p:grpSpPr>
          <p:sp>
            <p:nvSpPr>
              <p:cNvPr id="244" name="正方形/長方形 243"/>
              <p:cNvSpPr/>
              <p:nvPr/>
            </p:nvSpPr>
            <p:spPr>
              <a:xfrm>
                <a:off x="5173132" y="3101453"/>
                <a:ext cx="516467" cy="1507066"/>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45" name="円/楕円 244"/>
              <p:cNvSpPr/>
              <p:nvPr/>
            </p:nvSpPr>
            <p:spPr>
              <a:xfrm>
                <a:off x="5173132" y="2978687"/>
                <a:ext cx="516467" cy="224366"/>
              </a:xfrm>
              <a:prstGeom prst="ellipse">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46" name="円/楕円 245"/>
              <p:cNvSpPr/>
              <p:nvPr/>
            </p:nvSpPr>
            <p:spPr>
              <a:xfrm>
                <a:off x="5173131" y="4467239"/>
                <a:ext cx="516467" cy="224366"/>
              </a:xfrm>
              <a:prstGeom prst="ellipse">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nvGrpSpPr>
            <p:cNvPr id="239" name="グループ化 238"/>
            <p:cNvGrpSpPr/>
            <p:nvPr/>
          </p:nvGrpSpPr>
          <p:grpSpPr>
            <a:xfrm>
              <a:off x="5171151" y="4648661"/>
              <a:ext cx="728135" cy="168207"/>
              <a:chOff x="6017006" y="5628474"/>
              <a:chExt cx="728135" cy="168207"/>
            </a:xfrm>
            <a:grpFill/>
          </p:grpSpPr>
          <p:sp>
            <p:nvSpPr>
              <p:cNvPr id="240" name="角丸四角形 239"/>
              <p:cNvSpPr/>
              <p:nvPr/>
            </p:nvSpPr>
            <p:spPr>
              <a:xfrm>
                <a:off x="6017006" y="5750962"/>
                <a:ext cx="728135" cy="45719"/>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nvGrpSpPr>
              <p:cNvPr id="241" name="グループ化 240"/>
              <p:cNvGrpSpPr/>
              <p:nvPr/>
            </p:nvGrpSpPr>
            <p:grpSpPr>
              <a:xfrm>
                <a:off x="6133848" y="5628474"/>
                <a:ext cx="494451" cy="168207"/>
                <a:chOff x="6141893" y="5599199"/>
                <a:chExt cx="494451" cy="168207"/>
              </a:xfrm>
              <a:grpFill/>
            </p:grpSpPr>
            <p:sp>
              <p:nvSpPr>
                <p:cNvPr id="242" name="角丸四角形 241"/>
                <p:cNvSpPr/>
                <p:nvPr/>
              </p:nvSpPr>
              <p:spPr>
                <a:xfrm rot="5400000">
                  <a:off x="6080649" y="5660443"/>
                  <a:ext cx="168207" cy="45719"/>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43" name="角丸四角形 242"/>
                <p:cNvSpPr/>
                <p:nvPr/>
              </p:nvSpPr>
              <p:spPr>
                <a:xfrm rot="5400000">
                  <a:off x="6529381" y="5660443"/>
                  <a:ext cx="168207" cy="45719"/>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grpSp>
      <p:grpSp>
        <p:nvGrpSpPr>
          <p:cNvPr id="266" name="グループ化 265"/>
          <p:cNvGrpSpPr/>
          <p:nvPr/>
        </p:nvGrpSpPr>
        <p:grpSpPr>
          <a:xfrm>
            <a:off x="7538772" y="2647795"/>
            <a:ext cx="208683" cy="333936"/>
            <a:chOff x="5275642" y="1888580"/>
            <a:chExt cx="927998" cy="1420903"/>
          </a:xfrm>
        </p:grpSpPr>
        <p:grpSp>
          <p:nvGrpSpPr>
            <p:cNvPr id="267" name="グループ化 266"/>
            <p:cNvGrpSpPr/>
            <p:nvPr/>
          </p:nvGrpSpPr>
          <p:grpSpPr>
            <a:xfrm>
              <a:off x="5279218" y="3160991"/>
              <a:ext cx="306093" cy="148492"/>
              <a:chOff x="8203633" y="3336818"/>
              <a:chExt cx="305368" cy="191334"/>
            </a:xfrm>
          </p:grpSpPr>
          <p:sp>
            <p:nvSpPr>
              <p:cNvPr id="280" name="角丸四角形 279"/>
              <p:cNvSpPr/>
              <p:nvPr/>
            </p:nvSpPr>
            <p:spPr>
              <a:xfrm>
                <a:off x="8203633" y="3482433"/>
                <a:ext cx="305368" cy="45719"/>
              </a:xfrm>
              <a:prstGeom prst="roundRect">
                <a:avLst/>
              </a:prstGeom>
              <a:solidFill>
                <a:schemeClr val="tx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81" name="角丸四角形 280"/>
              <p:cNvSpPr/>
              <p:nvPr/>
            </p:nvSpPr>
            <p:spPr>
              <a:xfrm rot="5400000">
                <a:off x="8272214" y="3398062"/>
                <a:ext cx="168207" cy="45719"/>
              </a:xfrm>
              <a:prstGeom prst="roundRect">
                <a:avLst/>
              </a:prstGeom>
              <a:solidFill>
                <a:schemeClr val="tx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nvGrpSpPr>
            <p:cNvPr id="268" name="グループ化 267"/>
            <p:cNvGrpSpPr/>
            <p:nvPr/>
          </p:nvGrpSpPr>
          <p:grpSpPr>
            <a:xfrm>
              <a:off x="5275642" y="1888580"/>
              <a:ext cx="922513" cy="1298379"/>
              <a:chOff x="6267870" y="2540508"/>
              <a:chExt cx="920329" cy="1672975"/>
            </a:xfrm>
          </p:grpSpPr>
          <p:sp>
            <p:nvSpPr>
              <p:cNvPr id="276" name="角丸四角形 275"/>
              <p:cNvSpPr/>
              <p:nvPr/>
            </p:nvSpPr>
            <p:spPr>
              <a:xfrm>
                <a:off x="6273798" y="2540508"/>
                <a:ext cx="914401" cy="52784"/>
              </a:xfrm>
              <a:prstGeom prst="roundRect">
                <a:avLst/>
              </a:prstGeom>
              <a:solidFill>
                <a:schemeClr val="tx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77" name="角丸四角形 276"/>
              <p:cNvSpPr/>
              <p:nvPr/>
            </p:nvSpPr>
            <p:spPr>
              <a:xfrm>
                <a:off x="6267870" y="4153631"/>
                <a:ext cx="920329" cy="59852"/>
              </a:xfrm>
              <a:prstGeom prst="roundRect">
                <a:avLst/>
              </a:prstGeom>
              <a:solidFill>
                <a:schemeClr val="tx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78" name="角丸四角形 277"/>
              <p:cNvSpPr/>
              <p:nvPr/>
            </p:nvSpPr>
            <p:spPr>
              <a:xfrm rot="5400000" flipV="1">
                <a:off x="5522268" y="3347359"/>
                <a:ext cx="1613123" cy="59273"/>
              </a:xfrm>
              <a:prstGeom prst="roundRect">
                <a:avLst/>
              </a:prstGeom>
              <a:solidFill>
                <a:schemeClr val="tx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79" name="角丸四角形 278"/>
              <p:cNvSpPr/>
              <p:nvPr/>
            </p:nvSpPr>
            <p:spPr>
              <a:xfrm rot="5400000" flipV="1">
                <a:off x="6327871" y="3326618"/>
                <a:ext cx="1613123" cy="61801"/>
              </a:xfrm>
              <a:prstGeom prst="roundRect">
                <a:avLst/>
              </a:prstGeom>
              <a:solidFill>
                <a:schemeClr val="tx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sp>
          <p:nvSpPr>
            <p:cNvPr id="269" name="角丸四角形 268"/>
            <p:cNvSpPr/>
            <p:nvPr/>
          </p:nvSpPr>
          <p:spPr>
            <a:xfrm rot="5400000" flipV="1">
              <a:off x="4875637" y="2513747"/>
              <a:ext cx="1251928" cy="42560"/>
            </a:xfrm>
            <a:prstGeom prst="roundRect">
              <a:avLst/>
            </a:prstGeom>
            <a:solidFill>
              <a:schemeClr val="tx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70" name="角丸四角形 269"/>
            <p:cNvSpPr/>
            <p:nvPr/>
          </p:nvSpPr>
          <p:spPr>
            <a:xfrm rot="5400000" flipV="1">
              <a:off x="5032606" y="2513747"/>
              <a:ext cx="1251928" cy="42560"/>
            </a:xfrm>
            <a:prstGeom prst="roundRect">
              <a:avLst/>
            </a:prstGeom>
            <a:solidFill>
              <a:schemeClr val="tx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71" name="角丸四角形 270"/>
            <p:cNvSpPr/>
            <p:nvPr/>
          </p:nvSpPr>
          <p:spPr>
            <a:xfrm rot="5400000" flipV="1">
              <a:off x="5189575" y="2524305"/>
              <a:ext cx="1251928" cy="42560"/>
            </a:xfrm>
            <a:prstGeom prst="roundRect">
              <a:avLst/>
            </a:prstGeom>
            <a:solidFill>
              <a:schemeClr val="tx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72" name="角丸四角形 271"/>
            <p:cNvSpPr/>
            <p:nvPr/>
          </p:nvSpPr>
          <p:spPr>
            <a:xfrm rot="5400000" flipV="1">
              <a:off x="5346544" y="2507205"/>
              <a:ext cx="1251928" cy="42560"/>
            </a:xfrm>
            <a:prstGeom prst="roundRect">
              <a:avLst/>
            </a:prstGeom>
            <a:solidFill>
              <a:schemeClr val="tx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nvGrpSpPr>
            <p:cNvPr id="273" name="グループ化 272"/>
            <p:cNvGrpSpPr/>
            <p:nvPr/>
          </p:nvGrpSpPr>
          <p:grpSpPr>
            <a:xfrm>
              <a:off x="5897547" y="3159882"/>
              <a:ext cx="306093" cy="148492"/>
              <a:chOff x="8203633" y="3336818"/>
              <a:chExt cx="305368" cy="191334"/>
            </a:xfrm>
          </p:grpSpPr>
          <p:sp>
            <p:nvSpPr>
              <p:cNvPr id="274" name="角丸四角形 273"/>
              <p:cNvSpPr/>
              <p:nvPr/>
            </p:nvSpPr>
            <p:spPr>
              <a:xfrm>
                <a:off x="8203633" y="3482433"/>
                <a:ext cx="305368" cy="45719"/>
              </a:xfrm>
              <a:prstGeom prst="roundRect">
                <a:avLst/>
              </a:prstGeom>
              <a:solidFill>
                <a:schemeClr val="tx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75" name="角丸四角形 274"/>
              <p:cNvSpPr/>
              <p:nvPr/>
            </p:nvSpPr>
            <p:spPr>
              <a:xfrm rot="5400000">
                <a:off x="8272214" y="3398062"/>
                <a:ext cx="168207" cy="45719"/>
              </a:xfrm>
              <a:prstGeom prst="roundRect">
                <a:avLst/>
              </a:prstGeom>
              <a:solidFill>
                <a:schemeClr val="tx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sp>
        <p:nvSpPr>
          <p:cNvPr id="295" name="正方形/長方形 294"/>
          <p:cNvSpPr/>
          <p:nvPr/>
        </p:nvSpPr>
        <p:spPr>
          <a:xfrm>
            <a:off x="104353" y="2725615"/>
            <a:ext cx="1235890" cy="143369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nvGrpSpPr>
          <p:cNvPr id="282" name="グループ化 281"/>
          <p:cNvGrpSpPr/>
          <p:nvPr/>
        </p:nvGrpSpPr>
        <p:grpSpPr>
          <a:xfrm>
            <a:off x="179418" y="2820045"/>
            <a:ext cx="1116527" cy="1290518"/>
            <a:chOff x="7442253" y="618667"/>
            <a:chExt cx="1058993" cy="1296442"/>
          </a:xfrm>
        </p:grpSpPr>
        <p:grpSp>
          <p:nvGrpSpPr>
            <p:cNvPr id="283" name="グループ化 282"/>
            <p:cNvGrpSpPr/>
            <p:nvPr/>
          </p:nvGrpSpPr>
          <p:grpSpPr>
            <a:xfrm>
              <a:off x="8210513" y="618667"/>
              <a:ext cx="220329" cy="1076604"/>
              <a:chOff x="8407400" y="2939028"/>
              <a:chExt cx="220329" cy="1076604"/>
            </a:xfrm>
          </p:grpSpPr>
          <p:sp>
            <p:nvSpPr>
              <p:cNvPr id="293" name="正方形/長方形 292"/>
              <p:cNvSpPr/>
              <p:nvPr/>
            </p:nvSpPr>
            <p:spPr>
              <a:xfrm>
                <a:off x="8407400" y="3078180"/>
                <a:ext cx="220329" cy="93745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94" name="正方形/長方形 293"/>
              <p:cNvSpPr/>
              <p:nvPr/>
            </p:nvSpPr>
            <p:spPr>
              <a:xfrm>
                <a:off x="8407400" y="2939028"/>
                <a:ext cx="102697" cy="19496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sp>
          <p:nvSpPr>
            <p:cNvPr id="284" name="正方形/長方形 283"/>
            <p:cNvSpPr/>
            <p:nvPr/>
          </p:nvSpPr>
          <p:spPr>
            <a:xfrm>
              <a:off x="7442755" y="1431500"/>
              <a:ext cx="799906" cy="412025"/>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85" name="直角三角形 284"/>
            <p:cNvSpPr/>
            <p:nvPr/>
          </p:nvSpPr>
          <p:spPr>
            <a:xfrm>
              <a:off x="7442253" y="1218271"/>
              <a:ext cx="392707" cy="217260"/>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86" name="直角三角形 285"/>
            <p:cNvSpPr/>
            <p:nvPr/>
          </p:nvSpPr>
          <p:spPr>
            <a:xfrm>
              <a:off x="7842572" y="1209974"/>
              <a:ext cx="392707" cy="217260"/>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nvGrpSpPr>
            <p:cNvPr id="287" name="グループ化 286"/>
            <p:cNvGrpSpPr/>
            <p:nvPr/>
          </p:nvGrpSpPr>
          <p:grpSpPr>
            <a:xfrm>
              <a:off x="7999300" y="1337103"/>
              <a:ext cx="501946" cy="578006"/>
              <a:chOff x="7907008" y="1350624"/>
              <a:chExt cx="501946" cy="578006"/>
            </a:xfrm>
          </p:grpSpPr>
          <p:sp>
            <p:nvSpPr>
              <p:cNvPr id="288" name="円/楕円 287"/>
              <p:cNvSpPr/>
              <p:nvPr/>
            </p:nvSpPr>
            <p:spPr>
              <a:xfrm>
                <a:off x="7907008" y="1350624"/>
                <a:ext cx="493720" cy="257855"/>
              </a:xfrm>
              <a:prstGeom prst="ellipse">
                <a:avLst/>
              </a:prstGeom>
              <a:solidFill>
                <a:schemeClr val="tx1">
                  <a:lumMod val="50000"/>
                  <a:lumOff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89" name="正方形/長方形 288"/>
              <p:cNvSpPr/>
              <p:nvPr/>
            </p:nvSpPr>
            <p:spPr>
              <a:xfrm>
                <a:off x="7911748" y="1483132"/>
                <a:ext cx="493720" cy="425163"/>
              </a:xfrm>
              <a:prstGeom prst="rect">
                <a:avLst/>
              </a:prstGeom>
              <a:solidFill>
                <a:schemeClr val="tx1">
                  <a:lumMod val="50000"/>
                  <a:lumOff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nvGrpSpPr>
              <p:cNvPr id="290" name="グループ化 289"/>
              <p:cNvGrpSpPr/>
              <p:nvPr/>
            </p:nvGrpSpPr>
            <p:grpSpPr>
              <a:xfrm>
                <a:off x="7915234" y="1373010"/>
                <a:ext cx="493720" cy="555620"/>
                <a:chOff x="8147975" y="2008333"/>
                <a:chExt cx="493720" cy="555620"/>
              </a:xfrm>
            </p:grpSpPr>
            <p:sp>
              <p:nvSpPr>
                <p:cNvPr id="291" name="正方形/長方形 290"/>
                <p:cNvSpPr/>
                <p:nvPr/>
              </p:nvSpPr>
              <p:spPr>
                <a:xfrm>
                  <a:off x="8147975" y="2112173"/>
                  <a:ext cx="493720" cy="45178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92" name="円/楕円 291"/>
                <p:cNvSpPr/>
                <p:nvPr/>
              </p:nvSpPr>
              <p:spPr>
                <a:xfrm>
                  <a:off x="8147975" y="2008333"/>
                  <a:ext cx="493720" cy="25785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grpSp>
      <p:sp>
        <p:nvSpPr>
          <p:cNvPr id="296" name="テキスト ボックス 295"/>
          <p:cNvSpPr txBox="1"/>
          <p:nvPr/>
        </p:nvSpPr>
        <p:spPr>
          <a:xfrm>
            <a:off x="153525" y="2642758"/>
            <a:ext cx="723275" cy="253916"/>
          </a:xfrm>
          <a:prstGeom prst="rect">
            <a:avLst/>
          </a:prstGeom>
          <a:solidFill>
            <a:schemeClr val="accent5">
              <a:lumMod val="20000"/>
              <a:lumOff val="80000"/>
            </a:schemeClr>
          </a:solidFill>
          <a:ln>
            <a:solidFill>
              <a:schemeClr val="accent5">
                <a:lumMod val="75000"/>
              </a:schemeClr>
            </a:solidFill>
          </a:ln>
          <a:effectLst>
            <a:outerShdw blurRad="50800" dist="38100" dir="2700000" algn="tl" rotWithShape="0">
              <a:prstClr val="black">
                <a:alpha val="40000"/>
              </a:prstClr>
            </a:outerShdw>
          </a:effectLst>
        </p:spPr>
        <p:txBody>
          <a:bodyPr wrap="none" rtlCol="0" anchor="ctr">
            <a:spAutoFit/>
          </a:bodyPr>
          <a:lstStyle/>
          <a:p>
            <a:r>
              <a:rPr lang="ja-JP" altLang="en-US" sz="1050" b="1" dirty="0">
                <a:latin typeface="+mj-ea"/>
                <a:ea typeface="+mj-ea"/>
                <a:cs typeface="メイリオ" panose="020B0604030504040204" pitchFamily="50" charset="-128"/>
              </a:rPr>
              <a:t>製造工場</a:t>
            </a:r>
          </a:p>
        </p:txBody>
      </p:sp>
      <p:sp>
        <p:nvSpPr>
          <p:cNvPr id="67" name="テキスト ボックス 66"/>
          <p:cNvSpPr txBox="1"/>
          <p:nvPr/>
        </p:nvSpPr>
        <p:spPr>
          <a:xfrm>
            <a:off x="815215" y="3808218"/>
            <a:ext cx="444352" cy="248530"/>
          </a:xfrm>
          <a:prstGeom prst="rect">
            <a:avLst/>
          </a:prstGeom>
          <a:noFill/>
        </p:spPr>
        <p:txBody>
          <a:bodyPr wrap="none" rtlCol="0">
            <a:spAutoFit/>
          </a:bodyPr>
          <a:lstStyle/>
          <a:p>
            <a:r>
              <a:rPr lang="ja-JP" altLang="en-US" sz="1015" dirty="0">
                <a:solidFill>
                  <a:srgbClr val="F8F8F8"/>
                </a:solidFill>
              </a:rPr>
              <a:t>貯槽</a:t>
            </a:r>
          </a:p>
        </p:txBody>
      </p:sp>
      <p:sp>
        <p:nvSpPr>
          <p:cNvPr id="12" name="テキスト ボックス 11"/>
          <p:cNvSpPr txBox="1"/>
          <p:nvPr/>
        </p:nvSpPr>
        <p:spPr>
          <a:xfrm>
            <a:off x="932261" y="2944484"/>
            <a:ext cx="340863" cy="525334"/>
          </a:xfrm>
          <a:prstGeom prst="rect">
            <a:avLst/>
          </a:prstGeom>
          <a:noFill/>
        </p:spPr>
        <p:txBody>
          <a:bodyPr vert="eaVert" wrap="square" rtlCol="0">
            <a:spAutoFit/>
          </a:bodyPr>
          <a:lstStyle/>
          <a:p>
            <a:pPr algn="ctr"/>
            <a:r>
              <a:rPr lang="ja-JP" altLang="en-US" sz="1015" dirty="0">
                <a:solidFill>
                  <a:srgbClr val="F8F8F8"/>
                </a:solidFill>
              </a:rPr>
              <a:t>精留塔</a:t>
            </a:r>
          </a:p>
        </p:txBody>
      </p:sp>
      <p:grpSp>
        <p:nvGrpSpPr>
          <p:cNvPr id="206" name="グループ化 205"/>
          <p:cNvGrpSpPr/>
          <p:nvPr/>
        </p:nvGrpSpPr>
        <p:grpSpPr>
          <a:xfrm>
            <a:off x="4725035" y="5232573"/>
            <a:ext cx="460518" cy="591573"/>
            <a:chOff x="5192935" y="3410610"/>
            <a:chExt cx="918947" cy="1129640"/>
          </a:xfrm>
        </p:grpSpPr>
        <p:pic>
          <p:nvPicPr>
            <p:cNvPr id="207" name="図 206"/>
            <p:cNvPicPr>
              <a:picLocks noChangeAspect="1"/>
            </p:cNvPicPr>
            <p:nvPr/>
          </p:nvPicPr>
          <p:blipFill>
            <a:blip r:embed="rId14">
              <a:duotone>
                <a:schemeClr val="accent3">
                  <a:shade val="45000"/>
                  <a:satMod val="135000"/>
                </a:schemeClr>
                <a:prstClr val="white"/>
              </a:duotone>
            </a:blip>
            <a:stretch>
              <a:fillRect/>
            </a:stretch>
          </p:blipFill>
          <p:spPr>
            <a:xfrm>
              <a:off x="5192935" y="3497765"/>
              <a:ext cx="853031" cy="1042485"/>
            </a:xfrm>
            <a:prstGeom prst="rect">
              <a:avLst/>
            </a:prstGeom>
          </p:spPr>
        </p:pic>
        <p:sp>
          <p:nvSpPr>
            <p:cNvPr id="208" name="平行四辺形 207"/>
            <p:cNvSpPr/>
            <p:nvPr/>
          </p:nvSpPr>
          <p:spPr>
            <a:xfrm>
              <a:off x="5229060" y="3410610"/>
              <a:ext cx="882820" cy="106864"/>
            </a:xfrm>
            <a:prstGeom prst="parallelogram">
              <a:avLst>
                <a:gd name="adj" fmla="val 7917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09" name="平行四辺形 208"/>
            <p:cNvSpPr/>
            <p:nvPr/>
          </p:nvSpPr>
          <p:spPr>
            <a:xfrm rot="16200000" flipH="1">
              <a:off x="5528177" y="3926801"/>
              <a:ext cx="1082643" cy="84766"/>
            </a:xfrm>
            <a:prstGeom prst="parallelogram">
              <a:avLst>
                <a:gd name="adj" fmla="val 12917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nvGrpSpPr>
          <p:cNvPr id="396" name="グループ化 395"/>
          <p:cNvGrpSpPr/>
          <p:nvPr/>
        </p:nvGrpSpPr>
        <p:grpSpPr>
          <a:xfrm>
            <a:off x="2153745" y="3251265"/>
            <a:ext cx="1425497" cy="1253679"/>
            <a:chOff x="2333223" y="3236455"/>
            <a:chExt cx="1544288" cy="1358152"/>
          </a:xfrm>
        </p:grpSpPr>
        <p:sp>
          <p:nvSpPr>
            <p:cNvPr id="397" name="正方形/長方形 396"/>
            <p:cNvSpPr/>
            <p:nvPr/>
          </p:nvSpPr>
          <p:spPr>
            <a:xfrm>
              <a:off x="2632353" y="3427048"/>
              <a:ext cx="1215853" cy="1167559"/>
            </a:xfrm>
            <a:prstGeom prst="rect">
              <a:avLst/>
            </a:prstGeom>
            <a:solidFill>
              <a:schemeClr val="accent6">
                <a:lumMod val="20000"/>
                <a:lumOff val="8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398" name="直角三角形 397"/>
            <p:cNvSpPr/>
            <p:nvPr/>
          </p:nvSpPr>
          <p:spPr>
            <a:xfrm>
              <a:off x="3245198" y="3533820"/>
              <a:ext cx="554299" cy="90902"/>
            </a:xfrm>
            <a:prstGeom prst="rtTriangle">
              <a:avLst/>
            </a:prstGeom>
            <a:solidFill>
              <a:srgbClr val="AED6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399" name="正方形/長方形 398"/>
            <p:cNvSpPr/>
            <p:nvPr/>
          </p:nvSpPr>
          <p:spPr>
            <a:xfrm>
              <a:off x="3249472" y="3623518"/>
              <a:ext cx="555871" cy="866451"/>
            </a:xfrm>
            <a:prstGeom prst="rect">
              <a:avLst/>
            </a:prstGeom>
            <a:solidFill>
              <a:srgbClr val="AED6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nvGrpSpPr>
            <p:cNvPr id="400" name="グループ化 399"/>
            <p:cNvGrpSpPr/>
            <p:nvPr/>
          </p:nvGrpSpPr>
          <p:grpSpPr>
            <a:xfrm>
              <a:off x="2694590" y="3740086"/>
              <a:ext cx="231813" cy="748670"/>
              <a:chOff x="5171150" y="2235765"/>
              <a:chExt cx="728136" cy="2581103"/>
            </a:xfrm>
            <a:solidFill>
              <a:schemeClr val="tx1">
                <a:lumMod val="50000"/>
                <a:lumOff val="50000"/>
              </a:schemeClr>
            </a:solidFill>
          </p:grpSpPr>
          <p:grpSp>
            <p:nvGrpSpPr>
              <p:cNvPr id="549" name="グループ化 548"/>
              <p:cNvGrpSpPr/>
              <p:nvPr/>
            </p:nvGrpSpPr>
            <p:grpSpPr>
              <a:xfrm>
                <a:off x="5171150" y="2235765"/>
                <a:ext cx="728136" cy="2455840"/>
                <a:chOff x="5173131" y="2978687"/>
                <a:chExt cx="516468" cy="1712918"/>
              </a:xfrm>
              <a:grpFill/>
            </p:grpSpPr>
            <p:sp>
              <p:nvSpPr>
                <p:cNvPr id="555" name="正方形/長方形 554"/>
                <p:cNvSpPr/>
                <p:nvPr/>
              </p:nvSpPr>
              <p:spPr>
                <a:xfrm>
                  <a:off x="5173132" y="3101453"/>
                  <a:ext cx="516467" cy="1507066"/>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56" name="円/楕円 555"/>
                <p:cNvSpPr/>
                <p:nvPr/>
              </p:nvSpPr>
              <p:spPr>
                <a:xfrm>
                  <a:off x="5173132" y="2978687"/>
                  <a:ext cx="516467" cy="224366"/>
                </a:xfrm>
                <a:prstGeom prst="ellipse">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57" name="円/楕円 556"/>
                <p:cNvSpPr/>
                <p:nvPr/>
              </p:nvSpPr>
              <p:spPr>
                <a:xfrm>
                  <a:off x="5173131" y="4467239"/>
                  <a:ext cx="516467" cy="224366"/>
                </a:xfrm>
                <a:prstGeom prst="ellipse">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nvGrpSpPr>
              <p:cNvPr id="550" name="グループ化 549"/>
              <p:cNvGrpSpPr/>
              <p:nvPr/>
            </p:nvGrpSpPr>
            <p:grpSpPr>
              <a:xfrm>
                <a:off x="5171151" y="4648661"/>
                <a:ext cx="728135" cy="168207"/>
                <a:chOff x="6017006" y="5628474"/>
                <a:chExt cx="728135" cy="168207"/>
              </a:xfrm>
              <a:grpFill/>
            </p:grpSpPr>
            <p:sp>
              <p:nvSpPr>
                <p:cNvPr id="551" name="角丸四角形 550"/>
                <p:cNvSpPr/>
                <p:nvPr/>
              </p:nvSpPr>
              <p:spPr>
                <a:xfrm>
                  <a:off x="6017006" y="5750962"/>
                  <a:ext cx="728135" cy="45719"/>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nvGrpSpPr>
                <p:cNvPr id="552" name="グループ化 551"/>
                <p:cNvGrpSpPr/>
                <p:nvPr/>
              </p:nvGrpSpPr>
              <p:grpSpPr>
                <a:xfrm>
                  <a:off x="6133848" y="5628474"/>
                  <a:ext cx="494451" cy="168207"/>
                  <a:chOff x="6141893" y="5599199"/>
                  <a:chExt cx="494451" cy="168207"/>
                </a:xfrm>
                <a:grpFill/>
              </p:grpSpPr>
              <p:sp>
                <p:nvSpPr>
                  <p:cNvPr id="553" name="角丸四角形 552"/>
                  <p:cNvSpPr/>
                  <p:nvPr/>
                </p:nvSpPr>
                <p:spPr>
                  <a:xfrm rot="5400000">
                    <a:off x="6080649" y="5660443"/>
                    <a:ext cx="168207" cy="45719"/>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54" name="角丸四角形 553"/>
                  <p:cNvSpPr/>
                  <p:nvPr/>
                </p:nvSpPr>
                <p:spPr>
                  <a:xfrm rot="5400000">
                    <a:off x="6529381" y="5660443"/>
                    <a:ext cx="168207" cy="45719"/>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grpSp>
        <p:cxnSp>
          <p:nvCxnSpPr>
            <p:cNvPr id="401" name="直線コネクタ 400"/>
            <p:cNvCxnSpPr/>
            <p:nvPr/>
          </p:nvCxnSpPr>
          <p:spPr>
            <a:xfrm>
              <a:off x="2864393" y="4388892"/>
              <a:ext cx="162168" cy="0"/>
            </a:xfrm>
            <a:prstGeom prst="line">
              <a:avLst/>
            </a:prstGeom>
            <a:solidFill>
              <a:schemeClr val="tx1">
                <a:lumMod val="50000"/>
                <a:lumOff val="50000"/>
              </a:schemeClr>
            </a:solidFill>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02" name="直線コネクタ 401"/>
            <p:cNvCxnSpPr/>
            <p:nvPr/>
          </p:nvCxnSpPr>
          <p:spPr>
            <a:xfrm>
              <a:off x="2977692" y="3652975"/>
              <a:ext cx="0" cy="734728"/>
            </a:xfrm>
            <a:prstGeom prst="line">
              <a:avLst/>
            </a:prstGeom>
            <a:solidFill>
              <a:schemeClr val="tx1">
                <a:lumMod val="50000"/>
                <a:lumOff val="50000"/>
              </a:schemeClr>
            </a:solidFill>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03" name="直線コネクタ 402"/>
            <p:cNvCxnSpPr/>
            <p:nvPr/>
          </p:nvCxnSpPr>
          <p:spPr>
            <a:xfrm flipH="1" flipV="1">
              <a:off x="2981311" y="3653668"/>
              <a:ext cx="690909" cy="3956"/>
            </a:xfrm>
            <a:prstGeom prst="line">
              <a:avLst/>
            </a:prstGeom>
            <a:solidFill>
              <a:schemeClr val="tx1">
                <a:lumMod val="50000"/>
                <a:lumOff val="50000"/>
              </a:schemeClr>
            </a:solidFill>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04" name="直線コネクタ 403"/>
            <p:cNvCxnSpPr/>
            <p:nvPr/>
          </p:nvCxnSpPr>
          <p:spPr>
            <a:xfrm flipH="1">
              <a:off x="3181684" y="4387236"/>
              <a:ext cx="126437" cy="0"/>
            </a:xfrm>
            <a:prstGeom prst="line">
              <a:avLst/>
            </a:prstGeom>
            <a:solidFill>
              <a:schemeClr val="tx1">
                <a:lumMod val="50000"/>
                <a:lumOff val="50000"/>
              </a:schemeClr>
            </a:solidFill>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05" name="直線コネクタ 404"/>
            <p:cNvCxnSpPr/>
            <p:nvPr/>
          </p:nvCxnSpPr>
          <p:spPr>
            <a:xfrm>
              <a:off x="3453672" y="3652975"/>
              <a:ext cx="0" cy="75819"/>
            </a:xfrm>
            <a:prstGeom prst="line">
              <a:avLst/>
            </a:prstGeom>
            <a:solidFill>
              <a:schemeClr val="tx1">
                <a:lumMod val="50000"/>
                <a:lumOff val="50000"/>
              </a:schemeClr>
            </a:solidFill>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06" name="直線コネクタ 405"/>
            <p:cNvCxnSpPr/>
            <p:nvPr/>
          </p:nvCxnSpPr>
          <p:spPr>
            <a:xfrm flipH="1">
              <a:off x="3297723" y="4052891"/>
              <a:ext cx="445736" cy="0"/>
            </a:xfrm>
            <a:prstGeom prst="line">
              <a:avLst/>
            </a:prstGeom>
            <a:solidFill>
              <a:schemeClr val="tx1">
                <a:lumMod val="50000"/>
                <a:lumOff val="50000"/>
              </a:schemeClr>
            </a:solidFill>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07" name="直線コネクタ 406"/>
            <p:cNvCxnSpPr/>
            <p:nvPr/>
          </p:nvCxnSpPr>
          <p:spPr>
            <a:xfrm>
              <a:off x="3301604" y="4052891"/>
              <a:ext cx="0" cy="335181"/>
            </a:xfrm>
            <a:prstGeom prst="line">
              <a:avLst/>
            </a:prstGeom>
            <a:solidFill>
              <a:schemeClr val="tx1">
                <a:lumMod val="50000"/>
                <a:lumOff val="50000"/>
              </a:schemeClr>
            </a:solidFill>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nvGrpSpPr>
            <p:cNvPr id="408" name="グループ化 407"/>
            <p:cNvGrpSpPr/>
            <p:nvPr/>
          </p:nvGrpSpPr>
          <p:grpSpPr>
            <a:xfrm>
              <a:off x="3365907" y="4139606"/>
              <a:ext cx="75486" cy="314220"/>
              <a:chOff x="1340225" y="4171140"/>
              <a:chExt cx="516467" cy="2037504"/>
            </a:xfrm>
            <a:solidFill>
              <a:schemeClr val="tx1">
                <a:lumMod val="50000"/>
                <a:lumOff val="50000"/>
              </a:schemeClr>
            </a:solidFill>
          </p:grpSpPr>
          <p:sp>
            <p:nvSpPr>
              <p:cNvPr id="480" name="正方形/長方形 479"/>
              <p:cNvSpPr/>
              <p:nvPr/>
            </p:nvSpPr>
            <p:spPr>
              <a:xfrm>
                <a:off x="1340225" y="4599978"/>
                <a:ext cx="516467" cy="1507066"/>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81" name="円/楕円 480"/>
              <p:cNvSpPr/>
              <p:nvPr/>
            </p:nvSpPr>
            <p:spPr>
              <a:xfrm>
                <a:off x="1340225" y="4375611"/>
                <a:ext cx="516467" cy="448734"/>
              </a:xfrm>
              <a:prstGeom prst="ellipse">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82" name="角丸四角形 481"/>
              <p:cNvSpPr/>
              <p:nvPr/>
            </p:nvSpPr>
            <p:spPr>
              <a:xfrm>
                <a:off x="1340225" y="6005444"/>
                <a:ext cx="516467" cy="203200"/>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83" name="正方形/長方形 482"/>
              <p:cNvSpPr/>
              <p:nvPr/>
            </p:nvSpPr>
            <p:spPr>
              <a:xfrm>
                <a:off x="1490321" y="4361564"/>
                <a:ext cx="216275" cy="106003"/>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46" name="円/楕円 545"/>
              <p:cNvSpPr/>
              <p:nvPr/>
            </p:nvSpPr>
            <p:spPr>
              <a:xfrm>
                <a:off x="1503935" y="4171140"/>
                <a:ext cx="189046" cy="119711"/>
              </a:xfrm>
              <a:prstGeom prst="ellipse">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47" name="正方形/長方形 546"/>
              <p:cNvSpPr/>
              <p:nvPr/>
            </p:nvSpPr>
            <p:spPr>
              <a:xfrm>
                <a:off x="1503935" y="4212028"/>
                <a:ext cx="189046" cy="79691"/>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48" name="正方形/長方形 547"/>
              <p:cNvSpPr/>
              <p:nvPr/>
            </p:nvSpPr>
            <p:spPr>
              <a:xfrm>
                <a:off x="1544480" y="4287433"/>
                <a:ext cx="107957" cy="127132"/>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nvGrpSpPr>
            <p:cNvPr id="409" name="グループ化 408"/>
            <p:cNvGrpSpPr/>
            <p:nvPr/>
          </p:nvGrpSpPr>
          <p:grpSpPr>
            <a:xfrm>
              <a:off x="3472511" y="4139606"/>
              <a:ext cx="75486" cy="314220"/>
              <a:chOff x="1340225" y="4171140"/>
              <a:chExt cx="516467" cy="2037504"/>
            </a:xfrm>
            <a:solidFill>
              <a:schemeClr val="tx1">
                <a:lumMod val="50000"/>
                <a:lumOff val="50000"/>
              </a:schemeClr>
            </a:solidFill>
          </p:grpSpPr>
          <p:sp>
            <p:nvSpPr>
              <p:cNvPr id="473" name="正方形/長方形 472"/>
              <p:cNvSpPr/>
              <p:nvPr/>
            </p:nvSpPr>
            <p:spPr>
              <a:xfrm>
                <a:off x="1340225" y="4599978"/>
                <a:ext cx="516467" cy="1507066"/>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74" name="円/楕円 473"/>
              <p:cNvSpPr/>
              <p:nvPr/>
            </p:nvSpPr>
            <p:spPr>
              <a:xfrm>
                <a:off x="1340225" y="4375611"/>
                <a:ext cx="516467" cy="448734"/>
              </a:xfrm>
              <a:prstGeom prst="ellipse">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75" name="角丸四角形 474"/>
              <p:cNvSpPr/>
              <p:nvPr/>
            </p:nvSpPr>
            <p:spPr>
              <a:xfrm>
                <a:off x="1340225" y="6005444"/>
                <a:ext cx="516467" cy="203200"/>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76" name="正方形/長方形 475"/>
              <p:cNvSpPr/>
              <p:nvPr/>
            </p:nvSpPr>
            <p:spPr>
              <a:xfrm>
                <a:off x="1490321" y="4361564"/>
                <a:ext cx="216275" cy="106003"/>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77" name="円/楕円 476"/>
              <p:cNvSpPr/>
              <p:nvPr/>
            </p:nvSpPr>
            <p:spPr>
              <a:xfrm>
                <a:off x="1503935" y="4171140"/>
                <a:ext cx="189046" cy="119711"/>
              </a:xfrm>
              <a:prstGeom prst="ellipse">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78" name="正方形/長方形 477"/>
              <p:cNvSpPr/>
              <p:nvPr/>
            </p:nvSpPr>
            <p:spPr>
              <a:xfrm>
                <a:off x="1503935" y="4212028"/>
                <a:ext cx="189046" cy="79691"/>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79" name="正方形/長方形 478"/>
              <p:cNvSpPr/>
              <p:nvPr/>
            </p:nvSpPr>
            <p:spPr>
              <a:xfrm>
                <a:off x="1544480" y="4287433"/>
                <a:ext cx="107957" cy="127132"/>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nvGrpSpPr>
            <p:cNvPr id="410" name="グループ化 409"/>
            <p:cNvGrpSpPr/>
            <p:nvPr/>
          </p:nvGrpSpPr>
          <p:grpSpPr>
            <a:xfrm>
              <a:off x="3579114" y="4139606"/>
              <a:ext cx="75486" cy="314220"/>
              <a:chOff x="1340225" y="4171140"/>
              <a:chExt cx="516467" cy="2037504"/>
            </a:xfrm>
            <a:solidFill>
              <a:schemeClr val="tx1">
                <a:lumMod val="50000"/>
                <a:lumOff val="50000"/>
              </a:schemeClr>
            </a:solidFill>
          </p:grpSpPr>
          <p:sp>
            <p:nvSpPr>
              <p:cNvPr id="466" name="正方形/長方形 465"/>
              <p:cNvSpPr/>
              <p:nvPr/>
            </p:nvSpPr>
            <p:spPr>
              <a:xfrm>
                <a:off x="1340225" y="4599978"/>
                <a:ext cx="516467" cy="1507066"/>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67" name="円/楕円 466"/>
              <p:cNvSpPr/>
              <p:nvPr/>
            </p:nvSpPr>
            <p:spPr>
              <a:xfrm>
                <a:off x="1340225" y="4375611"/>
                <a:ext cx="516467" cy="448734"/>
              </a:xfrm>
              <a:prstGeom prst="ellipse">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68" name="角丸四角形 467"/>
              <p:cNvSpPr/>
              <p:nvPr/>
            </p:nvSpPr>
            <p:spPr>
              <a:xfrm>
                <a:off x="1340225" y="6005444"/>
                <a:ext cx="516467" cy="203200"/>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69" name="正方形/長方形 468"/>
              <p:cNvSpPr/>
              <p:nvPr/>
            </p:nvSpPr>
            <p:spPr>
              <a:xfrm>
                <a:off x="1490321" y="4361564"/>
                <a:ext cx="216275" cy="106003"/>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70" name="円/楕円 469"/>
              <p:cNvSpPr/>
              <p:nvPr/>
            </p:nvSpPr>
            <p:spPr>
              <a:xfrm>
                <a:off x="1503935" y="4171140"/>
                <a:ext cx="189046" cy="119711"/>
              </a:xfrm>
              <a:prstGeom prst="ellipse">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71" name="正方形/長方形 470"/>
              <p:cNvSpPr/>
              <p:nvPr/>
            </p:nvSpPr>
            <p:spPr>
              <a:xfrm>
                <a:off x="1503935" y="4212028"/>
                <a:ext cx="189046" cy="79691"/>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72" name="正方形/長方形 471"/>
              <p:cNvSpPr/>
              <p:nvPr/>
            </p:nvSpPr>
            <p:spPr>
              <a:xfrm>
                <a:off x="1544480" y="4287433"/>
                <a:ext cx="107957" cy="127132"/>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nvGrpSpPr>
            <p:cNvPr id="411" name="グループ化 410"/>
            <p:cNvGrpSpPr/>
            <p:nvPr/>
          </p:nvGrpSpPr>
          <p:grpSpPr>
            <a:xfrm>
              <a:off x="3685718" y="4139606"/>
              <a:ext cx="75486" cy="314220"/>
              <a:chOff x="1340225" y="4171140"/>
              <a:chExt cx="516467" cy="2037504"/>
            </a:xfrm>
            <a:solidFill>
              <a:schemeClr val="tx1">
                <a:lumMod val="50000"/>
                <a:lumOff val="50000"/>
              </a:schemeClr>
            </a:solidFill>
          </p:grpSpPr>
          <p:sp>
            <p:nvSpPr>
              <p:cNvPr id="459" name="正方形/長方形 458"/>
              <p:cNvSpPr/>
              <p:nvPr/>
            </p:nvSpPr>
            <p:spPr>
              <a:xfrm>
                <a:off x="1340225" y="4599978"/>
                <a:ext cx="516467" cy="1507066"/>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60" name="円/楕円 459"/>
              <p:cNvSpPr/>
              <p:nvPr/>
            </p:nvSpPr>
            <p:spPr>
              <a:xfrm>
                <a:off x="1340225" y="4375611"/>
                <a:ext cx="516467" cy="448734"/>
              </a:xfrm>
              <a:prstGeom prst="ellipse">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61" name="角丸四角形 460"/>
              <p:cNvSpPr/>
              <p:nvPr/>
            </p:nvSpPr>
            <p:spPr>
              <a:xfrm>
                <a:off x="1340225" y="6005444"/>
                <a:ext cx="516467" cy="203200"/>
              </a:xfrm>
              <a:prstGeom prst="round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62" name="正方形/長方形 461"/>
              <p:cNvSpPr/>
              <p:nvPr/>
            </p:nvSpPr>
            <p:spPr>
              <a:xfrm>
                <a:off x="1490321" y="4361564"/>
                <a:ext cx="216275" cy="106003"/>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63" name="円/楕円 462"/>
              <p:cNvSpPr/>
              <p:nvPr/>
            </p:nvSpPr>
            <p:spPr>
              <a:xfrm>
                <a:off x="1503935" y="4171140"/>
                <a:ext cx="189046" cy="119711"/>
              </a:xfrm>
              <a:prstGeom prst="ellipse">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64" name="正方形/長方形 463"/>
              <p:cNvSpPr/>
              <p:nvPr/>
            </p:nvSpPr>
            <p:spPr>
              <a:xfrm>
                <a:off x="1503935" y="4212028"/>
                <a:ext cx="189046" cy="79691"/>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65" name="正方形/長方形 464"/>
              <p:cNvSpPr/>
              <p:nvPr/>
            </p:nvSpPr>
            <p:spPr>
              <a:xfrm>
                <a:off x="1544480" y="4287433"/>
                <a:ext cx="107957" cy="127132"/>
              </a:xfrm>
              <a:prstGeom prst="rect">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cxnSp>
          <p:nvCxnSpPr>
            <p:cNvPr id="412" name="直線コネクタ 411"/>
            <p:cNvCxnSpPr/>
            <p:nvPr/>
          </p:nvCxnSpPr>
          <p:spPr>
            <a:xfrm>
              <a:off x="3415820" y="4050276"/>
              <a:ext cx="236" cy="88270"/>
            </a:xfrm>
            <a:prstGeom prst="line">
              <a:avLst/>
            </a:prstGeom>
            <a:solidFill>
              <a:schemeClr val="tx1">
                <a:lumMod val="50000"/>
                <a:lumOff val="50000"/>
              </a:schemeClr>
            </a:solidFill>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13" name="直線コネクタ 412"/>
            <p:cNvCxnSpPr/>
            <p:nvPr/>
          </p:nvCxnSpPr>
          <p:spPr>
            <a:xfrm>
              <a:off x="3523003" y="4055019"/>
              <a:ext cx="236" cy="88270"/>
            </a:xfrm>
            <a:prstGeom prst="line">
              <a:avLst/>
            </a:prstGeom>
            <a:solidFill>
              <a:schemeClr val="tx1">
                <a:lumMod val="50000"/>
                <a:lumOff val="50000"/>
              </a:schemeClr>
            </a:solidFill>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14" name="直線コネクタ 413"/>
            <p:cNvCxnSpPr/>
            <p:nvPr/>
          </p:nvCxnSpPr>
          <p:spPr>
            <a:xfrm>
              <a:off x="3632662" y="4059492"/>
              <a:ext cx="236" cy="88270"/>
            </a:xfrm>
            <a:prstGeom prst="line">
              <a:avLst/>
            </a:prstGeom>
            <a:solidFill>
              <a:schemeClr val="tx1">
                <a:lumMod val="50000"/>
                <a:lumOff val="50000"/>
              </a:schemeClr>
            </a:solidFill>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15" name="直線コネクタ 414"/>
            <p:cNvCxnSpPr/>
            <p:nvPr/>
          </p:nvCxnSpPr>
          <p:spPr>
            <a:xfrm>
              <a:off x="3736418" y="4055019"/>
              <a:ext cx="236" cy="88270"/>
            </a:xfrm>
            <a:prstGeom prst="line">
              <a:avLst/>
            </a:prstGeom>
            <a:solidFill>
              <a:schemeClr val="tx1">
                <a:lumMod val="50000"/>
                <a:lumOff val="50000"/>
              </a:schemeClr>
            </a:solidFill>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16" name="直線コネクタ 415"/>
            <p:cNvCxnSpPr/>
            <p:nvPr/>
          </p:nvCxnSpPr>
          <p:spPr>
            <a:xfrm>
              <a:off x="3667625" y="3655646"/>
              <a:ext cx="0" cy="76679"/>
            </a:xfrm>
            <a:prstGeom prst="line">
              <a:avLst/>
            </a:prstGeom>
            <a:solidFill>
              <a:schemeClr val="tx1">
                <a:lumMod val="50000"/>
                <a:lumOff val="50000"/>
              </a:schemeClr>
            </a:solidFill>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17" name="直線コネクタ 416"/>
            <p:cNvCxnSpPr/>
            <p:nvPr/>
          </p:nvCxnSpPr>
          <p:spPr>
            <a:xfrm flipH="1">
              <a:off x="3242892" y="4488314"/>
              <a:ext cx="560223" cy="0"/>
            </a:xfrm>
            <a:prstGeom prst="line">
              <a:avLst/>
            </a:prstGeom>
            <a:solidFill>
              <a:schemeClr val="tx1">
                <a:lumMod val="50000"/>
                <a:lumOff val="50000"/>
              </a:schemeClr>
            </a:solidFill>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18" name="直線コネクタ 417"/>
            <p:cNvCxnSpPr/>
            <p:nvPr/>
          </p:nvCxnSpPr>
          <p:spPr>
            <a:xfrm flipV="1">
              <a:off x="3245853" y="3530717"/>
              <a:ext cx="0" cy="956408"/>
            </a:xfrm>
            <a:prstGeom prst="line">
              <a:avLst/>
            </a:prstGeom>
            <a:solidFill>
              <a:schemeClr val="tx1">
                <a:lumMod val="50000"/>
                <a:lumOff val="50000"/>
              </a:schemeClr>
            </a:solidFill>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19" name="直線コネクタ 418"/>
            <p:cNvCxnSpPr>
              <a:endCxn id="398" idx="4"/>
            </p:cNvCxnSpPr>
            <p:nvPr/>
          </p:nvCxnSpPr>
          <p:spPr>
            <a:xfrm flipH="1" flipV="1">
              <a:off x="3799496" y="3624722"/>
              <a:ext cx="3618" cy="866217"/>
            </a:xfrm>
            <a:prstGeom prst="line">
              <a:avLst/>
            </a:prstGeom>
            <a:solidFill>
              <a:schemeClr val="tx1">
                <a:lumMod val="50000"/>
                <a:lumOff val="50000"/>
              </a:schemeClr>
            </a:solidFill>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20" name="直線コネクタ 419"/>
            <p:cNvCxnSpPr>
              <a:stCxn id="398" idx="4"/>
            </p:cNvCxnSpPr>
            <p:nvPr/>
          </p:nvCxnSpPr>
          <p:spPr>
            <a:xfrm flipH="1" flipV="1">
              <a:off x="3242892" y="3534582"/>
              <a:ext cx="556605" cy="90140"/>
            </a:xfrm>
            <a:prstGeom prst="line">
              <a:avLst/>
            </a:prstGeom>
            <a:solidFill>
              <a:schemeClr val="tx1">
                <a:lumMod val="50000"/>
                <a:lumOff val="50000"/>
              </a:schemeClr>
            </a:solidFill>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nvGrpSpPr>
            <p:cNvPr id="421" name="グループ化 420"/>
            <p:cNvGrpSpPr/>
            <p:nvPr/>
          </p:nvGrpSpPr>
          <p:grpSpPr>
            <a:xfrm>
              <a:off x="3366709" y="3689983"/>
              <a:ext cx="173924" cy="291025"/>
              <a:chOff x="2703154" y="1181100"/>
              <a:chExt cx="527549" cy="887527"/>
            </a:xfrm>
          </p:grpSpPr>
          <p:sp>
            <p:nvSpPr>
              <p:cNvPr id="451" name="正方形/長方形 450"/>
              <p:cNvSpPr/>
              <p:nvPr/>
            </p:nvSpPr>
            <p:spPr>
              <a:xfrm>
                <a:off x="2703154" y="1323377"/>
                <a:ext cx="527549" cy="745250"/>
              </a:xfrm>
              <a:prstGeom prst="rect">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52" name="正方形/長方形 451"/>
              <p:cNvSpPr/>
              <p:nvPr/>
            </p:nvSpPr>
            <p:spPr>
              <a:xfrm>
                <a:off x="2703154" y="1181100"/>
                <a:ext cx="527549" cy="152797"/>
              </a:xfrm>
              <a:prstGeom prst="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nvGrpSpPr>
              <p:cNvPr id="453" name="グループ化 452"/>
              <p:cNvGrpSpPr/>
              <p:nvPr/>
            </p:nvGrpSpPr>
            <p:grpSpPr>
              <a:xfrm>
                <a:off x="2776633" y="1231416"/>
                <a:ext cx="160149" cy="97604"/>
                <a:chOff x="5867400" y="1642532"/>
                <a:chExt cx="287867" cy="152402"/>
              </a:xfrm>
              <a:solidFill>
                <a:schemeClr val="tx1">
                  <a:lumMod val="50000"/>
                  <a:lumOff val="50000"/>
                </a:schemeClr>
              </a:solidFill>
            </p:grpSpPr>
            <p:sp>
              <p:nvSpPr>
                <p:cNvPr id="457" name="角丸四角形 456"/>
                <p:cNvSpPr/>
                <p:nvPr/>
              </p:nvSpPr>
              <p:spPr>
                <a:xfrm flipV="1">
                  <a:off x="5867400" y="1642532"/>
                  <a:ext cx="287867" cy="45719"/>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58" name="角丸四角形 457"/>
                <p:cNvSpPr/>
                <p:nvPr/>
              </p:nvSpPr>
              <p:spPr>
                <a:xfrm rot="5400000" flipV="1">
                  <a:off x="5946562" y="1707303"/>
                  <a:ext cx="129542" cy="45719"/>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nvGrpSpPr>
              <p:cNvPr id="454" name="グループ化 453"/>
              <p:cNvGrpSpPr/>
              <p:nvPr/>
            </p:nvGrpSpPr>
            <p:grpSpPr>
              <a:xfrm>
                <a:off x="2997543" y="1231416"/>
                <a:ext cx="160149" cy="97604"/>
                <a:chOff x="5867400" y="1642532"/>
                <a:chExt cx="287867" cy="152402"/>
              </a:xfrm>
              <a:solidFill>
                <a:schemeClr val="tx1">
                  <a:lumMod val="50000"/>
                  <a:lumOff val="50000"/>
                </a:schemeClr>
              </a:solidFill>
            </p:grpSpPr>
            <p:sp>
              <p:nvSpPr>
                <p:cNvPr id="455" name="角丸四角形 454"/>
                <p:cNvSpPr/>
                <p:nvPr/>
              </p:nvSpPr>
              <p:spPr>
                <a:xfrm flipV="1">
                  <a:off x="5867400" y="1642532"/>
                  <a:ext cx="287867" cy="45719"/>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56" name="角丸四角形 455"/>
                <p:cNvSpPr/>
                <p:nvPr/>
              </p:nvSpPr>
              <p:spPr>
                <a:xfrm rot="5400000" flipV="1">
                  <a:off x="5946562" y="1707303"/>
                  <a:ext cx="129542" cy="45719"/>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grpSp>
          <p:nvGrpSpPr>
            <p:cNvPr id="422" name="グループ化 421"/>
            <p:cNvGrpSpPr/>
            <p:nvPr/>
          </p:nvGrpSpPr>
          <p:grpSpPr>
            <a:xfrm>
              <a:off x="3583103" y="3689983"/>
              <a:ext cx="173924" cy="291025"/>
              <a:chOff x="2703154" y="1181100"/>
              <a:chExt cx="527549" cy="887527"/>
            </a:xfrm>
          </p:grpSpPr>
          <p:sp>
            <p:nvSpPr>
              <p:cNvPr id="443" name="正方形/長方形 442"/>
              <p:cNvSpPr/>
              <p:nvPr/>
            </p:nvSpPr>
            <p:spPr>
              <a:xfrm>
                <a:off x="2703154" y="1323377"/>
                <a:ext cx="527549" cy="745250"/>
              </a:xfrm>
              <a:prstGeom prst="rect">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44" name="正方形/長方形 443"/>
              <p:cNvSpPr/>
              <p:nvPr/>
            </p:nvSpPr>
            <p:spPr>
              <a:xfrm>
                <a:off x="2703154" y="1181100"/>
                <a:ext cx="527549" cy="152797"/>
              </a:xfrm>
              <a:prstGeom prst="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nvGrpSpPr>
              <p:cNvPr id="445" name="グループ化 444"/>
              <p:cNvGrpSpPr/>
              <p:nvPr/>
            </p:nvGrpSpPr>
            <p:grpSpPr>
              <a:xfrm>
                <a:off x="2776633" y="1231416"/>
                <a:ext cx="160149" cy="97604"/>
                <a:chOff x="5867400" y="1642532"/>
                <a:chExt cx="287867" cy="152402"/>
              </a:xfrm>
              <a:solidFill>
                <a:schemeClr val="tx1">
                  <a:lumMod val="50000"/>
                  <a:lumOff val="50000"/>
                </a:schemeClr>
              </a:solidFill>
            </p:grpSpPr>
            <p:sp>
              <p:nvSpPr>
                <p:cNvPr id="449" name="角丸四角形 448"/>
                <p:cNvSpPr/>
                <p:nvPr/>
              </p:nvSpPr>
              <p:spPr>
                <a:xfrm flipV="1">
                  <a:off x="5867400" y="1642532"/>
                  <a:ext cx="287867" cy="45719"/>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50" name="角丸四角形 449"/>
                <p:cNvSpPr/>
                <p:nvPr/>
              </p:nvSpPr>
              <p:spPr>
                <a:xfrm rot="5400000" flipV="1">
                  <a:off x="5946562" y="1707303"/>
                  <a:ext cx="129542" cy="45719"/>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nvGrpSpPr>
              <p:cNvPr id="446" name="グループ化 445"/>
              <p:cNvGrpSpPr/>
              <p:nvPr/>
            </p:nvGrpSpPr>
            <p:grpSpPr>
              <a:xfrm>
                <a:off x="2997543" y="1231416"/>
                <a:ext cx="160149" cy="97604"/>
                <a:chOff x="5867400" y="1642532"/>
                <a:chExt cx="287867" cy="152402"/>
              </a:xfrm>
              <a:solidFill>
                <a:schemeClr val="tx1">
                  <a:lumMod val="50000"/>
                  <a:lumOff val="50000"/>
                </a:schemeClr>
              </a:solidFill>
            </p:grpSpPr>
            <p:sp>
              <p:nvSpPr>
                <p:cNvPr id="447" name="角丸四角形 446"/>
                <p:cNvSpPr/>
                <p:nvPr/>
              </p:nvSpPr>
              <p:spPr>
                <a:xfrm flipV="1">
                  <a:off x="5867400" y="1642532"/>
                  <a:ext cx="287867" cy="45719"/>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48" name="角丸四角形 447"/>
                <p:cNvSpPr/>
                <p:nvPr/>
              </p:nvSpPr>
              <p:spPr>
                <a:xfrm rot="5400000" flipV="1">
                  <a:off x="5946562" y="1707303"/>
                  <a:ext cx="129542" cy="45719"/>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grpSp>
          <p:nvGrpSpPr>
            <p:cNvPr id="423" name="グループ化 422"/>
            <p:cNvGrpSpPr/>
            <p:nvPr/>
          </p:nvGrpSpPr>
          <p:grpSpPr>
            <a:xfrm>
              <a:off x="3018034" y="4083405"/>
              <a:ext cx="198472" cy="404909"/>
              <a:chOff x="5275642" y="1888580"/>
              <a:chExt cx="927998" cy="1420903"/>
            </a:xfrm>
          </p:grpSpPr>
          <p:grpSp>
            <p:nvGrpSpPr>
              <p:cNvPr id="428" name="グループ化 427"/>
              <p:cNvGrpSpPr/>
              <p:nvPr/>
            </p:nvGrpSpPr>
            <p:grpSpPr>
              <a:xfrm>
                <a:off x="5279218" y="3160991"/>
                <a:ext cx="306093" cy="148492"/>
                <a:chOff x="8203633" y="3336818"/>
                <a:chExt cx="305368" cy="191334"/>
              </a:xfrm>
            </p:grpSpPr>
            <p:sp>
              <p:nvSpPr>
                <p:cNvPr id="441" name="角丸四角形 440"/>
                <p:cNvSpPr/>
                <p:nvPr/>
              </p:nvSpPr>
              <p:spPr>
                <a:xfrm>
                  <a:off x="8203633" y="3482433"/>
                  <a:ext cx="305368" cy="45719"/>
                </a:xfrm>
                <a:prstGeom prst="roundRect">
                  <a:avLst/>
                </a:prstGeom>
                <a:solidFill>
                  <a:schemeClr val="tx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42" name="角丸四角形 441"/>
                <p:cNvSpPr/>
                <p:nvPr/>
              </p:nvSpPr>
              <p:spPr>
                <a:xfrm rot="5400000">
                  <a:off x="8272214" y="3398062"/>
                  <a:ext cx="168207" cy="45719"/>
                </a:xfrm>
                <a:prstGeom prst="roundRect">
                  <a:avLst/>
                </a:prstGeom>
                <a:solidFill>
                  <a:schemeClr val="tx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nvGrpSpPr>
              <p:cNvPr id="429" name="グループ化 428"/>
              <p:cNvGrpSpPr/>
              <p:nvPr/>
            </p:nvGrpSpPr>
            <p:grpSpPr>
              <a:xfrm>
                <a:off x="5275642" y="1888580"/>
                <a:ext cx="922513" cy="1298379"/>
                <a:chOff x="6267870" y="2540508"/>
                <a:chExt cx="920329" cy="1672975"/>
              </a:xfrm>
            </p:grpSpPr>
            <p:sp>
              <p:nvSpPr>
                <p:cNvPr id="437" name="角丸四角形 436"/>
                <p:cNvSpPr/>
                <p:nvPr/>
              </p:nvSpPr>
              <p:spPr>
                <a:xfrm>
                  <a:off x="6273798" y="2540508"/>
                  <a:ext cx="914401" cy="52784"/>
                </a:xfrm>
                <a:prstGeom prst="roundRect">
                  <a:avLst/>
                </a:prstGeom>
                <a:solidFill>
                  <a:schemeClr val="tx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38" name="角丸四角形 437"/>
                <p:cNvSpPr/>
                <p:nvPr/>
              </p:nvSpPr>
              <p:spPr>
                <a:xfrm>
                  <a:off x="6267870" y="4153631"/>
                  <a:ext cx="920329" cy="59852"/>
                </a:xfrm>
                <a:prstGeom prst="roundRect">
                  <a:avLst/>
                </a:prstGeom>
                <a:solidFill>
                  <a:schemeClr val="tx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39" name="角丸四角形 438"/>
                <p:cNvSpPr/>
                <p:nvPr/>
              </p:nvSpPr>
              <p:spPr>
                <a:xfrm rot="5400000" flipV="1">
                  <a:off x="5522268" y="3347359"/>
                  <a:ext cx="1613123" cy="59273"/>
                </a:xfrm>
                <a:prstGeom prst="roundRect">
                  <a:avLst/>
                </a:prstGeom>
                <a:solidFill>
                  <a:schemeClr val="tx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40" name="角丸四角形 439"/>
                <p:cNvSpPr/>
                <p:nvPr/>
              </p:nvSpPr>
              <p:spPr>
                <a:xfrm rot="5400000" flipV="1">
                  <a:off x="6327871" y="3326618"/>
                  <a:ext cx="1613123" cy="61801"/>
                </a:xfrm>
                <a:prstGeom prst="roundRect">
                  <a:avLst/>
                </a:prstGeom>
                <a:solidFill>
                  <a:schemeClr val="tx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sp>
            <p:nvSpPr>
              <p:cNvPr id="430" name="角丸四角形 429"/>
              <p:cNvSpPr/>
              <p:nvPr/>
            </p:nvSpPr>
            <p:spPr>
              <a:xfrm rot="5400000" flipV="1">
                <a:off x="4875637" y="2513747"/>
                <a:ext cx="1251928" cy="42560"/>
              </a:xfrm>
              <a:prstGeom prst="roundRect">
                <a:avLst/>
              </a:prstGeom>
              <a:solidFill>
                <a:schemeClr val="tx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31" name="角丸四角形 430"/>
              <p:cNvSpPr/>
              <p:nvPr/>
            </p:nvSpPr>
            <p:spPr>
              <a:xfrm rot="5400000" flipV="1">
                <a:off x="5032606" y="2513747"/>
                <a:ext cx="1251928" cy="42560"/>
              </a:xfrm>
              <a:prstGeom prst="roundRect">
                <a:avLst/>
              </a:prstGeom>
              <a:solidFill>
                <a:schemeClr val="tx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32" name="角丸四角形 431"/>
              <p:cNvSpPr/>
              <p:nvPr/>
            </p:nvSpPr>
            <p:spPr>
              <a:xfrm rot="5400000" flipV="1">
                <a:off x="5189575" y="2524305"/>
                <a:ext cx="1251928" cy="42560"/>
              </a:xfrm>
              <a:prstGeom prst="roundRect">
                <a:avLst/>
              </a:prstGeom>
              <a:solidFill>
                <a:schemeClr val="tx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33" name="角丸四角形 432"/>
              <p:cNvSpPr/>
              <p:nvPr/>
            </p:nvSpPr>
            <p:spPr>
              <a:xfrm rot="5400000" flipV="1">
                <a:off x="5346544" y="2507205"/>
                <a:ext cx="1251928" cy="42560"/>
              </a:xfrm>
              <a:prstGeom prst="roundRect">
                <a:avLst/>
              </a:prstGeom>
              <a:solidFill>
                <a:schemeClr val="tx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nvGrpSpPr>
              <p:cNvPr id="434" name="グループ化 433"/>
              <p:cNvGrpSpPr/>
              <p:nvPr/>
            </p:nvGrpSpPr>
            <p:grpSpPr>
              <a:xfrm>
                <a:off x="5897547" y="3159882"/>
                <a:ext cx="306093" cy="148492"/>
                <a:chOff x="8203633" y="3336818"/>
                <a:chExt cx="305368" cy="191334"/>
              </a:xfrm>
            </p:grpSpPr>
            <p:sp>
              <p:nvSpPr>
                <p:cNvPr id="435" name="角丸四角形 434"/>
                <p:cNvSpPr/>
                <p:nvPr/>
              </p:nvSpPr>
              <p:spPr>
                <a:xfrm>
                  <a:off x="8203633" y="3482433"/>
                  <a:ext cx="305368" cy="45719"/>
                </a:xfrm>
                <a:prstGeom prst="roundRect">
                  <a:avLst/>
                </a:prstGeom>
                <a:solidFill>
                  <a:schemeClr val="tx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436" name="角丸四角形 435"/>
                <p:cNvSpPr/>
                <p:nvPr/>
              </p:nvSpPr>
              <p:spPr>
                <a:xfrm rot="5400000">
                  <a:off x="8272214" y="3398062"/>
                  <a:ext cx="168207" cy="45719"/>
                </a:xfrm>
                <a:prstGeom prst="roundRect">
                  <a:avLst/>
                </a:prstGeom>
                <a:solidFill>
                  <a:schemeClr val="tx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sp>
          <p:nvSpPr>
            <p:cNvPr id="424" name="テキスト ボックス 423"/>
            <p:cNvSpPr txBox="1"/>
            <p:nvPr/>
          </p:nvSpPr>
          <p:spPr>
            <a:xfrm>
              <a:off x="2333223" y="3236455"/>
              <a:ext cx="783548" cy="275076"/>
            </a:xfrm>
            <a:prstGeom prst="rect">
              <a:avLst/>
            </a:prstGeom>
            <a:solidFill>
              <a:srgbClr val="E2F0D9"/>
            </a:solidFill>
            <a:ln>
              <a:solidFill>
                <a:schemeClr val="accent6">
                  <a:lumMod val="75000"/>
                </a:schemeClr>
              </a:solidFill>
            </a:ln>
            <a:effectLst>
              <a:outerShdw blurRad="50800" dist="38100" dir="2700000" algn="tl" rotWithShape="0">
                <a:prstClr val="black">
                  <a:alpha val="40000"/>
                </a:prstClr>
              </a:outerShdw>
            </a:effectLst>
          </p:spPr>
          <p:txBody>
            <a:bodyPr wrap="none" rtlCol="0" anchor="ctr">
              <a:spAutoFit/>
            </a:bodyPr>
            <a:lstStyle/>
            <a:p>
              <a:r>
                <a:rPr lang="ja-JP" altLang="en-US" sz="1050" b="1" dirty="0">
                  <a:latin typeface="+mj-ea"/>
                  <a:ea typeface="+mj-ea"/>
                  <a:cs typeface="メイリオ" panose="020B0604030504040204" pitchFamily="50" charset="-128"/>
                </a:rPr>
                <a:t>充塡工場</a:t>
              </a:r>
            </a:p>
          </p:txBody>
        </p:sp>
        <p:sp>
          <p:nvSpPr>
            <p:cNvPr id="425" name="テキスト ボックス 424"/>
            <p:cNvSpPr txBox="1"/>
            <p:nvPr/>
          </p:nvSpPr>
          <p:spPr>
            <a:xfrm>
              <a:off x="3322419" y="3726747"/>
              <a:ext cx="474435" cy="253890"/>
            </a:xfrm>
            <a:prstGeom prst="rect">
              <a:avLst/>
            </a:prstGeom>
            <a:noFill/>
          </p:spPr>
          <p:txBody>
            <a:bodyPr wrap="none" rtlCol="0">
              <a:spAutoFit/>
            </a:bodyPr>
            <a:lstStyle/>
            <a:p>
              <a:r>
                <a:rPr lang="ja-JP" altLang="en-US" sz="923" dirty="0">
                  <a:solidFill>
                    <a:srgbClr val="F8F8F8"/>
                  </a:solidFill>
                </a:rPr>
                <a:t>ＬＧＣ</a:t>
              </a:r>
            </a:p>
          </p:txBody>
        </p:sp>
        <p:sp>
          <p:nvSpPr>
            <p:cNvPr id="426" name="テキスト ボックス 425"/>
            <p:cNvSpPr txBox="1"/>
            <p:nvPr/>
          </p:nvSpPr>
          <p:spPr>
            <a:xfrm>
              <a:off x="2636079" y="3810733"/>
              <a:ext cx="385870" cy="253890"/>
            </a:xfrm>
            <a:prstGeom prst="rect">
              <a:avLst/>
            </a:prstGeom>
            <a:noFill/>
          </p:spPr>
          <p:txBody>
            <a:bodyPr wrap="none" rtlCol="0">
              <a:spAutoFit/>
            </a:bodyPr>
            <a:lstStyle/>
            <a:p>
              <a:r>
                <a:rPr lang="ja-JP" altLang="en-US" sz="923" dirty="0">
                  <a:solidFill>
                    <a:srgbClr val="F8F8F8"/>
                  </a:solidFill>
                </a:rPr>
                <a:t>ＣＥ</a:t>
              </a:r>
            </a:p>
          </p:txBody>
        </p:sp>
        <p:sp>
          <p:nvSpPr>
            <p:cNvPr id="427" name="テキスト ボックス 426"/>
            <p:cNvSpPr txBox="1"/>
            <p:nvPr/>
          </p:nvSpPr>
          <p:spPr>
            <a:xfrm>
              <a:off x="3323192" y="4227387"/>
              <a:ext cx="554319" cy="253890"/>
            </a:xfrm>
            <a:prstGeom prst="rect">
              <a:avLst/>
            </a:prstGeom>
            <a:noFill/>
          </p:spPr>
          <p:txBody>
            <a:bodyPr wrap="none" rtlCol="0">
              <a:spAutoFit/>
            </a:bodyPr>
            <a:lstStyle/>
            <a:p>
              <a:r>
                <a:rPr lang="ja-JP" altLang="en-US" sz="923" dirty="0">
                  <a:solidFill>
                    <a:srgbClr val="F8F8F8"/>
                  </a:solidFill>
                </a:rPr>
                <a:t>ボンベ</a:t>
              </a:r>
            </a:p>
          </p:txBody>
        </p:sp>
      </p:grpSp>
      <p:grpSp>
        <p:nvGrpSpPr>
          <p:cNvPr id="558" name="グループ化 557"/>
          <p:cNvGrpSpPr/>
          <p:nvPr/>
        </p:nvGrpSpPr>
        <p:grpSpPr>
          <a:xfrm>
            <a:off x="4698558" y="3578875"/>
            <a:ext cx="990414" cy="664201"/>
            <a:chOff x="5090105" y="3507310"/>
            <a:chExt cx="1072948" cy="803606"/>
          </a:xfrm>
        </p:grpSpPr>
        <p:grpSp>
          <p:nvGrpSpPr>
            <p:cNvPr id="559" name="グループ化 558"/>
            <p:cNvGrpSpPr/>
            <p:nvPr/>
          </p:nvGrpSpPr>
          <p:grpSpPr>
            <a:xfrm>
              <a:off x="5090105" y="3507310"/>
              <a:ext cx="1072948" cy="803606"/>
              <a:chOff x="2141738" y="4408716"/>
              <a:chExt cx="2185025" cy="1503437"/>
            </a:xfrm>
          </p:grpSpPr>
          <p:sp>
            <p:nvSpPr>
              <p:cNvPr id="614" name="直角三角形 613"/>
              <p:cNvSpPr/>
              <p:nvPr/>
            </p:nvSpPr>
            <p:spPr>
              <a:xfrm>
                <a:off x="2141738" y="4427098"/>
                <a:ext cx="2185025" cy="309125"/>
              </a:xfrm>
              <a:prstGeom prst="rtTriangle">
                <a:avLst/>
              </a:prstGeom>
              <a:solidFill>
                <a:srgbClr val="FFF9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15" name="正方形/長方形 614"/>
              <p:cNvSpPr/>
              <p:nvPr/>
            </p:nvSpPr>
            <p:spPr>
              <a:xfrm>
                <a:off x="2170713" y="4736226"/>
                <a:ext cx="2138884" cy="1175924"/>
              </a:xfrm>
              <a:prstGeom prst="rect">
                <a:avLst/>
              </a:prstGeom>
              <a:solidFill>
                <a:srgbClr val="FFF9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cxnSp>
            <p:nvCxnSpPr>
              <p:cNvPr id="616" name="直線コネクタ 615"/>
              <p:cNvCxnSpPr/>
              <p:nvPr/>
            </p:nvCxnSpPr>
            <p:spPr>
              <a:xfrm flipH="1">
                <a:off x="2150503" y="5912153"/>
                <a:ext cx="2167497" cy="0"/>
              </a:xfrm>
              <a:prstGeom prst="line">
                <a:avLst/>
              </a:prstGeom>
              <a:solidFill>
                <a:schemeClr val="tx1">
                  <a:lumMod val="50000"/>
                  <a:lumOff val="50000"/>
                </a:schemeClr>
              </a:solidFill>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17" name="直線コネクタ 616"/>
              <p:cNvCxnSpPr/>
              <p:nvPr/>
            </p:nvCxnSpPr>
            <p:spPr>
              <a:xfrm flipV="1">
                <a:off x="2150503" y="4408716"/>
                <a:ext cx="0" cy="1503437"/>
              </a:xfrm>
              <a:prstGeom prst="line">
                <a:avLst/>
              </a:prstGeom>
              <a:solidFill>
                <a:schemeClr val="tx1">
                  <a:lumMod val="50000"/>
                  <a:lumOff val="50000"/>
                </a:schemeClr>
              </a:solidFill>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18" name="直線コネクタ 617"/>
              <p:cNvCxnSpPr/>
              <p:nvPr/>
            </p:nvCxnSpPr>
            <p:spPr>
              <a:xfrm flipV="1">
                <a:off x="4318000" y="4723050"/>
                <a:ext cx="360" cy="1189103"/>
              </a:xfrm>
              <a:prstGeom prst="line">
                <a:avLst/>
              </a:prstGeom>
              <a:solidFill>
                <a:schemeClr val="tx1">
                  <a:lumMod val="50000"/>
                  <a:lumOff val="50000"/>
                </a:schemeClr>
              </a:solidFill>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19" name="直線コネクタ 618"/>
              <p:cNvCxnSpPr/>
              <p:nvPr/>
            </p:nvCxnSpPr>
            <p:spPr>
              <a:xfrm flipH="1" flipV="1">
                <a:off x="2150504" y="4413921"/>
                <a:ext cx="2167496" cy="309130"/>
              </a:xfrm>
              <a:prstGeom prst="line">
                <a:avLst/>
              </a:prstGeom>
              <a:solidFill>
                <a:schemeClr val="tx1">
                  <a:lumMod val="50000"/>
                  <a:lumOff val="50000"/>
                </a:schemeClr>
              </a:solidFill>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560" name="グループ化 559"/>
            <p:cNvGrpSpPr/>
            <p:nvPr/>
          </p:nvGrpSpPr>
          <p:grpSpPr>
            <a:xfrm>
              <a:off x="5184199" y="3938768"/>
              <a:ext cx="166272" cy="337436"/>
              <a:chOff x="2703154" y="1181100"/>
              <a:chExt cx="527549" cy="887527"/>
            </a:xfrm>
          </p:grpSpPr>
          <p:sp>
            <p:nvSpPr>
              <p:cNvPr id="606" name="正方形/長方形 605"/>
              <p:cNvSpPr/>
              <p:nvPr/>
            </p:nvSpPr>
            <p:spPr>
              <a:xfrm>
                <a:off x="2703154" y="1323377"/>
                <a:ext cx="527549" cy="745250"/>
              </a:xfrm>
              <a:prstGeom prst="rect">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07" name="正方形/長方形 606"/>
              <p:cNvSpPr/>
              <p:nvPr/>
            </p:nvSpPr>
            <p:spPr>
              <a:xfrm>
                <a:off x="2703154" y="1181100"/>
                <a:ext cx="527549" cy="152797"/>
              </a:xfrm>
              <a:prstGeom prst="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nvGrpSpPr>
              <p:cNvPr id="608" name="グループ化 607"/>
              <p:cNvGrpSpPr/>
              <p:nvPr/>
            </p:nvGrpSpPr>
            <p:grpSpPr>
              <a:xfrm>
                <a:off x="2776633" y="1231416"/>
                <a:ext cx="160149" cy="97604"/>
                <a:chOff x="5867400" y="1642532"/>
                <a:chExt cx="287867" cy="152402"/>
              </a:xfrm>
              <a:solidFill>
                <a:schemeClr val="tx1">
                  <a:lumMod val="50000"/>
                  <a:lumOff val="50000"/>
                </a:schemeClr>
              </a:solidFill>
            </p:grpSpPr>
            <p:sp>
              <p:nvSpPr>
                <p:cNvPr id="612" name="角丸四角形 611"/>
                <p:cNvSpPr/>
                <p:nvPr/>
              </p:nvSpPr>
              <p:spPr>
                <a:xfrm flipV="1">
                  <a:off x="5867400" y="1642532"/>
                  <a:ext cx="287867" cy="45719"/>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13" name="角丸四角形 612"/>
                <p:cNvSpPr/>
                <p:nvPr/>
              </p:nvSpPr>
              <p:spPr>
                <a:xfrm rot="5400000" flipV="1">
                  <a:off x="5946562" y="1707303"/>
                  <a:ext cx="129542" cy="45719"/>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nvGrpSpPr>
              <p:cNvPr id="609" name="グループ化 608"/>
              <p:cNvGrpSpPr/>
              <p:nvPr/>
            </p:nvGrpSpPr>
            <p:grpSpPr>
              <a:xfrm>
                <a:off x="2997543" y="1231416"/>
                <a:ext cx="160149" cy="97604"/>
                <a:chOff x="5867400" y="1642532"/>
                <a:chExt cx="287867" cy="152402"/>
              </a:xfrm>
              <a:solidFill>
                <a:schemeClr val="tx1">
                  <a:lumMod val="50000"/>
                  <a:lumOff val="50000"/>
                </a:schemeClr>
              </a:solidFill>
            </p:grpSpPr>
            <p:sp>
              <p:nvSpPr>
                <p:cNvPr id="610" name="角丸四角形 609"/>
                <p:cNvSpPr/>
                <p:nvPr/>
              </p:nvSpPr>
              <p:spPr>
                <a:xfrm flipV="1">
                  <a:off x="5867400" y="1642532"/>
                  <a:ext cx="287867" cy="45719"/>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11" name="角丸四角形 610"/>
                <p:cNvSpPr/>
                <p:nvPr/>
              </p:nvSpPr>
              <p:spPr>
                <a:xfrm rot="5400000" flipV="1">
                  <a:off x="5946562" y="1707303"/>
                  <a:ext cx="129542" cy="45719"/>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grpSp>
          <p:nvGrpSpPr>
            <p:cNvPr id="561" name="グループ化 560"/>
            <p:cNvGrpSpPr/>
            <p:nvPr/>
          </p:nvGrpSpPr>
          <p:grpSpPr>
            <a:xfrm>
              <a:off x="5384747" y="3938966"/>
              <a:ext cx="166272" cy="337436"/>
              <a:chOff x="2703154" y="1181100"/>
              <a:chExt cx="527549" cy="887527"/>
            </a:xfrm>
          </p:grpSpPr>
          <p:sp>
            <p:nvSpPr>
              <p:cNvPr id="598" name="正方形/長方形 597"/>
              <p:cNvSpPr/>
              <p:nvPr/>
            </p:nvSpPr>
            <p:spPr>
              <a:xfrm>
                <a:off x="2703154" y="1323377"/>
                <a:ext cx="527549" cy="745250"/>
              </a:xfrm>
              <a:prstGeom prst="rect">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99" name="正方形/長方形 598"/>
              <p:cNvSpPr/>
              <p:nvPr/>
            </p:nvSpPr>
            <p:spPr>
              <a:xfrm>
                <a:off x="2703154" y="1181100"/>
                <a:ext cx="527549" cy="152797"/>
              </a:xfrm>
              <a:prstGeom prst="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nvGrpSpPr>
              <p:cNvPr id="600" name="グループ化 599"/>
              <p:cNvGrpSpPr/>
              <p:nvPr/>
            </p:nvGrpSpPr>
            <p:grpSpPr>
              <a:xfrm>
                <a:off x="2776633" y="1231416"/>
                <a:ext cx="160149" cy="97604"/>
                <a:chOff x="5867400" y="1642532"/>
                <a:chExt cx="287867" cy="152402"/>
              </a:xfrm>
              <a:solidFill>
                <a:schemeClr val="tx1">
                  <a:lumMod val="50000"/>
                  <a:lumOff val="50000"/>
                </a:schemeClr>
              </a:solidFill>
            </p:grpSpPr>
            <p:sp>
              <p:nvSpPr>
                <p:cNvPr id="604" name="角丸四角形 603"/>
                <p:cNvSpPr/>
                <p:nvPr/>
              </p:nvSpPr>
              <p:spPr>
                <a:xfrm flipV="1">
                  <a:off x="5867400" y="1642532"/>
                  <a:ext cx="287867" cy="45719"/>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05" name="角丸四角形 604"/>
                <p:cNvSpPr/>
                <p:nvPr/>
              </p:nvSpPr>
              <p:spPr>
                <a:xfrm rot="5400000" flipV="1">
                  <a:off x="5946562" y="1707303"/>
                  <a:ext cx="129542" cy="45719"/>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nvGrpSpPr>
              <p:cNvPr id="601" name="グループ化 600"/>
              <p:cNvGrpSpPr/>
              <p:nvPr/>
            </p:nvGrpSpPr>
            <p:grpSpPr>
              <a:xfrm>
                <a:off x="2997543" y="1231416"/>
                <a:ext cx="160149" cy="97604"/>
                <a:chOff x="5867400" y="1642532"/>
                <a:chExt cx="287867" cy="152402"/>
              </a:xfrm>
              <a:solidFill>
                <a:schemeClr val="tx1">
                  <a:lumMod val="50000"/>
                  <a:lumOff val="50000"/>
                </a:schemeClr>
              </a:solidFill>
            </p:grpSpPr>
            <p:sp>
              <p:nvSpPr>
                <p:cNvPr id="602" name="角丸四角形 601"/>
                <p:cNvSpPr/>
                <p:nvPr/>
              </p:nvSpPr>
              <p:spPr>
                <a:xfrm flipV="1">
                  <a:off x="5867400" y="1642532"/>
                  <a:ext cx="287867" cy="45719"/>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603" name="角丸四角形 602"/>
                <p:cNvSpPr/>
                <p:nvPr/>
              </p:nvSpPr>
              <p:spPr>
                <a:xfrm rot="5400000" flipV="1">
                  <a:off x="5946562" y="1707303"/>
                  <a:ext cx="129542" cy="45719"/>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grpSp>
          <p:nvGrpSpPr>
            <p:cNvPr id="562" name="グループ化 561"/>
            <p:cNvGrpSpPr/>
            <p:nvPr/>
          </p:nvGrpSpPr>
          <p:grpSpPr>
            <a:xfrm>
              <a:off x="5693793" y="3860530"/>
              <a:ext cx="86004" cy="421744"/>
              <a:chOff x="1693332" y="1866571"/>
              <a:chExt cx="516467" cy="2112762"/>
            </a:xfrm>
            <a:solidFill>
              <a:schemeClr val="tx1">
                <a:lumMod val="50000"/>
                <a:lumOff val="50000"/>
              </a:schemeClr>
            </a:solidFill>
          </p:grpSpPr>
          <p:sp>
            <p:nvSpPr>
              <p:cNvPr id="593" name="正方形/長方形 592"/>
              <p:cNvSpPr/>
              <p:nvPr/>
            </p:nvSpPr>
            <p:spPr>
              <a:xfrm>
                <a:off x="1693332" y="2370667"/>
                <a:ext cx="516467" cy="15070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94" name="円/楕円 593"/>
              <p:cNvSpPr/>
              <p:nvPr/>
            </p:nvSpPr>
            <p:spPr>
              <a:xfrm>
                <a:off x="1693332" y="2146300"/>
                <a:ext cx="516467" cy="4487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95" name="角丸四角形 594"/>
              <p:cNvSpPr/>
              <p:nvPr/>
            </p:nvSpPr>
            <p:spPr>
              <a:xfrm>
                <a:off x="1693332" y="3776133"/>
                <a:ext cx="516467" cy="203200"/>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96" name="正方形/長方形 595"/>
              <p:cNvSpPr/>
              <p:nvPr/>
            </p:nvSpPr>
            <p:spPr>
              <a:xfrm>
                <a:off x="1852081" y="2026589"/>
                <a:ext cx="198968" cy="21166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97" name="円/楕円 596"/>
              <p:cNvSpPr/>
              <p:nvPr/>
            </p:nvSpPr>
            <p:spPr>
              <a:xfrm>
                <a:off x="1852081" y="1866571"/>
                <a:ext cx="198968" cy="26585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nvGrpSpPr>
            <p:cNvPr id="563" name="グループ化 562"/>
            <p:cNvGrpSpPr/>
            <p:nvPr/>
          </p:nvGrpSpPr>
          <p:grpSpPr>
            <a:xfrm>
              <a:off x="5587514" y="3859845"/>
              <a:ext cx="86004" cy="421744"/>
              <a:chOff x="1693332" y="1866571"/>
              <a:chExt cx="516467" cy="2112762"/>
            </a:xfrm>
            <a:solidFill>
              <a:schemeClr val="tx1">
                <a:lumMod val="50000"/>
                <a:lumOff val="50000"/>
              </a:schemeClr>
            </a:solidFill>
          </p:grpSpPr>
          <p:sp>
            <p:nvSpPr>
              <p:cNvPr id="588" name="正方形/長方形 587"/>
              <p:cNvSpPr/>
              <p:nvPr/>
            </p:nvSpPr>
            <p:spPr>
              <a:xfrm>
                <a:off x="1693332" y="2370667"/>
                <a:ext cx="516467" cy="15070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89" name="円/楕円 588"/>
              <p:cNvSpPr/>
              <p:nvPr/>
            </p:nvSpPr>
            <p:spPr>
              <a:xfrm>
                <a:off x="1693332" y="2146300"/>
                <a:ext cx="516467" cy="4487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90" name="角丸四角形 589"/>
              <p:cNvSpPr/>
              <p:nvPr/>
            </p:nvSpPr>
            <p:spPr>
              <a:xfrm>
                <a:off x="1693332" y="3776133"/>
                <a:ext cx="516467" cy="203200"/>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91" name="正方形/長方形 590"/>
              <p:cNvSpPr/>
              <p:nvPr/>
            </p:nvSpPr>
            <p:spPr>
              <a:xfrm>
                <a:off x="1852081" y="2026589"/>
                <a:ext cx="198968" cy="21166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92" name="円/楕円 591"/>
              <p:cNvSpPr/>
              <p:nvPr/>
            </p:nvSpPr>
            <p:spPr>
              <a:xfrm>
                <a:off x="1852081" y="1866571"/>
                <a:ext cx="198968" cy="26585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nvGrpSpPr>
            <p:cNvPr id="564" name="グループ化 563"/>
            <p:cNvGrpSpPr/>
            <p:nvPr/>
          </p:nvGrpSpPr>
          <p:grpSpPr>
            <a:xfrm>
              <a:off x="5930198" y="4007742"/>
              <a:ext cx="39067" cy="275571"/>
              <a:chOff x="1693332" y="1866571"/>
              <a:chExt cx="516467" cy="2112762"/>
            </a:xfrm>
            <a:solidFill>
              <a:schemeClr val="tx1">
                <a:lumMod val="50000"/>
                <a:lumOff val="50000"/>
              </a:schemeClr>
            </a:solidFill>
          </p:grpSpPr>
          <p:sp>
            <p:nvSpPr>
              <p:cNvPr id="583" name="正方形/長方形 582"/>
              <p:cNvSpPr/>
              <p:nvPr/>
            </p:nvSpPr>
            <p:spPr>
              <a:xfrm>
                <a:off x="1693332" y="2370667"/>
                <a:ext cx="516467" cy="15070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84" name="円/楕円 583"/>
              <p:cNvSpPr/>
              <p:nvPr/>
            </p:nvSpPr>
            <p:spPr>
              <a:xfrm>
                <a:off x="1693332" y="2146300"/>
                <a:ext cx="516467" cy="4487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85" name="角丸四角形 584"/>
              <p:cNvSpPr/>
              <p:nvPr/>
            </p:nvSpPr>
            <p:spPr>
              <a:xfrm>
                <a:off x="1693332" y="3776133"/>
                <a:ext cx="516467" cy="203200"/>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86" name="正方形/長方形 585"/>
              <p:cNvSpPr/>
              <p:nvPr/>
            </p:nvSpPr>
            <p:spPr>
              <a:xfrm>
                <a:off x="1852081" y="2026589"/>
                <a:ext cx="198968" cy="21166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87" name="円/楕円 586"/>
              <p:cNvSpPr/>
              <p:nvPr/>
            </p:nvSpPr>
            <p:spPr>
              <a:xfrm>
                <a:off x="1852081" y="1866571"/>
                <a:ext cx="198968" cy="26585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nvGrpSpPr>
            <p:cNvPr id="565" name="グループ化 564"/>
            <p:cNvGrpSpPr/>
            <p:nvPr/>
          </p:nvGrpSpPr>
          <p:grpSpPr>
            <a:xfrm>
              <a:off x="5989371" y="4007742"/>
              <a:ext cx="39067" cy="275571"/>
              <a:chOff x="1693332" y="1866571"/>
              <a:chExt cx="516467" cy="2112762"/>
            </a:xfrm>
            <a:solidFill>
              <a:schemeClr val="tx1">
                <a:lumMod val="50000"/>
                <a:lumOff val="50000"/>
              </a:schemeClr>
            </a:solidFill>
          </p:grpSpPr>
          <p:sp>
            <p:nvSpPr>
              <p:cNvPr id="578" name="正方形/長方形 577"/>
              <p:cNvSpPr/>
              <p:nvPr/>
            </p:nvSpPr>
            <p:spPr>
              <a:xfrm>
                <a:off x="1693332" y="2370667"/>
                <a:ext cx="516467" cy="15070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79" name="円/楕円 578"/>
              <p:cNvSpPr/>
              <p:nvPr/>
            </p:nvSpPr>
            <p:spPr>
              <a:xfrm>
                <a:off x="1693332" y="2146300"/>
                <a:ext cx="516467" cy="4487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80" name="角丸四角形 579"/>
              <p:cNvSpPr/>
              <p:nvPr/>
            </p:nvSpPr>
            <p:spPr>
              <a:xfrm>
                <a:off x="1693332" y="3776133"/>
                <a:ext cx="516467" cy="203200"/>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81" name="正方形/長方形 580"/>
              <p:cNvSpPr/>
              <p:nvPr/>
            </p:nvSpPr>
            <p:spPr>
              <a:xfrm>
                <a:off x="1852081" y="2026589"/>
                <a:ext cx="198968" cy="21166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82" name="円/楕円 581"/>
              <p:cNvSpPr/>
              <p:nvPr/>
            </p:nvSpPr>
            <p:spPr>
              <a:xfrm>
                <a:off x="1852081" y="1866571"/>
                <a:ext cx="198968" cy="26585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nvGrpSpPr>
            <p:cNvPr id="566" name="グループ化 565"/>
            <p:cNvGrpSpPr/>
            <p:nvPr/>
          </p:nvGrpSpPr>
          <p:grpSpPr>
            <a:xfrm>
              <a:off x="6048544" y="4007742"/>
              <a:ext cx="39067" cy="275571"/>
              <a:chOff x="1693332" y="1866571"/>
              <a:chExt cx="516467" cy="2112762"/>
            </a:xfrm>
            <a:solidFill>
              <a:schemeClr val="tx1">
                <a:lumMod val="50000"/>
                <a:lumOff val="50000"/>
              </a:schemeClr>
            </a:solidFill>
          </p:grpSpPr>
          <p:sp>
            <p:nvSpPr>
              <p:cNvPr id="573" name="正方形/長方形 572"/>
              <p:cNvSpPr/>
              <p:nvPr/>
            </p:nvSpPr>
            <p:spPr>
              <a:xfrm>
                <a:off x="1693332" y="2370667"/>
                <a:ext cx="516467" cy="15070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74" name="円/楕円 573"/>
              <p:cNvSpPr/>
              <p:nvPr/>
            </p:nvSpPr>
            <p:spPr>
              <a:xfrm>
                <a:off x="1693332" y="2146300"/>
                <a:ext cx="516467" cy="4487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75" name="角丸四角形 574"/>
              <p:cNvSpPr/>
              <p:nvPr/>
            </p:nvSpPr>
            <p:spPr>
              <a:xfrm>
                <a:off x="1693332" y="3776133"/>
                <a:ext cx="516467" cy="203200"/>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76" name="正方形/長方形 575"/>
              <p:cNvSpPr/>
              <p:nvPr/>
            </p:nvSpPr>
            <p:spPr>
              <a:xfrm>
                <a:off x="1852081" y="2026589"/>
                <a:ext cx="198968" cy="21166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77" name="円/楕円 576"/>
              <p:cNvSpPr/>
              <p:nvPr/>
            </p:nvSpPr>
            <p:spPr>
              <a:xfrm>
                <a:off x="1852081" y="1866571"/>
                <a:ext cx="198968" cy="26585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nvGrpSpPr>
            <p:cNvPr id="567" name="グループ化 566"/>
            <p:cNvGrpSpPr/>
            <p:nvPr/>
          </p:nvGrpSpPr>
          <p:grpSpPr>
            <a:xfrm>
              <a:off x="5800071" y="3860530"/>
              <a:ext cx="86004" cy="421744"/>
              <a:chOff x="1693332" y="1866571"/>
              <a:chExt cx="516467" cy="2112762"/>
            </a:xfrm>
            <a:solidFill>
              <a:schemeClr val="tx1">
                <a:lumMod val="50000"/>
                <a:lumOff val="50000"/>
              </a:schemeClr>
            </a:solidFill>
          </p:grpSpPr>
          <p:sp>
            <p:nvSpPr>
              <p:cNvPr id="568" name="正方形/長方形 567"/>
              <p:cNvSpPr/>
              <p:nvPr/>
            </p:nvSpPr>
            <p:spPr>
              <a:xfrm>
                <a:off x="1693332" y="2370667"/>
                <a:ext cx="516467" cy="15070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69" name="円/楕円 568"/>
              <p:cNvSpPr/>
              <p:nvPr/>
            </p:nvSpPr>
            <p:spPr>
              <a:xfrm>
                <a:off x="1693332" y="2146300"/>
                <a:ext cx="516467" cy="4487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70" name="角丸四角形 569"/>
              <p:cNvSpPr/>
              <p:nvPr/>
            </p:nvSpPr>
            <p:spPr>
              <a:xfrm>
                <a:off x="1693332" y="3776133"/>
                <a:ext cx="516467" cy="203200"/>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71" name="正方形/長方形 570"/>
              <p:cNvSpPr/>
              <p:nvPr/>
            </p:nvSpPr>
            <p:spPr>
              <a:xfrm>
                <a:off x="1852081" y="2026589"/>
                <a:ext cx="198968" cy="21166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72" name="円/楕円 571"/>
              <p:cNvSpPr/>
              <p:nvPr/>
            </p:nvSpPr>
            <p:spPr>
              <a:xfrm>
                <a:off x="1852081" y="1866571"/>
                <a:ext cx="198968" cy="26585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grpSp>
      <p:pic>
        <p:nvPicPr>
          <p:cNvPr id="2" name="医療ガスについて3-3">
            <a:hlinkClick r:id="" action="ppaction://media"/>
            <a:extLst>
              <a:ext uri="{FF2B5EF4-FFF2-40B4-BE49-F238E27FC236}">
                <a16:creationId xmlns:a16="http://schemas.microsoft.com/office/drawing/2014/main" id="{B7F85612-BA02-4745-B4CC-38E44F079476}"/>
              </a:ext>
            </a:extLst>
          </p:cNvPr>
          <p:cNvPicPr>
            <a:picLocks noChangeAspect="1"/>
          </p:cNvPicPr>
          <p:nvPr>
            <a:audioFile r:link="rId2"/>
            <p:extLst>
              <p:ext uri="{DAA4B4D4-6D71-4841-9C94-3DE7FCFB9230}">
                <p14:media xmlns:p14="http://schemas.microsoft.com/office/powerpoint/2010/main" r:embed="rId1"/>
              </p:ext>
            </p:extLst>
          </p:nvPr>
        </p:nvPicPr>
        <p:blipFill>
          <a:blip r:embed="rId15"/>
          <a:stretch>
            <a:fillRect/>
          </a:stretch>
        </p:blipFill>
        <p:spPr>
          <a:xfrm>
            <a:off x="9307558" y="0"/>
            <a:ext cx="609600" cy="609600"/>
          </a:xfrm>
          <a:prstGeom prst="rect">
            <a:avLst/>
          </a:prstGeom>
        </p:spPr>
      </p:pic>
    </p:spTree>
    <p:extLst>
      <p:ext uri="{BB962C8B-B14F-4D97-AF65-F5344CB8AC3E}">
        <p14:creationId xmlns:p14="http://schemas.microsoft.com/office/powerpoint/2010/main" val="4118401691"/>
      </p:ext>
    </p:extLst>
  </p:cSld>
  <p:clrMapOvr>
    <a:masterClrMapping/>
  </p:clrMapOvr>
  <mc:AlternateContent xmlns:mc="http://schemas.openxmlformats.org/markup-compatibility/2006" xmlns:p14="http://schemas.microsoft.com/office/powerpoint/2010/main">
    <mc:Choice Requires="p14">
      <p:transition p14:dur="10" advTm="59000"/>
    </mc:Choice>
    <mc:Fallback xmlns="">
      <p:transition advTm="5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816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角丸四角形 7"/>
          <p:cNvSpPr/>
          <p:nvPr/>
        </p:nvSpPr>
        <p:spPr>
          <a:xfrm>
            <a:off x="1314447" y="5099894"/>
            <a:ext cx="6686553" cy="959595"/>
          </a:xfrm>
          <a:prstGeom prst="roundRect">
            <a:avLst>
              <a:gd name="adj" fmla="val 3002"/>
            </a:avLst>
          </a:prstGeom>
          <a:solidFill>
            <a:srgbClr val="F4FF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 name="スライド番号プレースホルダー 2"/>
          <p:cNvSpPr>
            <a:spLocks noGrp="1"/>
          </p:cNvSpPr>
          <p:nvPr>
            <p:ph type="sldNum" sz="quarter" idx="12"/>
          </p:nvPr>
        </p:nvSpPr>
        <p:spPr/>
        <p:txBody>
          <a:bodyPr/>
          <a:lstStyle/>
          <a:p>
            <a:fld id="{EA3351F6-B842-409E-9A4B-39EBC603B823}" type="slidenum">
              <a:rPr kumimoji="1" lang="ja-JP" altLang="en-US" smtClean="0"/>
              <a:t>12</a:t>
            </a:fld>
            <a:endParaRPr kumimoji="1" lang="ja-JP" altLang="en-US" dirty="0"/>
          </a:p>
        </p:txBody>
      </p:sp>
      <p:sp>
        <p:nvSpPr>
          <p:cNvPr id="4" name="Text Box 2"/>
          <p:cNvSpPr txBox="1">
            <a:spLocks noChangeArrowheads="1"/>
          </p:cNvSpPr>
          <p:nvPr/>
        </p:nvSpPr>
        <p:spPr bwMode="auto">
          <a:xfrm>
            <a:off x="451797" y="1141060"/>
            <a:ext cx="21242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800" b="1" dirty="0">
                <a:latin typeface="ＭＳ Ｐゴシック" panose="020B0600070205080204" pitchFamily="50" charset="-128"/>
              </a:rPr>
              <a:t>１．日本薬局方酸素</a:t>
            </a:r>
            <a:endParaRPr lang="en-US" altLang="ja-JP" sz="1800" b="1" dirty="0">
              <a:latin typeface="ＭＳ Ｐゴシック" panose="020B0600070205080204" pitchFamily="50" charset="-128"/>
            </a:endParaRPr>
          </a:p>
        </p:txBody>
      </p:sp>
      <p:graphicFrame>
        <p:nvGraphicFramePr>
          <p:cNvPr id="2" name="表 1"/>
          <p:cNvGraphicFramePr>
            <a:graphicFrameLocks noGrp="1"/>
          </p:cNvGraphicFramePr>
          <p:nvPr>
            <p:extLst>
              <p:ext uri="{D42A27DB-BD31-4B8C-83A1-F6EECF244321}">
                <p14:modId xmlns:p14="http://schemas.microsoft.com/office/powerpoint/2010/main" val="624510876"/>
              </p:ext>
            </p:extLst>
          </p:nvPr>
        </p:nvGraphicFramePr>
        <p:xfrm>
          <a:off x="883498" y="2513533"/>
          <a:ext cx="7279105" cy="2118360"/>
        </p:xfrm>
        <a:graphic>
          <a:graphicData uri="http://schemas.openxmlformats.org/drawingml/2006/table">
            <a:tbl>
              <a:tblPr firstRow="1" bandRow="1">
                <a:tableStyleId>{5C22544A-7EE6-4342-B048-85BDC9FD1C3A}</a:tableStyleId>
              </a:tblPr>
              <a:tblGrid>
                <a:gridCol w="1058779">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3320715">
                  <a:extLst>
                    <a:ext uri="{9D8B030D-6E8A-4147-A177-3AD203B41FA5}">
                      <a16:colId xmlns:a16="http://schemas.microsoft.com/office/drawing/2014/main" val="20002"/>
                    </a:ext>
                  </a:extLst>
                </a:gridCol>
                <a:gridCol w="1756611">
                  <a:extLst>
                    <a:ext uri="{9D8B030D-6E8A-4147-A177-3AD203B41FA5}">
                      <a16:colId xmlns:a16="http://schemas.microsoft.com/office/drawing/2014/main" val="20003"/>
                    </a:ext>
                  </a:extLst>
                </a:gridCol>
              </a:tblGrid>
              <a:tr h="370840">
                <a:tc>
                  <a:txBody>
                    <a:bodyPr/>
                    <a:lstStyle/>
                    <a:p>
                      <a:pPr algn="ctr"/>
                      <a:r>
                        <a:rPr kumimoji="1" lang="ja-JP" altLang="en-US" dirty="0">
                          <a:latin typeface="ＭＳ Ｐゴシック" panose="020B0600070205080204" pitchFamily="50" charset="-128"/>
                          <a:ea typeface="ＭＳ Ｐゴシック" panose="020B0600070205080204" pitchFamily="50" charset="-128"/>
                        </a:rPr>
                        <a:t>試験名</a:t>
                      </a:r>
                    </a:p>
                  </a:txBody>
                  <a:tcPr anchor="ctr"/>
                </a:tc>
                <a:tc>
                  <a:txBody>
                    <a:bodyPr/>
                    <a:lstStyle/>
                    <a:p>
                      <a:pPr algn="ctr"/>
                      <a:r>
                        <a:rPr kumimoji="1" lang="ja-JP" altLang="en-US" dirty="0">
                          <a:latin typeface="ＭＳ Ｐゴシック" panose="020B0600070205080204" pitchFamily="50" charset="-128"/>
                          <a:ea typeface="ＭＳ Ｐゴシック" panose="020B0600070205080204" pitchFamily="50" charset="-128"/>
                        </a:rPr>
                        <a:t>試験対象</a:t>
                      </a:r>
                    </a:p>
                  </a:txBody>
                  <a:tcPr anchor="ctr"/>
                </a:tc>
                <a:tc>
                  <a:txBody>
                    <a:bodyPr/>
                    <a:lstStyle/>
                    <a:p>
                      <a:pPr algn="ctr"/>
                      <a:r>
                        <a:rPr kumimoji="1" lang="ja-JP" altLang="en-US" dirty="0">
                          <a:latin typeface="ＭＳ Ｐゴシック" panose="020B0600070205080204" pitchFamily="50" charset="-128"/>
                          <a:ea typeface="ＭＳ Ｐゴシック" panose="020B0600070205080204" pitchFamily="50" charset="-128"/>
                        </a:rPr>
                        <a:t>規格値等</a:t>
                      </a:r>
                    </a:p>
                  </a:txBody>
                  <a:tcPr anchor="ctr"/>
                </a:tc>
                <a:tc>
                  <a:txBody>
                    <a:bodyPr/>
                    <a:lstStyle/>
                    <a:p>
                      <a:pPr algn="ctr"/>
                      <a:r>
                        <a:rPr kumimoji="1" lang="ja-JP" altLang="en-US" dirty="0">
                          <a:latin typeface="ＭＳ Ｐゴシック" panose="020B0600070205080204" pitchFamily="50" charset="-128"/>
                          <a:ea typeface="ＭＳ Ｐゴシック" panose="020B0600070205080204" pitchFamily="50" charset="-128"/>
                        </a:rPr>
                        <a:t>試験方法</a:t>
                      </a:r>
                    </a:p>
                  </a:txBody>
                  <a:tcPr anchor="ctr"/>
                </a:tc>
                <a:extLst>
                  <a:ext uri="{0D108BD9-81ED-4DB2-BD59-A6C34878D82A}">
                    <a16:rowId xmlns:a16="http://schemas.microsoft.com/office/drawing/2014/main" val="10000"/>
                  </a:ext>
                </a:extLst>
              </a:tr>
              <a:tr h="370840">
                <a:tc>
                  <a:txBody>
                    <a:bodyPr/>
                    <a:lstStyle/>
                    <a:p>
                      <a:pPr algn="ctr"/>
                      <a:r>
                        <a:rPr kumimoji="1" lang="ja-JP" altLang="en-US" dirty="0">
                          <a:latin typeface="ＭＳ Ｐゴシック" panose="020B0600070205080204" pitchFamily="50" charset="-128"/>
                          <a:ea typeface="ＭＳ Ｐゴシック" panose="020B0600070205080204" pitchFamily="50" charset="-128"/>
                        </a:rPr>
                        <a:t>性状</a:t>
                      </a:r>
                    </a:p>
                  </a:txBody>
                  <a:tcPr anchor="ctr"/>
                </a:tc>
                <a:tc>
                  <a:txBody>
                    <a:bodyPr/>
                    <a:lstStyle/>
                    <a:p>
                      <a:pPr algn="ctr"/>
                      <a:r>
                        <a:rPr kumimoji="1" lang="ja-JP" altLang="en-US" dirty="0">
                          <a:latin typeface="ＭＳ Ｐゴシック" panose="020B0600070205080204" pitchFamily="50" charset="-128"/>
                          <a:ea typeface="ＭＳ Ｐゴシック" panose="020B0600070205080204" pitchFamily="50" charset="-128"/>
                        </a:rPr>
                        <a:t>色・臭気</a:t>
                      </a:r>
                    </a:p>
                  </a:txBody>
                  <a:tcPr anchor="ctr"/>
                </a:tc>
                <a:tc>
                  <a:txBody>
                    <a:bodyPr/>
                    <a:lstStyle/>
                    <a:p>
                      <a:r>
                        <a:rPr kumimoji="1" lang="ja-JP" altLang="en-US" dirty="0">
                          <a:latin typeface="ＭＳ Ｐゴシック" panose="020B0600070205080204" pitchFamily="50" charset="-128"/>
                          <a:ea typeface="ＭＳ Ｐゴシック" panose="020B0600070205080204" pitchFamily="50" charset="-128"/>
                        </a:rPr>
                        <a:t>無色のガスで臭いは無い。</a:t>
                      </a:r>
                    </a:p>
                  </a:txBody>
                  <a:tcPr anchor="ctr"/>
                </a:tc>
                <a:tc>
                  <a:txBody>
                    <a:bodyPr/>
                    <a:lstStyle/>
                    <a:p>
                      <a:pPr algn="ctr"/>
                      <a:r>
                        <a:rPr kumimoji="1" lang="ja-JP" altLang="en-US" dirty="0">
                          <a:latin typeface="ＭＳ Ｐゴシック" panose="020B0600070205080204" pitchFamily="50" charset="-128"/>
                          <a:ea typeface="ＭＳ Ｐゴシック" panose="020B0600070205080204" pitchFamily="50" charset="-128"/>
                        </a:rPr>
                        <a:t>視覚・臭覚による</a:t>
                      </a:r>
                    </a:p>
                  </a:txBody>
                  <a:tcPr anchor="ctr"/>
                </a:tc>
                <a:extLst>
                  <a:ext uri="{0D108BD9-81ED-4DB2-BD59-A6C34878D82A}">
                    <a16:rowId xmlns:a16="http://schemas.microsoft.com/office/drawing/2014/main" val="10001"/>
                  </a:ext>
                </a:extLst>
              </a:tr>
              <a:tr h="370840">
                <a:tc>
                  <a:txBody>
                    <a:bodyPr/>
                    <a:lstStyle/>
                    <a:p>
                      <a:pPr algn="ctr"/>
                      <a:r>
                        <a:rPr kumimoji="1" lang="ja-JP" altLang="en-US" dirty="0">
                          <a:latin typeface="ＭＳ Ｐゴシック" panose="020B0600070205080204" pitchFamily="50" charset="-128"/>
                          <a:ea typeface="ＭＳ Ｐゴシック" panose="020B0600070205080204" pitchFamily="50" charset="-128"/>
                        </a:rPr>
                        <a:t>確認試験</a:t>
                      </a:r>
                    </a:p>
                  </a:txBody>
                  <a:tcPr anchor="ctr"/>
                </a:tc>
                <a:tc>
                  <a:txBody>
                    <a:bodyPr/>
                    <a:lstStyle/>
                    <a:p>
                      <a:pPr algn="ctr"/>
                      <a:r>
                        <a:rPr kumimoji="1" lang="ja-JP" altLang="en-US" dirty="0">
                          <a:latin typeface="ＭＳ Ｐゴシック" panose="020B0600070205080204" pitchFamily="50" charset="-128"/>
                          <a:ea typeface="ＭＳ Ｐゴシック" panose="020B0600070205080204" pitchFamily="50" charset="-128"/>
                        </a:rPr>
                        <a:t>酸素</a:t>
                      </a:r>
                    </a:p>
                  </a:txBody>
                  <a:tcPr anchor="ctr"/>
                </a:tc>
                <a:tc>
                  <a:txBody>
                    <a:bodyPr/>
                    <a:lstStyle/>
                    <a:p>
                      <a:r>
                        <a:rPr kumimoji="1" lang="ja-JP" altLang="en-US" dirty="0">
                          <a:latin typeface="ＭＳ Ｐゴシック" panose="020B0600070205080204" pitchFamily="50" charset="-128"/>
                          <a:ea typeface="ＭＳ Ｐゴシック" panose="020B0600070205080204" pitchFamily="50" charset="-128"/>
                        </a:rPr>
                        <a:t>試料から得た</a:t>
                      </a:r>
                      <a:r>
                        <a:rPr kumimoji="1" lang="en-US" altLang="ja-JP" dirty="0">
                          <a:latin typeface="ＭＳ Ｐゴシック" panose="020B0600070205080204" pitchFamily="50" charset="-128"/>
                          <a:ea typeface="ＭＳ Ｐゴシック" panose="020B0600070205080204" pitchFamily="50" charset="-128"/>
                        </a:rPr>
                        <a:t>GC</a:t>
                      </a:r>
                      <a:r>
                        <a:rPr kumimoji="1" lang="ja-JP" altLang="en-US" dirty="0">
                          <a:latin typeface="ＭＳ Ｐゴシック" panose="020B0600070205080204" pitchFamily="50" charset="-128"/>
                          <a:ea typeface="ＭＳ Ｐゴシック" panose="020B0600070205080204" pitchFamily="50" charset="-128"/>
                        </a:rPr>
                        <a:t>主ピークの保持時間は、酸素の保持時間に一致する。</a:t>
                      </a:r>
                    </a:p>
                  </a:txBody>
                  <a:tcPr anchor="ctr"/>
                </a:tc>
                <a:tc>
                  <a:txBody>
                    <a:bodyPr/>
                    <a:lstStyle/>
                    <a:p>
                      <a:pPr algn="ctr"/>
                      <a:r>
                        <a:rPr kumimoji="1" lang="ja-JP" altLang="en-US" dirty="0">
                          <a:latin typeface="ＭＳ Ｐゴシック" panose="020B0600070205080204" pitchFamily="50" charset="-128"/>
                          <a:ea typeface="ＭＳ Ｐゴシック" panose="020B0600070205080204" pitchFamily="50" charset="-128"/>
                        </a:rPr>
                        <a:t>ガスクロマトグラフ法</a:t>
                      </a:r>
                    </a:p>
                  </a:txBody>
                  <a:tcPr anchor="ctr"/>
                </a:tc>
                <a:extLst>
                  <a:ext uri="{0D108BD9-81ED-4DB2-BD59-A6C34878D82A}">
                    <a16:rowId xmlns:a16="http://schemas.microsoft.com/office/drawing/2014/main" val="10002"/>
                  </a:ext>
                </a:extLst>
              </a:tr>
              <a:tr h="370840">
                <a:tc>
                  <a:txBody>
                    <a:bodyPr/>
                    <a:lstStyle/>
                    <a:p>
                      <a:pPr algn="ctr"/>
                      <a:r>
                        <a:rPr kumimoji="1" lang="ja-JP" altLang="en-US" dirty="0">
                          <a:latin typeface="ＭＳ Ｐゴシック" panose="020B0600070205080204" pitchFamily="50" charset="-128"/>
                          <a:ea typeface="ＭＳ Ｐゴシック" panose="020B0600070205080204" pitchFamily="50" charset="-128"/>
                        </a:rPr>
                        <a:t>純度試験</a:t>
                      </a:r>
                    </a:p>
                  </a:txBody>
                  <a:tcPr anchor="ctr"/>
                </a:tc>
                <a:tc>
                  <a:txBody>
                    <a:bodyPr/>
                    <a:lstStyle/>
                    <a:p>
                      <a:pPr algn="ctr"/>
                      <a:r>
                        <a:rPr kumimoji="1" lang="ja-JP" altLang="en-US" dirty="0">
                          <a:latin typeface="ＭＳ Ｐゴシック" panose="020B0600070205080204" pitchFamily="50" charset="-128"/>
                          <a:ea typeface="ＭＳ Ｐゴシック" panose="020B0600070205080204" pitchFamily="50" charset="-128"/>
                        </a:rPr>
                        <a:t>窒素</a:t>
                      </a:r>
                    </a:p>
                  </a:txBody>
                  <a:tcPr anchor="ctr"/>
                </a:tc>
                <a:tc>
                  <a:txBody>
                    <a:bodyPr/>
                    <a:lstStyle/>
                    <a:p>
                      <a:r>
                        <a:rPr kumimoji="1" lang="ja-JP" altLang="en-US" dirty="0">
                          <a:latin typeface="ＭＳ Ｐゴシック" panose="020B0600070205080204" pitchFamily="50" charset="-128"/>
                          <a:ea typeface="ＭＳ Ｐゴシック" panose="020B0600070205080204" pitchFamily="50" charset="-128"/>
                        </a:rPr>
                        <a:t>試料の</a:t>
                      </a:r>
                      <a:r>
                        <a:rPr kumimoji="1" lang="en-US" altLang="ja-JP" dirty="0">
                          <a:latin typeface="ＭＳ Ｐゴシック" panose="020B0600070205080204" pitchFamily="50" charset="-128"/>
                          <a:ea typeface="ＭＳ Ｐゴシック" panose="020B0600070205080204" pitchFamily="50" charset="-128"/>
                        </a:rPr>
                        <a:t>GC</a:t>
                      </a:r>
                      <a:r>
                        <a:rPr kumimoji="1" lang="ja-JP" altLang="en-US" dirty="0">
                          <a:latin typeface="ＭＳ Ｐゴシック" panose="020B0600070205080204" pitchFamily="50" charset="-128"/>
                          <a:ea typeface="ＭＳ Ｐゴシック" panose="020B0600070205080204" pitchFamily="50" charset="-128"/>
                        </a:rPr>
                        <a:t>窒素ピーク面積は、</a:t>
                      </a:r>
                      <a:r>
                        <a:rPr kumimoji="1" lang="en-US" altLang="ja-JP" dirty="0">
                          <a:latin typeface="ＭＳ Ｐゴシック" panose="020B0600070205080204" pitchFamily="50" charset="-128"/>
                          <a:ea typeface="ＭＳ Ｐゴシック" panose="020B0600070205080204" pitchFamily="50" charset="-128"/>
                        </a:rPr>
                        <a:t>0.5vol%</a:t>
                      </a:r>
                      <a:r>
                        <a:rPr kumimoji="1" lang="ja-JP" altLang="en-US" dirty="0">
                          <a:latin typeface="ＭＳ Ｐゴシック" panose="020B0600070205080204" pitchFamily="50" charset="-128"/>
                          <a:ea typeface="ＭＳ Ｐゴシック" panose="020B0600070205080204" pitchFamily="50" charset="-128"/>
                        </a:rPr>
                        <a:t>窒素混合ガスの窒素ピーク面積より大きくない。</a:t>
                      </a:r>
                    </a:p>
                  </a:txBody>
                  <a:tcPr anchor="ct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kumimoji="1" lang="ja-JP" altLang="en-US" dirty="0">
                          <a:latin typeface="ＭＳ Ｐゴシック" panose="020B0600070205080204" pitchFamily="50" charset="-128"/>
                          <a:ea typeface="ＭＳ Ｐゴシック" panose="020B0600070205080204" pitchFamily="50" charset="-128"/>
                        </a:rPr>
                        <a:t>ガスクロマトグラフ法</a:t>
                      </a:r>
                    </a:p>
                  </a:txBody>
                  <a:tcPr anchor="ctr"/>
                </a:tc>
                <a:extLst>
                  <a:ext uri="{0D108BD9-81ED-4DB2-BD59-A6C34878D82A}">
                    <a16:rowId xmlns:a16="http://schemas.microsoft.com/office/drawing/2014/main" val="10003"/>
                  </a:ext>
                </a:extLst>
              </a:tr>
              <a:tr h="370840">
                <a:tc>
                  <a:txBody>
                    <a:bodyPr/>
                    <a:lstStyle/>
                    <a:p>
                      <a:pPr algn="ctr"/>
                      <a:r>
                        <a:rPr kumimoji="1" lang="ja-JP" altLang="en-US" dirty="0">
                          <a:latin typeface="ＭＳ Ｐゴシック" panose="020B0600070205080204" pitchFamily="50" charset="-128"/>
                          <a:ea typeface="ＭＳ Ｐゴシック" panose="020B0600070205080204" pitchFamily="50" charset="-128"/>
                        </a:rPr>
                        <a:t>定量法</a:t>
                      </a:r>
                    </a:p>
                  </a:txBody>
                  <a:tcPr anchor="ctr"/>
                </a:tc>
                <a:tc>
                  <a:txBody>
                    <a:bodyPr/>
                    <a:lstStyle/>
                    <a:p>
                      <a:pPr algn="ctr"/>
                      <a:r>
                        <a:rPr kumimoji="1" lang="ja-JP" altLang="en-US" dirty="0">
                          <a:latin typeface="ＭＳ Ｐゴシック" panose="020B0600070205080204" pitchFamily="50" charset="-128"/>
                          <a:ea typeface="ＭＳ Ｐゴシック" panose="020B0600070205080204" pitchFamily="50" charset="-128"/>
                        </a:rPr>
                        <a:t>酸素</a:t>
                      </a:r>
                    </a:p>
                  </a:txBody>
                  <a:tcPr anchor="ctr"/>
                </a:tc>
                <a:tc>
                  <a:txBody>
                    <a:bodyPr/>
                    <a:lstStyle/>
                    <a:p>
                      <a:r>
                        <a:rPr kumimoji="1" lang="en-US" altLang="ja-JP" dirty="0">
                          <a:latin typeface="ＭＳ Ｐゴシック" panose="020B0600070205080204" pitchFamily="50" charset="-128"/>
                          <a:ea typeface="ＭＳ Ｐゴシック" panose="020B0600070205080204" pitchFamily="50" charset="-128"/>
                        </a:rPr>
                        <a:t>99.5vol%</a:t>
                      </a:r>
                      <a:r>
                        <a:rPr kumimoji="1" lang="ja-JP" altLang="en-US" dirty="0">
                          <a:latin typeface="ＭＳ Ｐゴシック" panose="020B0600070205080204" pitchFamily="50" charset="-128"/>
                          <a:ea typeface="ＭＳ Ｐゴシック" panose="020B0600070205080204" pitchFamily="50" charset="-128"/>
                        </a:rPr>
                        <a:t>以上含む。</a:t>
                      </a:r>
                    </a:p>
                  </a:txBody>
                  <a:tcPr anchor="ctr"/>
                </a:tc>
                <a:tc>
                  <a:txBody>
                    <a:bodyPr/>
                    <a:lstStyle/>
                    <a:p>
                      <a:pPr algn="ctr"/>
                      <a:r>
                        <a:rPr kumimoji="1" lang="ja-JP" altLang="en-US" dirty="0">
                          <a:solidFill>
                            <a:schemeClr val="tx1"/>
                          </a:solidFill>
                          <a:latin typeface="ＭＳ Ｐゴシック" panose="020B0600070205080204" pitchFamily="50" charset="-128"/>
                          <a:ea typeface="ＭＳ Ｐゴシック" panose="020B0600070205080204" pitchFamily="50" charset="-128"/>
                        </a:rPr>
                        <a:t>磁気式分析法</a:t>
                      </a:r>
                    </a:p>
                  </a:txBody>
                  <a:tcPr anchor="ctr"/>
                </a:tc>
                <a:extLst>
                  <a:ext uri="{0D108BD9-81ED-4DB2-BD59-A6C34878D82A}">
                    <a16:rowId xmlns:a16="http://schemas.microsoft.com/office/drawing/2014/main" val="10004"/>
                  </a:ext>
                </a:extLst>
              </a:tr>
            </a:tbl>
          </a:graphicData>
        </a:graphic>
      </p:graphicFrame>
      <p:sp>
        <p:nvSpPr>
          <p:cNvPr id="6" name="Text Box 4"/>
          <p:cNvSpPr txBox="1">
            <a:spLocks noChangeArrowheads="1"/>
          </p:cNvSpPr>
          <p:nvPr/>
        </p:nvSpPr>
        <p:spPr bwMode="auto">
          <a:xfrm>
            <a:off x="883498" y="1770241"/>
            <a:ext cx="711750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lgn="just" eaLnBrk="1" hangingPunct="1">
              <a:spcBef>
                <a:spcPct val="0"/>
              </a:spcBef>
              <a:buFontTx/>
              <a:buNone/>
            </a:pPr>
            <a:r>
              <a:rPr lang="ja-JP" altLang="en-US" sz="1400" dirty="0">
                <a:solidFill>
                  <a:srgbClr val="000000"/>
                </a:solidFill>
                <a:latin typeface="ＭＳ Ｐゴシック" panose="020B0600070205080204" pitchFamily="50" charset="-128"/>
              </a:rPr>
              <a:t>医療用に製造された酸素は日本薬局方の規定に従い、医薬品としての試験を行います</a:t>
            </a:r>
            <a:r>
              <a:rPr lang="ja-JP" altLang="en-US" sz="1400" dirty="0">
                <a:latin typeface="ＭＳ Ｐゴシック" panose="020B0600070205080204" pitchFamily="50" charset="-128"/>
              </a:rPr>
              <a:t>。なお、令和</a:t>
            </a:r>
            <a:r>
              <a:rPr lang="en-US" altLang="ja-JP" sz="1400" dirty="0">
                <a:latin typeface="ＭＳ Ｐゴシック" panose="020B0600070205080204" pitchFamily="50" charset="-128"/>
              </a:rPr>
              <a:t>3</a:t>
            </a:r>
            <a:r>
              <a:rPr lang="ja-JP" altLang="en-US" sz="1400" dirty="0">
                <a:latin typeface="ＭＳ Ｐゴシック" panose="020B0600070205080204" pitchFamily="50" charset="-128"/>
              </a:rPr>
              <a:t>年</a:t>
            </a:r>
            <a:r>
              <a:rPr lang="en-US" altLang="ja-JP" sz="1400" dirty="0">
                <a:latin typeface="ＭＳ Ｐゴシック" panose="020B0600070205080204" pitchFamily="50" charset="-128"/>
              </a:rPr>
              <a:t>6</a:t>
            </a:r>
            <a:r>
              <a:rPr lang="ja-JP" altLang="en-US" sz="1400" dirty="0">
                <a:latin typeface="ＭＳ Ｐゴシック" panose="020B0600070205080204" pitchFamily="50" charset="-128"/>
              </a:rPr>
              <a:t>月</a:t>
            </a:r>
            <a:r>
              <a:rPr lang="en-US" altLang="ja-JP" sz="1400" dirty="0">
                <a:latin typeface="ＭＳ Ｐゴシック" panose="020B0600070205080204" pitchFamily="50" charset="-128"/>
              </a:rPr>
              <a:t>7</a:t>
            </a:r>
            <a:r>
              <a:rPr lang="ja-JP" altLang="en-US" sz="1400" dirty="0">
                <a:latin typeface="ＭＳ Ｐゴシック" panose="020B0600070205080204" pitchFamily="50" charset="-128"/>
              </a:rPr>
              <a:t>日に施行された日本薬局方第十八改正により、酸素定量法が銅</a:t>
            </a:r>
            <a:r>
              <a:rPr lang="en-US" altLang="ja-JP" sz="1400" dirty="0">
                <a:latin typeface="ＭＳ Ｐゴシック" panose="020B0600070205080204" pitchFamily="50" charset="-128"/>
              </a:rPr>
              <a:t>-</a:t>
            </a:r>
            <a:r>
              <a:rPr lang="ja-JP" altLang="en-US" sz="1400" dirty="0">
                <a:latin typeface="ＭＳ Ｐゴシック" panose="020B0600070205080204" pitchFamily="50" charset="-128"/>
              </a:rPr>
              <a:t>アンモニア法から磁気式分析法に変わりました。</a:t>
            </a:r>
            <a:endParaRPr lang="en-US" altLang="ja-JP" sz="1400" dirty="0">
              <a:latin typeface="ＭＳ Ｐゴシック" panose="020B0600070205080204" pitchFamily="50" charset="-128"/>
            </a:endParaRPr>
          </a:p>
        </p:txBody>
      </p:sp>
      <p:graphicFrame>
        <p:nvGraphicFramePr>
          <p:cNvPr id="5" name="表 4"/>
          <p:cNvGraphicFramePr>
            <a:graphicFrameLocks noGrp="1"/>
          </p:cNvGraphicFramePr>
          <p:nvPr>
            <p:extLst>
              <p:ext uri="{D42A27DB-BD31-4B8C-83A1-F6EECF244321}">
                <p14:modId xmlns:p14="http://schemas.microsoft.com/office/powerpoint/2010/main" val="2119031466"/>
              </p:ext>
            </p:extLst>
          </p:nvPr>
        </p:nvGraphicFramePr>
        <p:xfrm>
          <a:off x="1523999" y="5213932"/>
          <a:ext cx="6410326" cy="731520"/>
        </p:xfrm>
        <a:graphic>
          <a:graphicData uri="http://schemas.openxmlformats.org/drawingml/2006/table">
            <a:tbl>
              <a:tblPr firstRow="1" bandRow="1">
                <a:tableStyleId>{2D5ABB26-0587-4C30-8999-92F81FD0307C}</a:tableStyleId>
              </a:tblPr>
              <a:tblGrid>
                <a:gridCol w="1228726">
                  <a:extLst>
                    <a:ext uri="{9D8B030D-6E8A-4147-A177-3AD203B41FA5}">
                      <a16:colId xmlns:a16="http://schemas.microsoft.com/office/drawing/2014/main" val="20000"/>
                    </a:ext>
                  </a:extLst>
                </a:gridCol>
                <a:gridCol w="5181600">
                  <a:extLst>
                    <a:ext uri="{9D8B030D-6E8A-4147-A177-3AD203B41FA5}">
                      <a16:colId xmlns:a16="http://schemas.microsoft.com/office/drawing/2014/main" val="20001"/>
                    </a:ext>
                  </a:extLst>
                </a:gridCol>
              </a:tblGrid>
              <a:tr h="370840">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ja-JP" altLang="en-US" sz="1400" dirty="0"/>
                        <a:t>日本薬局方</a:t>
                      </a:r>
                      <a:endParaRPr lang="en-US" altLang="ja-JP" sz="1400" dirty="0">
                        <a:solidFill>
                          <a:srgbClr val="000000"/>
                        </a:solidFill>
                        <a:latin typeface="ＭＳ Ｐゴシック" panose="020B0600070205080204" pitchFamily="50" charset="-128"/>
                      </a:endParaRPr>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ja-JP" altLang="en-US" sz="1400" dirty="0">
                          <a:latin typeface="ＭＳ Ｐゴシック" panose="020B0600070205080204" pitchFamily="50" charset="-128"/>
                          <a:ea typeface="ＭＳ Ｐゴシック" panose="020B0600070205080204" pitchFamily="50" charset="-128"/>
                        </a:rPr>
                        <a:t>厚生労働大臣は、医薬品の性状及び品質の適正を図るため、</a:t>
                      </a:r>
                      <a:endParaRPr lang="en-US" altLang="ja-JP" sz="1400" dirty="0">
                        <a:latin typeface="ＭＳ Ｐゴシック" panose="020B0600070205080204" pitchFamily="50" charset="-128"/>
                        <a:ea typeface="ＭＳ Ｐゴシック" panose="020B0600070205080204" pitchFamily="50" charset="-128"/>
                      </a:endParaRPr>
                    </a:p>
                    <a:p>
                      <a:pPr marL="0" marR="0" indent="0" algn="l" defTabSz="685800" rtl="0" eaLnBrk="1" fontAlgn="auto" latinLnBrk="0" hangingPunct="1">
                        <a:lnSpc>
                          <a:spcPct val="100000"/>
                        </a:lnSpc>
                        <a:spcBef>
                          <a:spcPts val="0"/>
                        </a:spcBef>
                        <a:spcAft>
                          <a:spcPts val="0"/>
                        </a:spcAft>
                        <a:buClrTx/>
                        <a:buSzTx/>
                        <a:buFontTx/>
                        <a:buNone/>
                        <a:tabLst/>
                        <a:defRPr/>
                      </a:pPr>
                      <a:r>
                        <a:rPr lang="ja-JP" altLang="en-US" sz="1400" dirty="0">
                          <a:latin typeface="ＭＳ Ｐゴシック" panose="020B0600070205080204" pitchFamily="50" charset="-128"/>
                          <a:ea typeface="ＭＳ Ｐゴシック" panose="020B0600070205080204" pitchFamily="50" charset="-128"/>
                        </a:rPr>
                        <a:t>薬事・食品衛生審議会の意見を聴いて、日本薬局方を定め、</a:t>
                      </a:r>
                      <a:endParaRPr lang="en-US" altLang="ja-JP" sz="1400" dirty="0">
                        <a:latin typeface="ＭＳ Ｐゴシック" panose="020B0600070205080204" pitchFamily="50" charset="-128"/>
                        <a:ea typeface="ＭＳ Ｐゴシック" panose="020B0600070205080204" pitchFamily="50" charset="-128"/>
                      </a:endParaRPr>
                    </a:p>
                    <a:p>
                      <a:pPr marL="0" marR="0" indent="0" algn="l" defTabSz="685800" rtl="0" eaLnBrk="1" fontAlgn="auto" latinLnBrk="0" hangingPunct="1">
                        <a:lnSpc>
                          <a:spcPct val="100000"/>
                        </a:lnSpc>
                        <a:spcBef>
                          <a:spcPts val="0"/>
                        </a:spcBef>
                        <a:spcAft>
                          <a:spcPts val="0"/>
                        </a:spcAft>
                        <a:buClrTx/>
                        <a:buSzTx/>
                        <a:buFontTx/>
                        <a:buNone/>
                        <a:tabLst/>
                        <a:defRPr/>
                      </a:pPr>
                      <a:r>
                        <a:rPr lang="ja-JP" altLang="en-US" sz="1400" dirty="0">
                          <a:latin typeface="ＭＳ Ｐゴシック" panose="020B0600070205080204" pitchFamily="50" charset="-128"/>
                          <a:ea typeface="ＭＳ Ｐゴシック" panose="020B0600070205080204" pitchFamily="50" charset="-128"/>
                        </a:rPr>
                        <a:t>これを公示する。（医薬品医療機器</a:t>
                      </a:r>
                      <a:r>
                        <a:rPr lang="ja-JP" altLang="en-US" sz="1400" dirty="0">
                          <a:solidFill>
                            <a:schemeClr val="tx1"/>
                          </a:solidFill>
                          <a:latin typeface="ＭＳ Ｐゴシック" panose="020B0600070205080204" pitchFamily="50" charset="-128"/>
                          <a:ea typeface="ＭＳ Ｐゴシック" panose="020B0600070205080204" pitchFamily="50" charset="-128"/>
                        </a:rPr>
                        <a:t>等法</a:t>
                      </a:r>
                      <a:r>
                        <a:rPr lang="ja-JP" altLang="en-US" sz="1400" dirty="0">
                          <a:latin typeface="ＭＳ Ｐゴシック" panose="020B0600070205080204" pitchFamily="50" charset="-128"/>
                          <a:ea typeface="ＭＳ Ｐゴシック" panose="020B0600070205080204" pitchFamily="50" charset="-128"/>
                        </a:rPr>
                        <a:t> 第</a:t>
                      </a:r>
                      <a:r>
                        <a:rPr lang="en-US" altLang="ja-JP" sz="1400" dirty="0">
                          <a:latin typeface="ＭＳ Ｐゴシック" panose="020B0600070205080204" pitchFamily="50" charset="-128"/>
                          <a:ea typeface="ＭＳ Ｐゴシック" panose="020B0600070205080204" pitchFamily="50" charset="-128"/>
                        </a:rPr>
                        <a:t>41</a:t>
                      </a:r>
                      <a:r>
                        <a:rPr lang="ja-JP" altLang="en-US" sz="1400" dirty="0">
                          <a:latin typeface="ＭＳ Ｐゴシック" panose="020B0600070205080204" pitchFamily="50" charset="-128"/>
                          <a:ea typeface="ＭＳ Ｐゴシック" panose="020B0600070205080204" pitchFamily="50" charset="-128"/>
                        </a:rPr>
                        <a:t>条） </a:t>
                      </a:r>
                      <a:endParaRPr lang="en-US" altLang="ja-JP" sz="1400" dirty="0">
                        <a:solidFill>
                          <a:srgbClr val="000000"/>
                        </a:solidFill>
                        <a:latin typeface="ＭＳ Ｐゴシック" panose="020B0600070205080204" pitchFamily="50" charset="-128"/>
                        <a:ea typeface="ＭＳ Ｐゴシック" panose="020B0600070205080204" pitchFamily="50" charset="-128"/>
                      </a:endParaRPr>
                    </a:p>
                  </a:txBody>
                  <a:tcPr/>
                </a:tc>
                <a:extLst>
                  <a:ext uri="{0D108BD9-81ED-4DB2-BD59-A6C34878D82A}">
                    <a16:rowId xmlns:a16="http://schemas.microsoft.com/office/drawing/2014/main" val="10000"/>
                  </a:ext>
                </a:extLst>
              </a:tr>
            </a:tbl>
          </a:graphicData>
        </a:graphic>
      </p:graphicFrame>
      <p:pic>
        <p:nvPicPr>
          <p:cNvPr id="7" name="医療ガスについて4-1">
            <a:hlinkClick r:id="" action="ppaction://media"/>
            <a:extLst>
              <a:ext uri="{FF2B5EF4-FFF2-40B4-BE49-F238E27FC236}">
                <a16:creationId xmlns:a16="http://schemas.microsoft.com/office/drawing/2014/main" id="{493C935A-54D4-4030-9A55-8823DD3286D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226458" y="0"/>
            <a:ext cx="487363" cy="487363"/>
          </a:xfrm>
          <a:prstGeom prst="rect">
            <a:avLst/>
          </a:prstGeom>
        </p:spPr>
      </p:pic>
    </p:spTree>
    <p:extLst>
      <p:ext uri="{BB962C8B-B14F-4D97-AF65-F5344CB8AC3E}">
        <p14:creationId xmlns:p14="http://schemas.microsoft.com/office/powerpoint/2010/main" val="4249187122"/>
      </p:ext>
    </p:extLst>
  </p:cSld>
  <p:clrMapOvr>
    <a:masterClrMapping/>
  </p:clrMapOvr>
  <mc:AlternateContent xmlns:mc="http://schemas.openxmlformats.org/markup-compatibility/2006" xmlns:p14="http://schemas.microsoft.com/office/powerpoint/2010/main">
    <mc:Choice Requires="p14">
      <p:transition p14:dur="10" advTm="69000"/>
    </mc:Choice>
    <mc:Fallback xmlns="">
      <p:transition advTm="6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864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角丸四角形 14"/>
          <p:cNvSpPr/>
          <p:nvPr/>
        </p:nvSpPr>
        <p:spPr>
          <a:xfrm>
            <a:off x="4564011" y="2845204"/>
            <a:ext cx="3951339" cy="3578882"/>
          </a:xfrm>
          <a:prstGeom prst="roundRect">
            <a:avLst>
              <a:gd name="adj" fmla="val 3002"/>
            </a:avLst>
          </a:prstGeom>
          <a:solidFill>
            <a:srgbClr val="F4FF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3" name="角丸四角形 12"/>
          <p:cNvSpPr/>
          <p:nvPr/>
        </p:nvSpPr>
        <p:spPr>
          <a:xfrm>
            <a:off x="962025" y="4232310"/>
            <a:ext cx="3825535" cy="2191776"/>
          </a:xfrm>
          <a:prstGeom prst="roundRect">
            <a:avLst>
              <a:gd name="adj" fmla="val 3002"/>
            </a:avLst>
          </a:prstGeom>
          <a:solidFill>
            <a:srgbClr val="F4FF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角丸四角形 11"/>
          <p:cNvSpPr/>
          <p:nvPr/>
        </p:nvSpPr>
        <p:spPr>
          <a:xfrm>
            <a:off x="485775" y="1032242"/>
            <a:ext cx="3609975" cy="3074091"/>
          </a:xfrm>
          <a:prstGeom prst="roundRect">
            <a:avLst>
              <a:gd name="adj" fmla="val 2539"/>
            </a:avLst>
          </a:prstGeom>
          <a:solidFill>
            <a:srgbClr val="ECF3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角丸四角形 10"/>
          <p:cNvSpPr/>
          <p:nvPr/>
        </p:nvSpPr>
        <p:spPr>
          <a:xfrm>
            <a:off x="1380066" y="1032243"/>
            <a:ext cx="7382933" cy="1644634"/>
          </a:xfrm>
          <a:prstGeom prst="roundRect">
            <a:avLst>
              <a:gd name="adj" fmla="val 2539"/>
            </a:avLst>
          </a:prstGeom>
          <a:solidFill>
            <a:srgbClr val="ECF3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 name="スライド番号プレースホルダー 2"/>
          <p:cNvSpPr>
            <a:spLocks noGrp="1"/>
          </p:cNvSpPr>
          <p:nvPr>
            <p:ph type="sldNum" sz="quarter" idx="12"/>
          </p:nvPr>
        </p:nvSpPr>
        <p:spPr/>
        <p:txBody>
          <a:bodyPr/>
          <a:lstStyle/>
          <a:p>
            <a:fld id="{EA3351F6-B842-409E-9A4B-39EBC603B823}" type="slidenum">
              <a:rPr kumimoji="1" lang="ja-JP" altLang="en-US" smtClean="0"/>
              <a:t>13</a:t>
            </a:fld>
            <a:endParaRPr kumimoji="1" lang="ja-JP" altLang="en-US"/>
          </a:p>
        </p:txBody>
      </p:sp>
      <p:sp>
        <p:nvSpPr>
          <p:cNvPr id="4" name="Text Box 4"/>
          <p:cNvSpPr txBox="1">
            <a:spLocks noChangeArrowheads="1"/>
          </p:cNvSpPr>
          <p:nvPr/>
        </p:nvSpPr>
        <p:spPr bwMode="auto">
          <a:xfrm>
            <a:off x="1524629" y="4489997"/>
            <a:ext cx="3023702" cy="1677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spcBef>
                <a:spcPct val="0"/>
              </a:spcBef>
              <a:spcAft>
                <a:spcPts val="600"/>
              </a:spcAft>
              <a:buNone/>
            </a:pPr>
            <a:r>
              <a:rPr lang="ja-JP" altLang="en-US" sz="1400" dirty="0">
                <a:latin typeface="ＭＳ Ｐゴシック" panose="020B0600070205080204" pitchFamily="50" charset="-128"/>
              </a:rPr>
              <a:t>定量法</a:t>
            </a:r>
            <a:endParaRPr lang="en-US" altLang="ja-JP" sz="1400" dirty="0">
              <a:latin typeface="ＭＳ Ｐゴシック" panose="020B0600070205080204" pitchFamily="50" charset="-128"/>
            </a:endParaRPr>
          </a:p>
          <a:p>
            <a:pPr marL="93663">
              <a:spcBef>
                <a:spcPct val="0"/>
              </a:spcBef>
              <a:buNone/>
              <a:tabLst>
                <a:tab pos="93663" algn="l"/>
              </a:tabLst>
            </a:pPr>
            <a:r>
              <a:rPr lang="ja-JP" altLang="en-US" sz="1400" dirty="0">
                <a:latin typeface="ＭＳ Ｐゴシック" panose="020B0600070205080204" pitchFamily="50" charset="-128"/>
              </a:rPr>
              <a:t>磁気式分析計で測定し、酸素純度が</a:t>
            </a:r>
            <a:r>
              <a:rPr lang="en-US" altLang="ja-JP" sz="1400" dirty="0">
                <a:latin typeface="ＭＳ Ｐゴシック" panose="020B0600070205080204" pitchFamily="50" charset="-128"/>
              </a:rPr>
              <a:t>99.5vol%</a:t>
            </a:r>
            <a:r>
              <a:rPr lang="ja-JP" altLang="en-US" sz="1400" dirty="0">
                <a:latin typeface="ＭＳ Ｐゴシック" panose="020B0600070205080204" pitchFamily="50" charset="-128"/>
              </a:rPr>
              <a:t>以上であることを確認します。</a:t>
            </a:r>
            <a:endParaRPr lang="en-US" altLang="ja-JP" sz="1400" dirty="0">
              <a:latin typeface="ＭＳ Ｐゴシック" panose="020B0600070205080204" pitchFamily="50" charset="-128"/>
            </a:endParaRPr>
          </a:p>
          <a:p>
            <a:pPr marL="93663" eaLnBrk="1" hangingPunct="1">
              <a:spcBef>
                <a:spcPct val="0"/>
              </a:spcBef>
              <a:buFontTx/>
              <a:buNone/>
              <a:tabLst>
                <a:tab pos="93663" algn="l"/>
              </a:tabLst>
            </a:pPr>
            <a:r>
              <a:rPr lang="ja-JP" altLang="en-US" sz="1400" dirty="0">
                <a:latin typeface="ＭＳ Ｐゴシック" panose="020B0600070205080204" pitchFamily="50" charset="-128"/>
              </a:rPr>
              <a:t>磁気式分析計は、磁気を有する酸素分子を磁場におくことにより、酸素分子が磁場に引きつけられる力によって酸素濃度を測定します。 </a:t>
            </a:r>
          </a:p>
        </p:txBody>
      </p:sp>
      <p:sp>
        <p:nvSpPr>
          <p:cNvPr id="6" name="Text Box 3"/>
          <p:cNvSpPr txBox="1">
            <a:spLocks noChangeArrowheads="1"/>
          </p:cNvSpPr>
          <p:nvPr/>
        </p:nvSpPr>
        <p:spPr bwMode="auto">
          <a:xfrm>
            <a:off x="975070" y="3481684"/>
            <a:ext cx="206141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lgn="ctr" eaLnBrk="1" hangingPunct="1">
              <a:spcBef>
                <a:spcPct val="0"/>
              </a:spcBef>
              <a:buFontTx/>
              <a:buNone/>
            </a:pPr>
            <a:r>
              <a:rPr lang="ja-JP" altLang="en-US" sz="1400" dirty="0">
                <a:latin typeface="ＭＳ Ｐゴシック" panose="020B0600070205080204" pitchFamily="50" charset="-128"/>
              </a:rPr>
              <a:t>ガスクロマトグラフィー</a:t>
            </a:r>
          </a:p>
        </p:txBody>
      </p:sp>
      <p:pic>
        <p:nvPicPr>
          <p:cNvPr id="7" name="図 6"/>
          <p:cNvPicPr>
            <a:picLocks noChangeAspect="1"/>
          </p:cNvPicPr>
          <p:nvPr/>
        </p:nvPicPr>
        <p:blipFill>
          <a:blip r:embed="rId5"/>
          <a:stretch>
            <a:fillRect/>
          </a:stretch>
        </p:blipFill>
        <p:spPr>
          <a:xfrm>
            <a:off x="655394" y="1203697"/>
            <a:ext cx="3055116" cy="2124099"/>
          </a:xfrm>
          <a:prstGeom prst="rect">
            <a:avLst/>
          </a:prstGeom>
        </p:spPr>
      </p:pic>
      <p:graphicFrame>
        <p:nvGraphicFramePr>
          <p:cNvPr id="9" name="表 8"/>
          <p:cNvGraphicFramePr>
            <a:graphicFrameLocks noGrp="1"/>
          </p:cNvGraphicFramePr>
          <p:nvPr/>
        </p:nvGraphicFramePr>
        <p:xfrm>
          <a:off x="3867150" y="1334163"/>
          <a:ext cx="4802717" cy="1036320"/>
        </p:xfrm>
        <a:graphic>
          <a:graphicData uri="http://schemas.openxmlformats.org/drawingml/2006/table">
            <a:tbl>
              <a:tblPr firstRow="1" bandRow="1">
                <a:tableStyleId>{2D5ABB26-0587-4C30-8999-92F81FD0307C}</a:tableStyleId>
              </a:tblPr>
              <a:tblGrid>
                <a:gridCol w="1064326">
                  <a:extLst>
                    <a:ext uri="{9D8B030D-6E8A-4147-A177-3AD203B41FA5}">
                      <a16:colId xmlns:a16="http://schemas.microsoft.com/office/drawing/2014/main" val="20000"/>
                    </a:ext>
                  </a:extLst>
                </a:gridCol>
                <a:gridCol w="3738391">
                  <a:extLst>
                    <a:ext uri="{9D8B030D-6E8A-4147-A177-3AD203B41FA5}">
                      <a16:colId xmlns:a16="http://schemas.microsoft.com/office/drawing/2014/main" val="20001"/>
                    </a:ext>
                  </a:extLst>
                </a:gridCol>
              </a:tblGrid>
              <a:tr h="370840">
                <a:tc>
                  <a:txBody>
                    <a:bodyPr/>
                    <a:lstStyle/>
                    <a:p>
                      <a:r>
                        <a:rPr lang="ja-JP" altLang="en-US" sz="1400" dirty="0">
                          <a:latin typeface="ＭＳ Ｐゴシック" panose="020B0600070205080204" pitchFamily="50" charset="-128"/>
                          <a:ea typeface="ＭＳ Ｐゴシック" panose="020B0600070205080204" pitchFamily="50" charset="-128"/>
                        </a:rPr>
                        <a:t>確認試験</a:t>
                      </a:r>
                      <a:endParaRPr kumimoji="1" lang="ja-JP" altLang="en-US" sz="1400" dirty="0">
                        <a:latin typeface="ＭＳ Ｐゴシック" panose="020B0600070205080204" pitchFamily="50" charset="-128"/>
                        <a:ea typeface="ＭＳ Ｐゴシック" panose="020B0600070205080204" pitchFamily="50" charset="-128"/>
                      </a:endParaRPr>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ja-JP" altLang="en-US" sz="1400" dirty="0">
                          <a:solidFill>
                            <a:srgbClr val="000000"/>
                          </a:solidFill>
                          <a:latin typeface="ＭＳ Ｐゴシック" panose="020B0600070205080204" pitchFamily="50" charset="-128"/>
                          <a:ea typeface="+mn-ea"/>
                        </a:rPr>
                        <a:t>標準ガスと試料の保持時間が一致することを</a:t>
                      </a:r>
                      <a:endParaRPr lang="en-US" altLang="ja-JP" sz="1400" dirty="0">
                        <a:solidFill>
                          <a:srgbClr val="000000"/>
                        </a:solidFill>
                        <a:latin typeface="ＭＳ Ｐゴシック" panose="020B0600070205080204" pitchFamily="50" charset="-128"/>
                        <a:ea typeface="+mn-ea"/>
                      </a:endParaRPr>
                    </a:p>
                    <a:p>
                      <a:pPr marL="0" marR="0" indent="0" algn="l" defTabSz="685800" rtl="0" eaLnBrk="1" fontAlgn="auto" latinLnBrk="0" hangingPunct="1">
                        <a:lnSpc>
                          <a:spcPct val="100000"/>
                        </a:lnSpc>
                        <a:spcBef>
                          <a:spcPts val="0"/>
                        </a:spcBef>
                        <a:spcAft>
                          <a:spcPts val="0"/>
                        </a:spcAft>
                        <a:buClrTx/>
                        <a:buSzTx/>
                        <a:buFontTx/>
                        <a:buNone/>
                        <a:tabLst/>
                        <a:defRPr/>
                      </a:pPr>
                      <a:r>
                        <a:rPr lang="ja-JP" altLang="en-US" sz="1400" dirty="0">
                          <a:solidFill>
                            <a:srgbClr val="000000"/>
                          </a:solidFill>
                          <a:latin typeface="ＭＳ Ｐゴシック" panose="020B0600070205080204" pitchFamily="50" charset="-128"/>
                          <a:ea typeface="+mn-ea"/>
                        </a:rPr>
                        <a:t>確認します。</a:t>
                      </a:r>
                    </a:p>
                  </a:txBody>
                  <a:tcPr/>
                </a:tc>
                <a:extLst>
                  <a:ext uri="{0D108BD9-81ED-4DB2-BD59-A6C34878D82A}">
                    <a16:rowId xmlns:a16="http://schemas.microsoft.com/office/drawing/2014/main" val="10000"/>
                  </a:ext>
                </a:extLst>
              </a:tr>
              <a:tr h="370840">
                <a:tc>
                  <a:txBody>
                    <a:bodyPr/>
                    <a:lstStyle/>
                    <a:p>
                      <a:r>
                        <a:rPr lang="ja-JP" altLang="en-US" sz="1400" dirty="0">
                          <a:latin typeface="ＭＳ Ｐゴシック" panose="020B0600070205080204" pitchFamily="50" charset="-128"/>
                          <a:ea typeface="ＭＳ Ｐゴシック" panose="020B0600070205080204" pitchFamily="50" charset="-128"/>
                        </a:rPr>
                        <a:t>純度試験</a:t>
                      </a:r>
                      <a:endParaRPr kumimoji="1" lang="ja-JP" altLang="en-US" sz="1400" dirty="0">
                        <a:latin typeface="ＭＳ Ｐゴシック" panose="020B0600070205080204" pitchFamily="50" charset="-128"/>
                        <a:ea typeface="ＭＳ Ｐゴシック" panose="020B0600070205080204" pitchFamily="50" charset="-128"/>
                      </a:endParaRPr>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ja-JP" altLang="en-US" sz="1400" dirty="0">
                          <a:latin typeface="ＭＳ Ｐゴシック" panose="020B0600070205080204" pitchFamily="50" charset="-128"/>
                          <a:ea typeface="ＭＳ Ｐゴシック" panose="020B0600070205080204" pitchFamily="50" charset="-128"/>
                        </a:rPr>
                        <a:t>標準ガスと試料の窒素のピーク面積を比較し、窒素成分が規定量以下であることを確認します。</a:t>
                      </a:r>
                      <a:endParaRPr lang="ja-JP" altLang="en-US" sz="1400" dirty="0">
                        <a:solidFill>
                          <a:srgbClr val="000000"/>
                        </a:solidFill>
                        <a:latin typeface="ＭＳ Ｐゴシック" panose="020B0600070205080204" pitchFamily="50" charset="-128"/>
                        <a:ea typeface="ＭＳ Ｐゴシック" panose="020B0600070205080204" pitchFamily="50" charset="-128"/>
                      </a:endParaRPr>
                    </a:p>
                  </a:txBody>
                  <a:tcPr/>
                </a:tc>
                <a:extLst>
                  <a:ext uri="{0D108BD9-81ED-4DB2-BD59-A6C34878D82A}">
                    <a16:rowId xmlns:a16="http://schemas.microsoft.com/office/drawing/2014/main" val="10001"/>
                  </a:ext>
                </a:extLst>
              </a:tr>
            </a:tbl>
          </a:graphicData>
        </a:graphic>
      </p:graphicFrame>
      <p:sp>
        <p:nvSpPr>
          <p:cNvPr id="5" name="Text Box 4"/>
          <p:cNvSpPr txBox="1">
            <a:spLocks noChangeArrowheads="1"/>
          </p:cNvSpPr>
          <p:nvPr/>
        </p:nvSpPr>
        <p:spPr bwMode="auto">
          <a:xfrm>
            <a:off x="5908983" y="6013491"/>
            <a:ext cx="161699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lgn="ctr">
              <a:spcBef>
                <a:spcPct val="0"/>
              </a:spcBef>
              <a:buNone/>
            </a:pPr>
            <a:r>
              <a:rPr lang="ja-JP" altLang="en-US" sz="1400" dirty="0">
                <a:latin typeface="ＭＳ Ｐゴシック" panose="020B0600070205080204" pitchFamily="50" charset="-128"/>
              </a:rPr>
              <a:t>磁気式分析計</a:t>
            </a:r>
          </a:p>
        </p:txBody>
      </p:sp>
      <p:pic>
        <p:nvPicPr>
          <p:cNvPr id="2" name="図 1">
            <a:extLst>
              <a:ext uri="{FF2B5EF4-FFF2-40B4-BE49-F238E27FC236}">
                <a16:creationId xmlns:a16="http://schemas.microsoft.com/office/drawing/2014/main" id="{ED4BBAC5-612A-4DFE-B121-8CEEF011F1D2}"/>
              </a:ext>
            </a:extLst>
          </p:cNvPr>
          <p:cNvPicPr>
            <a:picLocks noChangeAspect="1"/>
          </p:cNvPicPr>
          <p:nvPr/>
        </p:nvPicPr>
        <p:blipFill>
          <a:blip r:embed="rId6"/>
          <a:stretch>
            <a:fillRect/>
          </a:stretch>
        </p:blipFill>
        <p:spPr>
          <a:xfrm>
            <a:off x="4802162" y="2795038"/>
            <a:ext cx="1655787" cy="1655787"/>
          </a:xfrm>
          <a:prstGeom prst="rect">
            <a:avLst/>
          </a:prstGeom>
        </p:spPr>
      </p:pic>
      <p:pic>
        <p:nvPicPr>
          <p:cNvPr id="20" name="図 19" descr="グラフィカル ユーザー インターフェイス, アプリケーション&#10;&#10;自動的に生成された説明">
            <a:extLst>
              <a:ext uri="{FF2B5EF4-FFF2-40B4-BE49-F238E27FC236}">
                <a16:creationId xmlns:a16="http://schemas.microsoft.com/office/drawing/2014/main" id="{72E6D773-8284-4CD8-BACD-B0F61874324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638466" y="3293057"/>
            <a:ext cx="1810061" cy="813275"/>
          </a:xfrm>
          <a:prstGeom prst="rect">
            <a:avLst/>
          </a:prstGeom>
        </p:spPr>
      </p:pic>
      <p:pic>
        <p:nvPicPr>
          <p:cNvPr id="22" name="図 21" descr="グラフィカル ユーザー インターフェイス&#10;&#10;自動的に生成された説明">
            <a:extLst>
              <a:ext uri="{FF2B5EF4-FFF2-40B4-BE49-F238E27FC236}">
                <a16:creationId xmlns:a16="http://schemas.microsoft.com/office/drawing/2014/main" id="{A256AE22-23D7-4554-922C-387F44EB35B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606290" y="4683868"/>
            <a:ext cx="2263492" cy="1032233"/>
          </a:xfrm>
          <a:prstGeom prst="rect">
            <a:avLst/>
          </a:prstGeom>
        </p:spPr>
      </p:pic>
      <p:pic>
        <p:nvPicPr>
          <p:cNvPr id="10" name="医療ガスについて4-2">
            <a:hlinkClick r:id="" action="ppaction://media"/>
            <a:extLst>
              <a:ext uri="{FF2B5EF4-FFF2-40B4-BE49-F238E27FC236}">
                <a16:creationId xmlns:a16="http://schemas.microsoft.com/office/drawing/2014/main" id="{06BAD958-AF4E-4E34-A283-BA9267764C30}"/>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9280910" y="0"/>
            <a:ext cx="487362" cy="487362"/>
          </a:xfrm>
          <a:prstGeom prst="rect">
            <a:avLst/>
          </a:prstGeom>
        </p:spPr>
      </p:pic>
    </p:spTree>
    <p:extLst>
      <p:ext uri="{BB962C8B-B14F-4D97-AF65-F5344CB8AC3E}">
        <p14:creationId xmlns:p14="http://schemas.microsoft.com/office/powerpoint/2010/main" val="4135987805"/>
      </p:ext>
    </p:extLst>
  </p:cSld>
  <p:clrMapOvr>
    <a:masterClrMapping/>
  </p:clrMapOvr>
  <mc:AlternateContent xmlns:mc="http://schemas.openxmlformats.org/markup-compatibility/2006" xmlns:p14="http://schemas.microsoft.com/office/powerpoint/2010/main">
    <mc:Choice Requires="p14">
      <p:transition p14:dur="10" advTm="66000"/>
    </mc:Choice>
    <mc:Fallback xmlns="">
      <p:transition advTm="66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664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角丸四角形 16"/>
          <p:cNvSpPr/>
          <p:nvPr/>
        </p:nvSpPr>
        <p:spPr>
          <a:xfrm>
            <a:off x="440082" y="5441756"/>
            <a:ext cx="3251385" cy="889000"/>
          </a:xfrm>
          <a:prstGeom prst="roundRect">
            <a:avLst>
              <a:gd name="adj" fmla="val 9539"/>
            </a:avLst>
          </a:prstGeom>
          <a:solidFill>
            <a:srgbClr val="FFFF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角丸四角形 15"/>
          <p:cNvSpPr/>
          <p:nvPr/>
        </p:nvSpPr>
        <p:spPr>
          <a:xfrm>
            <a:off x="3852332" y="736600"/>
            <a:ext cx="5113867" cy="5619752"/>
          </a:xfrm>
          <a:prstGeom prst="roundRect">
            <a:avLst>
              <a:gd name="adj" fmla="val 2539"/>
            </a:avLst>
          </a:prstGeom>
          <a:solidFill>
            <a:srgbClr val="ECF3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5" name="角丸四角形 14"/>
          <p:cNvSpPr/>
          <p:nvPr/>
        </p:nvSpPr>
        <p:spPr>
          <a:xfrm>
            <a:off x="440082" y="1575061"/>
            <a:ext cx="3907170" cy="3683805"/>
          </a:xfrm>
          <a:prstGeom prst="roundRect">
            <a:avLst>
              <a:gd name="adj" fmla="val 2539"/>
            </a:avLst>
          </a:prstGeom>
          <a:solidFill>
            <a:srgbClr val="ECF3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11" name="図 10"/>
          <p:cNvPicPr>
            <a:picLocks noChangeAspect="1"/>
          </p:cNvPicPr>
          <p:nvPr/>
        </p:nvPicPr>
        <p:blipFill>
          <a:blip r:embed="rId5"/>
          <a:stretch>
            <a:fillRect/>
          </a:stretch>
        </p:blipFill>
        <p:spPr>
          <a:xfrm>
            <a:off x="5120981" y="971744"/>
            <a:ext cx="3418445" cy="483271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4818" name="Text Box 2"/>
          <p:cNvSpPr txBox="1">
            <a:spLocks noChangeArrowheads="1"/>
          </p:cNvSpPr>
          <p:nvPr/>
        </p:nvSpPr>
        <p:spPr bwMode="auto">
          <a:xfrm>
            <a:off x="407620" y="781512"/>
            <a:ext cx="325138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295275">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defTabSz="295275">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defTabSz="295275">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defTabSz="295275">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defTabSz="295275">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800" b="1" dirty="0">
                <a:latin typeface="ＭＳ ゴシック" panose="020B0609070205080204" pitchFamily="49" charset="-128"/>
                <a:ea typeface="ＭＳ ゴシック" panose="020B0609070205080204" pitchFamily="49" charset="-128"/>
              </a:rPr>
              <a:t>２</a:t>
            </a:r>
            <a:r>
              <a:rPr lang="en-US" altLang="ja-JP" sz="1800" b="1" dirty="0">
                <a:latin typeface="ＭＳ ゴシック" panose="020B0609070205080204" pitchFamily="49" charset="-128"/>
                <a:ea typeface="ＭＳ ゴシック" panose="020B0609070205080204" pitchFamily="49" charset="-128"/>
              </a:rPr>
              <a:t>.</a:t>
            </a:r>
            <a:r>
              <a:rPr lang="ja-JP" altLang="en-US" sz="1800" b="1" dirty="0">
                <a:latin typeface="ＭＳ ゴシック" panose="020B0609070205080204" pitchFamily="49" charset="-128"/>
                <a:ea typeface="ＭＳ ゴシック" panose="020B0609070205080204" pitchFamily="49" charset="-128"/>
              </a:rPr>
              <a:t>注意事項等情報</a:t>
            </a:r>
            <a:endParaRPr lang="en-US" altLang="ja-JP" sz="1800" b="1" dirty="0">
              <a:latin typeface="ＭＳ ゴシック" panose="020B0609070205080204" pitchFamily="49" charset="-128"/>
              <a:ea typeface="ＭＳ ゴシック" panose="020B0609070205080204" pitchFamily="49" charset="-128"/>
            </a:endParaRPr>
          </a:p>
          <a:p>
            <a:pPr eaLnBrk="1" hangingPunct="1">
              <a:spcBef>
                <a:spcPct val="0"/>
              </a:spcBef>
              <a:buFontTx/>
              <a:buNone/>
            </a:pPr>
            <a:r>
              <a:rPr lang="ja-JP" altLang="en-US" sz="1800" b="1" dirty="0">
                <a:latin typeface="ＭＳ ゴシック" panose="020B0609070205080204" pitchFamily="49" charset="-128"/>
                <a:ea typeface="ＭＳ ゴシック" panose="020B0609070205080204" pitchFamily="49" charset="-128"/>
              </a:rPr>
              <a:t>　</a:t>
            </a:r>
            <a:r>
              <a:rPr lang="en-US" altLang="ja-JP" sz="1800" b="1" dirty="0">
                <a:latin typeface="ＭＳ ゴシック" panose="020B0609070205080204" pitchFamily="49" charset="-128"/>
                <a:ea typeface="ＭＳ ゴシック" panose="020B0609070205080204" pitchFamily="49" charset="-128"/>
              </a:rPr>
              <a:t>(</a:t>
            </a:r>
            <a:r>
              <a:rPr lang="ja-JP" altLang="en-US" sz="1800" b="1" dirty="0">
                <a:latin typeface="ＭＳ ゴシック" panose="020B0609070205080204" pitchFamily="49" charset="-128"/>
                <a:ea typeface="ＭＳ ゴシック" panose="020B0609070205080204" pitchFamily="49" charset="-128"/>
              </a:rPr>
              <a:t>電子化された添付文書</a:t>
            </a:r>
            <a:r>
              <a:rPr lang="en-US" altLang="ja-JP" sz="1800" b="1" dirty="0">
                <a:latin typeface="ＭＳ ゴシック" panose="020B0609070205080204" pitchFamily="49" charset="-128"/>
                <a:ea typeface="ＭＳ ゴシック" panose="020B0609070205080204" pitchFamily="49" charset="-128"/>
              </a:rPr>
              <a:t>)</a:t>
            </a:r>
            <a:r>
              <a:rPr lang="ja-JP" altLang="en-US" sz="1800" b="1" dirty="0">
                <a:latin typeface="Century" panose="02040604050505020304" pitchFamily="18" charset="0"/>
                <a:ea typeface="ＭＳ ゴシック" panose="020B0609070205080204" pitchFamily="49" charset="-128"/>
              </a:rPr>
              <a:t> </a:t>
            </a:r>
          </a:p>
        </p:txBody>
      </p:sp>
      <p:pic>
        <p:nvPicPr>
          <p:cNvPr id="9" name="図 8"/>
          <p:cNvPicPr>
            <a:picLocks noChangeAspect="1"/>
          </p:cNvPicPr>
          <p:nvPr/>
        </p:nvPicPr>
        <p:blipFill>
          <a:blip r:embed="rId6"/>
          <a:stretch>
            <a:fillRect/>
          </a:stretch>
        </p:blipFill>
        <p:spPr>
          <a:xfrm>
            <a:off x="4596507" y="1392773"/>
            <a:ext cx="3373620" cy="47768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スライド番号プレースホルダー 1"/>
          <p:cNvSpPr>
            <a:spLocks noGrp="1"/>
          </p:cNvSpPr>
          <p:nvPr>
            <p:ph type="sldNum" sz="quarter" idx="12"/>
          </p:nvPr>
        </p:nvSpPr>
        <p:spPr/>
        <p:txBody>
          <a:bodyPr/>
          <a:lstStyle/>
          <a:p>
            <a:fld id="{EA3351F6-B842-409E-9A4B-39EBC603B823}" type="slidenum">
              <a:rPr kumimoji="1" lang="ja-JP" altLang="en-US" smtClean="0"/>
              <a:t>14</a:t>
            </a:fld>
            <a:endParaRPr kumimoji="1" lang="ja-JP" altLang="en-US" dirty="0"/>
          </a:p>
        </p:txBody>
      </p:sp>
      <p:sp>
        <p:nvSpPr>
          <p:cNvPr id="12" name="Text Box 4"/>
          <p:cNvSpPr txBox="1">
            <a:spLocks noChangeArrowheads="1"/>
          </p:cNvSpPr>
          <p:nvPr/>
        </p:nvSpPr>
        <p:spPr bwMode="auto">
          <a:xfrm>
            <a:off x="527750" y="1726106"/>
            <a:ext cx="3731833" cy="3539430"/>
          </a:xfrm>
          <a:prstGeom prst="rect">
            <a:avLst/>
          </a:prstGeom>
          <a:noFill/>
          <a:ln>
            <a:noFill/>
          </a:ln>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spcBef>
                <a:spcPct val="0"/>
              </a:spcBef>
              <a:buNone/>
            </a:pPr>
            <a:r>
              <a:rPr lang="ja-JP" altLang="en-US" sz="1400" dirty="0">
                <a:latin typeface="ＭＳ Ｐゴシック" panose="020B0600070205080204" pitchFamily="50" charset="-128"/>
              </a:rPr>
              <a:t>医療用ガスには、</a:t>
            </a:r>
            <a:r>
              <a:rPr lang="en-US" altLang="ja-JP" sz="1400" dirty="0">
                <a:latin typeface="ＭＳ Ｐゴシック" panose="020B0600070205080204" pitchFamily="50" charset="-128"/>
              </a:rPr>
              <a:t>｢</a:t>
            </a:r>
            <a:r>
              <a:rPr lang="ja-JP" altLang="en-US" sz="1400" dirty="0">
                <a:latin typeface="ＭＳ Ｐゴシック" panose="020B0600070205080204" pitchFamily="50" charset="-128"/>
              </a:rPr>
              <a:t>医薬品医療機器等法」第</a:t>
            </a:r>
            <a:r>
              <a:rPr lang="en-US" altLang="ja-JP" sz="1400" dirty="0">
                <a:latin typeface="ＭＳ Ｐゴシック" panose="020B0600070205080204" pitchFamily="50" charset="-128"/>
              </a:rPr>
              <a:t>52</a:t>
            </a:r>
            <a:r>
              <a:rPr lang="ja-JP" altLang="en-US" sz="1400" dirty="0">
                <a:latin typeface="ＭＳ Ｐゴシック" panose="020B0600070205080204" pitchFamily="50" charset="-128"/>
              </a:rPr>
              <a:t>条で定められた“添付文書”がこれまで付けられいました。令和元年</a:t>
            </a:r>
            <a:r>
              <a:rPr lang="en-US" altLang="ja-JP" sz="1400" dirty="0">
                <a:latin typeface="ＭＳ Ｐゴシック" panose="020B0600070205080204" pitchFamily="50" charset="-128"/>
              </a:rPr>
              <a:t>12</a:t>
            </a:r>
            <a:r>
              <a:rPr lang="ja-JP" altLang="en-US" sz="1400" dirty="0">
                <a:latin typeface="ＭＳ Ｐゴシック" panose="020B0600070205080204" pitchFamily="50" charset="-128"/>
              </a:rPr>
              <a:t>月</a:t>
            </a:r>
            <a:r>
              <a:rPr lang="en-US" altLang="ja-JP" sz="1400" dirty="0">
                <a:latin typeface="ＭＳ Ｐゴシック" panose="020B0600070205080204" pitchFamily="50" charset="-128"/>
              </a:rPr>
              <a:t>4</a:t>
            </a:r>
            <a:r>
              <a:rPr lang="ja-JP" altLang="en-US" sz="1400" dirty="0">
                <a:latin typeface="ＭＳ Ｐゴシック" panose="020B0600070205080204" pitchFamily="50" charset="-128"/>
              </a:rPr>
              <a:t>日に公布された改正薬機法では、医療用医薬品に対し、添付文書等への記載義務を廃止し、その容器又は被包に当該情報を入手するために必要な符号等を記載すること等が規定されました。また、改正された同法施行規則では、情報通信の技術を利用する方法による公表を義務付けるとともに、新たに「注意事項等情報」と定義しました。これを「電子化された添付文書」とも呼び、令和</a:t>
            </a:r>
            <a:r>
              <a:rPr lang="en-US" altLang="ja-JP" sz="1400" dirty="0">
                <a:latin typeface="ＭＳ Ｐゴシック" panose="020B0600070205080204" pitchFamily="50" charset="-128"/>
              </a:rPr>
              <a:t>3</a:t>
            </a:r>
            <a:r>
              <a:rPr lang="ja-JP" altLang="en-US" sz="1400" dirty="0">
                <a:latin typeface="ＭＳ Ｐゴシック" panose="020B0600070205080204" pitchFamily="50" charset="-128"/>
              </a:rPr>
              <a:t>年</a:t>
            </a:r>
            <a:r>
              <a:rPr lang="en-US" altLang="ja-JP" sz="1400" dirty="0">
                <a:latin typeface="ＭＳ Ｐゴシック" panose="020B0600070205080204" pitchFamily="50" charset="-128"/>
              </a:rPr>
              <a:t>8</a:t>
            </a:r>
            <a:r>
              <a:rPr lang="ja-JP" altLang="en-US" sz="1400" dirty="0">
                <a:latin typeface="ＭＳ Ｐゴシック" panose="020B0600070205080204" pitchFamily="50" charset="-128"/>
              </a:rPr>
              <a:t>月</a:t>
            </a:r>
            <a:r>
              <a:rPr lang="en-US" altLang="ja-JP" sz="1400" dirty="0">
                <a:latin typeface="ＭＳ Ｐゴシック" panose="020B0600070205080204" pitchFamily="50" charset="-128"/>
              </a:rPr>
              <a:t>1</a:t>
            </a:r>
            <a:r>
              <a:rPr lang="ja-JP" altLang="en-US" sz="1400" dirty="0">
                <a:latin typeface="ＭＳ Ｐゴシック" panose="020B0600070205080204" pitchFamily="50" charset="-128"/>
              </a:rPr>
              <a:t>日より施行されました。</a:t>
            </a:r>
            <a:endParaRPr lang="en-US" altLang="ja-JP" sz="1400" dirty="0">
              <a:latin typeface="ＭＳ Ｐゴシック" panose="020B0600070205080204" pitchFamily="50" charset="-128"/>
            </a:endParaRPr>
          </a:p>
          <a:p>
            <a:pPr eaLnBrk="1" hangingPunct="1">
              <a:spcBef>
                <a:spcPct val="0"/>
              </a:spcBef>
              <a:buFontTx/>
              <a:buNone/>
            </a:pPr>
            <a:endParaRPr lang="en-US" altLang="ja-JP" sz="1400" dirty="0">
              <a:latin typeface="ＭＳ Ｐゴシック" panose="020B0600070205080204" pitchFamily="50" charset="-128"/>
            </a:endParaRPr>
          </a:p>
          <a:p>
            <a:pPr eaLnBrk="1" hangingPunct="1">
              <a:spcBef>
                <a:spcPct val="0"/>
              </a:spcBef>
              <a:buFontTx/>
              <a:buNone/>
            </a:pPr>
            <a:r>
              <a:rPr lang="ja-JP" altLang="en-US" sz="1400" dirty="0">
                <a:latin typeface="ＭＳ Ｐゴシック" panose="020B0600070205080204" pitchFamily="50" charset="-128"/>
              </a:rPr>
              <a:t>この注意事項等情報には、医薬品としての組成・性状、効能・効果、用法・用量、使用上の注意、取扱い上の注意等が記載されています。</a:t>
            </a:r>
          </a:p>
        </p:txBody>
      </p:sp>
      <p:sp>
        <p:nvSpPr>
          <p:cNvPr id="14" name="Text Box 4"/>
          <p:cNvSpPr txBox="1">
            <a:spLocks noChangeArrowheads="1"/>
          </p:cNvSpPr>
          <p:nvPr/>
        </p:nvSpPr>
        <p:spPr bwMode="auto">
          <a:xfrm>
            <a:off x="683620" y="5624646"/>
            <a:ext cx="259941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lgn="ctr" eaLnBrk="1" hangingPunct="1">
              <a:spcBef>
                <a:spcPct val="0"/>
              </a:spcBef>
              <a:buFontTx/>
              <a:buNone/>
            </a:pPr>
            <a:r>
              <a:rPr lang="ja-JP" altLang="en-US" sz="1400" dirty="0">
                <a:solidFill>
                  <a:schemeClr val="accent5">
                    <a:lumMod val="50000"/>
                  </a:schemeClr>
                </a:solidFill>
                <a:latin typeface="ＭＳ Ｐゴシック" panose="020B0600070205080204" pitchFamily="50" charset="-128"/>
              </a:rPr>
              <a:t>使用前には必ず目を通して</a:t>
            </a:r>
            <a:endParaRPr lang="en-US" altLang="ja-JP" sz="1400" dirty="0">
              <a:solidFill>
                <a:schemeClr val="accent5">
                  <a:lumMod val="50000"/>
                </a:schemeClr>
              </a:solidFill>
              <a:latin typeface="ＭＳ Ｐゴシック" panose="020B0600070205080204" pitchFamily="50" charset="-128"/>
            </a:endParaRPr>
          </a:p>
          <a:p>
            <a:pPr algn="ctr" eaLnBrk="1" hangingPunct="1">
              <a:spcBef>
                <a:spcPct val="0"/>
              </a:spcBef>
              <a:buFontTx/>
              <a:buNone/>
            </a:pPr>
            <a:r>
              <a:rPr lang="ja-JP" altLang="en-US" sz="1400" dirty="0">
                <a:solidFill>
                  <a:schemeClr val="accent5">
                    <a:lumMod val="50000"/>
                  </a:schemeClr>
                </a:solidFill>
                <a:latin typeface="ＭＳ Ｐゴシック" panose="020B0600070205080204" pitchFamily="50" charset="-128"/>
              </a:rPr>
              <a:t>注意事項等を守って下さい。</a:t>
            </a:r>
            <a:endParaRPr lang="en-US" altLang="ja-JP" sz="1400" dirty="0">
              <a:solidFill>
                <a:schemeClr val="accent5">
                  <a:lumMod val="50000"/>
                </a:schemeClr>
              </a:solidFill>
              <a:latin typeface="ＭＳ Ｐゴシック" panose="020B0600070205080204" pitchFamily="50" charset="-128"/>
            </a:endParaRPr>
          </a:p>
        </p:txBody>
      </p:sp>
      <p:pic>
        <p:nvPicPr>
          <p:cNvPr id="4" name="医療ガスについて4-3">
            <a:hlinkClick r:id="" action="ppaction://media"/>
            <a:extLst>
              <a:ext uri="{FF2B5EF4-FFF2-40B4-BE49-F238E27FC236}">
                <a16:creationId xmlns:a16="http://schemas.microsoft.com/office/drawing/2014/main" id="{CE8717D9-143E-485B-B9C2-61A2A1AE19F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226843" y="44142"/>
            <a:ext cx="487362" cy="487363"/>
          </a:xfrm>
          <a:prstGeom prst="rect">
            <a:avLst/>
          </a:prstGeom>
        </p:spPr>
      </p:pic>
    </p:spTree>
    <p:extLst>
      <p:ext uri="{BB962C8B-B14F-4D97-AF65-F5344CB8AC3E}">
        <p14:creationId xmlns:p14="http://schemas.microsoft.com/office/powerpoint/2010/main" val="4216966562"/>
      </p:ext>
    </p:extLst>
  </p:cSld>
  <p:clrMapOvr>
    <a:masterClrMapping/>
  </p:clrMapOvr>
  <mc:AlternateContent xmlns:mc="http://schemas.openxmlformats.org/markup-compatibility/2006" xmlns:p14="http://schemas.microsoft.com/office/powerpoint/2010/main">
    <mc:Choice Requires="p14">
      <p:transition p14:dur="10" advTm="65000"/>
    </mc:Choice>
    <mc:Fallback xmlns="">
      <p:transition advTm="6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464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スライド番号プレースホルダー 2"/>
          <p:cNvSpPr>
            <a:spLocks noGrp="1"/>
          </p:cNvSpPr>
          <p:nvPr>
            <p:ph type="sldNum" sz="quarter" idx="12"/>
          </p:nvPr>
        </p:nvSpPr>
        <p:spPr/>
        <p:txBody>
          <a:bodyPr/>
          <a:lstStyle/>
          <a:p>
            <a:fld id="{EA3351F6-B842-409E-9A4B-39EBC603B823}" type="slidenum">
              <a:rPr kumimoji="1" lang="ja-JP" altLang="en-US" smtClean="0"/>
              <a:t>15</a:t>
            </a:fld>
            <a:endParaRPr kumimoji="1" lang="ja-JP" altLang="en-US"/>
          </a:p>
        </p:txBody>
      </p:sp>
      <p:sp>
        <p:nvSpPr>
          <p:cNvPr id="5" name="Text Box 2"/>
          <p:cNvSpPr txBox="1">
            <a:spLocks noChangeArrowheads="1"/>
          </p:cNvSpPr>
          <p:nvPr/>
        </p:nvSpPr>
        <p:spPr bwMode="auto">
          <a:xfrm>
            <a:off x="214313" y="637143"/>
            <a:ext cx="23087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295275">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defTabSz="295275">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defTabSz="295275">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defTabSz="295275">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defTabSz="295275">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800" b="1" dirty="0">
                <a:latin typeface="ＭＳ ゴシック" panose="020B0609070205080204" pitchFamily="49" charset="-128"/>
                <a:ea typeface="ＭＳ ゴシック" panose="020B0609070205080204" pitchFamily="49" charset="-128"/>
              </a:rPr>
              <a:t>３</a:t>
            </a:r>
            <a:r>
              <a:rPr lang="en-US" altLang="ja-JP" sz="1800" b="1" dirty="0">
                <a:latin typeface="ＭＳ ゴシック" panose="020B0609070205080204" pitchFamily="49" charset="-128"/>
                <a:ea typeface="ＭＳ ゴシック" panose="020B0609070205080204" pitchFamily="49" charset="-128"/>
              </a:rPr>
              <a:t>.</a:t>
            </a:r>
            <a:r>
              <a:rPr lang="ja-JP" altLang="en-US" sz="1800" b="1" dirty="0">
                <a:latin typeface="ＭＳ ゴシック" panose="020B0609070205080204" pitchFamily="49" charset="-128"/>
                <a:ea typeface="ＭＳ ゴシック" panose="020B0609070205080204" pitchFamily="49" charset="-128"/>
              </a:rPr>
              <a:t>出荷可否判定</a:t>
            </a:r>
          </a:p>
        </p:txBody>
      </p:sp>
      <p:sp>
        <p:nvSpPr>
          <p:cNvPr id="15" name="角丸四角形 14"/>
          <p:cNvSpPr/>
          <p:nvPr/>
        </p:nvSpPr>
        <p:spPr>
          <a:xfrm>
            <a:off x="440274" y="3898233"/>
            <a:ext cx="3000758" cy="1007340"/>
          </a:xfrm>
          <a:prstGeom prst="roundRect">
            <a:avLst>
              <a:gd name="adj" fmla="val 11863"/>
            </a:avLst>
          </a:prstGeom>
          <a:solidFill>
            <a:srgbClr val="F4FF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3" name="テキスト ボックス 12"/>
          <p:cNvSpPr txBox="1"/>
          <p:nvPr/>
        </p:nvSpPr>
        <p:spPr>
          <a:xfrm>
            <a:off x="669257" y="4140293"/>
            <a:ext cx="2771775" cy="523220"/>
          </a:xfrm>
          <a:prstGeom prst="rect">
            <a:avLst/>
          </a:prstGeom>
          <a:noFill/>
        </p:spPr>
        <p:txBody>
          <a:bodyPr wrap="square" rtlCol="0">
            <a:spAutoFit/>
          </a:bodyPr>
          <a:lstStyle/>
          <a:p>
            <a:r>
              <a:rPr kumimoji="1" lang="ja-JP" altLang="en-US" sz="1400" dirty="0"/>
              <a:t>出荷前に「出荷可否判定」を行い、その記録を残します。</a:t>
            </a:r>
            <a:endParaRPr kumimoji="1" lang="en-US" altLang="ja-JP" sz="1400" dirty="0"/>
          </a:p>
        </p:txBody>
      </p:sp>
      <p:sp>
        <p:nvSpPr>
          <p:cNvPr id="16" name="角丸四角形 15"/>
          <p:cNvSpPr/>
          <p:nvPr/>
        </p:nvSpPr>
        <p:spPr>
          <a:xfrm>
            <a:off x="981075" y="5060772"/>
            <a:ext cx="5961146" cy="1226230"/>
          </a:xfrm>
          <a:prstGeom prst="roundRect">
            <a:avLst>
              <a:gd name="adj" fmla="val 12048"/>
            </a:avLst>
          </a:prstGeom>
          <a:solidFill>
            <a:srgbClr val="ECF3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4" name="テキスト ボックス 13"/>
          <p:cNvSpPr txBox="1"/>
          <p:nvPr/>
        </p:nvSpPr>
        <p:spPr>
          <a:xfrm>
            <a:off x="1252330" y="5397482"/>
            <a:ext cx="5229225" cy="523220"/>
          </a:xfrm>
          <a:prstGeom prst="rect">
            <a:avLst/>
          </a:prstGeom>
          <a:noFill/>
        </p:spPr>
        <p:txBody>
          <a:bodyPr wrap="square" rtlCol="0">
            <a:spAutoFit/>
          </a:bodyPr>
          <a:lstStyle/>
          <a:p>
            <a:r>
              <a:rPr lang="ja-JP" altLang="en-US" sz="1400" dirty="0"/>
              <a:t>日本薬局方に従った試験結果の他、充塡圧力や表示、荷姿などが規定通りになっていることを確認して出荷の可否を判定します。</a:t>
            </a:r>
            <a:endParaRPr kumimoji="1" lang="en-US" altLang="ja-JP" sz="1400" dirty="0"/>
          </a:p>
        </p:txBody>
      </p:sp>
      <p:sp>
        <p:nvSpPr>
          <p:cNvPr id="2" name="正方形/長方形 1"/>
          <p:cNvSpPr/>
          <p:nvPr/>
        </p:nvSpPr>
        <p:spPr>
          <a:xfrm>
            <a:off x="5734594" y="1332411"/>
            <a:ext cx="799556" cy="2743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8" name="グループ化 7">
            <a:extLst>
              <a:ext uri="{FF2B5EF4-FFF2-40B4-BE49-F238E27FC236}">
                <a16:creationId xmlns:a16="http://schemas.microsoft.com/office/drawing/2014/main" id="{310B062F-1C07-4D14-8EDF-253EF0D5375D}"/>
              </a:ext>
            </a:extLst>
          </p:cNvPr>
          <p:cNvGrpSpPr/>
          <p:nvPr/>
        </p:nvGrpSpPr>
        <p:grpSpPr>
          <a:xfrm>
            <a:off x="214313" y="1075824"/>
            <a:ext cx="8633737" cy="5253695"/>
            <a:chOff x="214313" y="1236133"/>
            <a:chExt cx="8633737" cy="5253695"/>
          </a:xfrm>
        </p:grpSpPr>
        <p:grpSp>
          <p:nvGrpSpPr>
            <p:cNvPr id="12" name="グループ化 11"/>
            <p:cNvGrpSpPr/>
            <p:nvPr/>
          </p:nvGrpSpPr>
          <p:grpSpPr>
            <a:xfrm>
              <a:off x="214313" y="1236133"/>
              <a:ext cx="8633737" cy="5253695"/>
              <a:chOff x="174835" y="1011748"/>
              <a:chExt cx="8887274" cy="5511457"/>
            </a:xfrm>
          </p:grpSpPr>
          <p:pic>
            <p:nvPicPr>
              <p:cNvPr id="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3921" y="1011748"/>
                <a:ext cx="8529637" cy="5380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 name="グループ化 10"/>
              <p:cNvGrpSpPr/>
              <p:nvPr/>
            </p:nvGrpSpPr>
            <p:grpSpPr>
              <a:xfrm>
                <a:off x="174835" y="2961451"/>
                <a:ext cx="8887274" cy="3561754"/>
                <a:chOff x="174835" y="2961451"/>
                <a:chExt cx="8887274" cy="3561754"/>
              </a:xfrm>
            </p:grpSpPr>
            <p:sp>
              <p:nvSpPr>
                <p:cNvPr id="7" name="小波 6"/>
                <p:cNvSpPr/>
                <p:nvPr/>
              </p:nvSpPr>
              <p:spPr>
                <a:xfrm rot="1043374">
                  <a:off x="174835" y="4182418"/>
                  <a:ext cx="8823454" cy="1085186"/>
                </a:xfrm>
                <a:prstGeom prst="doubleWave">
                  <a:avLst>
                    <a:gd name="adj1" fmla="val 12500"/>
                    <a:gd name="adj2" fmla="val 421"/>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直角三角形 8"/>
                <p:cNvSpPr/>
                <p:nvPr/>
              </p:nvSpPr>
              <p:spPr>
                <a:xfrm>
                  <a:off x="323866" y="2961451"/>
                  <a:ext cx="8525392" cy="3392263"/>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正方形/長方形 9"/>
                <p:cNvSpPr/>
                <p:nvPr/>
              </p:nvSpPr>
              <p:spPr>
                <a:xfrm>
                  <a:off x="7576209" y="5705316"/>
                  <a:ext cx="1485900" cy="8178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sp>
          <p:nvSpPr>
            <p:cNvPr id="6" name="正方形/長方形 5">
              <a:extLst>
                <a:ext uri="{FF2B5EF4-FFF2-40B4-BE49-F238E27FC236}">
                  <a16:creationId xmlns:a16="http://schemas.microsoft.com/office/drawing/2014/main" id="{8F1101D8-0494-4803-9607-6773CCCEC3AA}"/>
                </a:ext>
              </a:extLst>
            </p:cNvPr>
            <p:cNvSpPr/>
            <p:nvPr/>
          </p:nvSpPr>
          <p:spPr>
            <a:xfrm>
              <a:off x="5468645" y="3195961"/>
              <a:ext cx="443883" cy="9765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pic>
        <p:nvPicPr>
          <p:cNvPr id="20" name="医療ガスについて4-4">
            <a:hlinkClick r:id="" action="ppaction://media"/>
            <a:extLst>
              <a:ext uri="{FF2B5EF4-FFF2-40B4-BE49-F238E27FC236}">
                <a16:creationId xmlns:a16="http://schemas.microsoft.com/office/drawing/2014/main" id="{6BC40D6D-C527-479D-A6F2-52D51BE0D14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253984" y="0"/>
            <a:ext cx="487363" cy="487362"/>
          </a:xfrm>
          <a:prstGeom prst="rect">
            <a:avLst/>
          </a:prstGeom>
        </p:spPr>
      </p:pic>
      <p:sp>
        <p:nvSpPr>
          <p:cNvPr id="18" name="角丸四角形 14">
            <a:extLst>
              <a:ext uri="{FF2B5EF4-FFF2-40B4-BE49-F238E27FC236}">
                <a16:creationId xmlns:a16="http://schemas.microsoft.com/office/drawing/2014/main" id="{F8DF795C-C9CD-7A5B-EA68-8DBC8B6544D3}"/>
              </a:ext>
            </a:extLst>
          </p:cNvPr>
          <p:cNvSpPr/>
          <p:nvPr/>
        </p:nvSpPr>
        <p:spPr>
          <a:xfrm>
            <a:off x="592674" y="4050633"/>
            <a:ext cx="3000758" cy="1007340"/>
          </a:xfrm>
          <a:prstGeom prst="roundRect">
            <a:avLst>
              <a:gd name="adj" fmla="val 11863"/>
            </a:avLst>
          </a:prstGeom>
          <a:solidFill>
            <a:srgbClr val="F4FF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9" name="テキスト ボックス 18">
            <a:extLst>
              <a:ext uri="{FF2B5EF4-FFF2-40B4-BE49-F238E27FC236}">
                <a16:creationId xmlns:a16="http://schemas.microsoft.com/office/drawing/2014/main" id="{F9B11E05-1041-698A-0BA6-CB10A9F0C896}"/>
              </a:ext>
            </a:extLst>
          </p:cNvPr>
          <p:cNvSpPr txBox="1"/>
          <p:nvPr/>
        </p:nvSpPr>
        <p:spPr>
          <a:xfrm>
            <a:off x="821657" y="4292693"/>
            <a:ext cx="2771775" cy="523220"/>
          </a:xfrm>
          <a:prstGeom prst="rect">
            <a:avLst/>
          </a:prstGeom>
          <a:noFill/>
        </p:spPr>
        <p:txBody>
          <a:bodyPr wrap="square" rtlCol="0">
            <a:spAutoFit/>
          </a:bodyPr>
          <a:lstStyle/>
          <a:p>
            <a:r>
              <a:rPr kumimoji="1" lang="ja-JP" altLang="en-US" sz="1400" dirty="0"/>
              <a:t>出荷前に「出荷可否判定」を行い、その記録を残します。</a:t>
            </a:r>
            <a:endParaRPr kumimoji="1" lang="en-US" altLang="ja-JP" sz="1400" dirty="0"/>
          </a:p>
        </p:txBody>
      </p:sp>
      <p:sp>
        <p:nvSpPr>
          <p:cNvPr id="21" name="角丸四角形 15">
            <a:extLst>
              <a:ext uri="{FF2B5EF4-FFF2-40B4-BE49-F238E27FC236}">
                <a16:creationId xmlns:a16="http://schemas.microsoft.com/office/drawing/2014/main" id="{672F7034-6AB9-4236-BBEE-3C2FA0F6D015}"/>
              </a:ext>
            </a:extLst>
          </p:cNvPr>
          <p:cNvSpPr/>
          <p:nvPr/>
        </p:nvSpPr>
        <p:spPr>
          <a:xfrm>
            <a:off x="1133475" y="5213172"/>
            <a:ext cx="5961146" cy="1226230"/>
          </a:xfrm>
          <a:prstGeom prst="roundRect">
            <a:avLst>
              <a:gd name="adj" fmla="val 12048"/>
            </a:avLst>
          </a:prstGeom>
          <a:solidFill>
            <a:srgbClr val="ECF3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2" name="テキスト ボックス 21">
            <a:extLst>
              <a:ext uri="{FF2B5EF4-FFF2-40B4-BE49-F238E27FC236}">
                <a16:creationId xmlns:a16="http://schemas.microsoft.com/office/drawing/2014/main" id="{5948FECD-A807-6091-0102-15009E9E6215}"/>
              </a:ext>
            </a:extLst>
          </p:cNvPr>
          <p:cNvSpPr txBox="1"/>
          <p:nvPr/>
        </p:nvSpPr>
        <p:spPr>
          <a:xfrm>
            <a:off x="1404730" y="5549882"/>
            <a:ext cx="5229225" cy="523220"/>
          </a:xfrm>
          <a:prstGeom prst="rect">
            <a:avLst/>
          </a:prstGeom>
          <a:noFill/>
        </p:spPr>
        <p:txBody>
          <a:bodyPr wrap="square" rtlCol="0">
            <a:spAutoFit/>
          </a:bodyPr>
          <a:lstStyle/>
          <a:p>
            <a:r>
              <a:rPr lang="ja-JP" altLang="en-US" sz="1400" dirty="0"/>
              <a:t>日本薬局方に従った試験結果の他、充塡圧力や表示、荷姿などが規定通りになっていることを確認して出荷の可否を判定します。</a:t>
            </a:r>
            <a:endParaRPr kumimoji="1" lang="en-US" altLang="ja-JP" sz="1400" dirty="0"/>
          </a:p>
        </p:txBody>
      </p:sp>
    </p:spTree>
    <p:extLst>
      <p:ext uri="{BB962C8B-B14F-4D97-AF65-F5344CB8AC3E}">
        <p14:creationId xmlns:p14="http://schemas.microsoft.com/office/powerpoint/2010/main" val="3965929791"/>
      </p:ext>
    </p:extLst>
  </p:cSld>
  <p:clrMapOvr>
    <a:masterClrMapping/>
  </p:clrMapOvr>
  <mc:AlternateContent xmlns:mc="http://schemas.openxmlformats.org/markup-compatibility/2006" xmlns:p14="http://schemas.microsoft.com/office/powerpoint/2010/main">
    <mc:Choice Requires="p14">
      <p:transition p14:dur="10" advTm="80000"/>
    </mc:Choice>
    <mc:Fallback xmlns="">
      <p:transition advTm="80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9736"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0"/>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角丸四角形 32"/>
          <p:cNvSpPr/>
          <p:nvPr/>
        </p:nvSpPr>
        <p:spPr>
          <a:xfrm>
            <a:off x="315931" y="3677808"/>
            <a:ext cx="8464654" cy="2453364"/>
          </a:xfrm>
          <a:prstGeom prst="roundRect">
            <a:avLst>
              <a:gd name="adj" fmla="val 5420"/>
            </a:avLst>
          </a:prstGeom>
          <a:solidFill>
            <a:srgbClr val="F5FD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32" name="角丸四角形 31"/>
          <p:cNvSpPr/>
          <p:nvPr/>
        </p:nvSpPr>
        <p:spPr>
          <a:xfrm>
            <a:off x="1125797" y="1227114"/>
            <a:ext cx="7654789" cy="2326446"/>
          </a:xfrm>
          <a:prstGeom prst="roundRect">
            <a:avLst>
              <a:gd name="adj" fmla="val 5147"/>
            </a:avLst>
          </a:prstGeom>
          <a:solidFill>
            <a:srgbClr val="ECF3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 name="Text Box 4"/>
          <p:cNvSpPr txBox="1">
            <a:spLocks noChangeArrowheads="1"/>
          </p:cNvSpPr>
          <p:nvPr/>
        </p:nvSpPr>
        <p:spPr bwMode="auto">
          <a:xfrm>
            <a:off x="387436" y="3755934"/>
            <a:ext cx="3903210" cy="31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spcBef>
                <a:spcPct val="0"/>
              </a:spcBef>
              <a:buNone/>
            </a:pPr>
            <a:r>
              <a:rPr lang="ja-JP" altLang="en-US" sz="1477" dirty="0">
                <a:latin typeface="ＭＳ Ｐゴシック" panose="020B0600070205080204" pitchFamily="50" charset="-128"/>
              </a:rPr>
              <a:t>１．</a:t>
            </a:r>
            <a:r>
              <a:rPr lang="en-US" altLang="ja-JP" sz="1477" dirty="0">
                <a:latin typeface="ＭＳ Ｐゴシック" panose="020B0600070205080204" pitchFamily="50" charset="-128"/>
              </a:rPr>
              <a:t>LGC</a:t>
            </a:r>
            <a:r>
              <a:rPr lang="ja-JP" altLang="en-US" sz="1477" dirty="0">
                <a:latin typeface="ＭＳ Ｐゴシック" panose="020B0600070205080204" pitchFamily="50" charset="-128"/>
              </a:rPr>
              <a:t> （可搬式超低温液化ガス容器）</a:t>
            </a:r>
          </a:p>
        </p:txBody>
      </p:sp>
      <p:pic>
        <p:nvPicPr>
          <p:cNvPr id="3" name="Picture 5"/>
          <p:cNvPicPr>
            <a:picLocks noChangeAspect="1" noChangeArrowheads="1"/>
          </p:cNvPicPr>
          <p:nvPr/>
        </p:nvPicPr>
        <p:blipFill>
          <a:blip r:embed="rId5">
            <a:grayscl/>
            <a:extLst>
              <a:ext uri="{28A0092B-C50C-407E-A947-70E740481C1C}">
                <a14:useLocalDpi xmlns:a14="http://schemas.microsoft.com/office/drawing/2010/main" val="0"/>
              </a:ext>
            </a:extLst>
          </a:blip>
          <a:srcRect/>
          <a:stretch>
            <a:fillRect/>
          </a:stretch>
        </p:blipFill>
        <p:spPr bwMode="auto">
          <a:xfrm>
            <a:off x="1125796" y="4142276"/>
            <a:ext cx="1041462" cy="1924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Box 5"/>
          <p:cNvSpPr txBox="1">
            <a:spLocks noChangeArrowheads="1"/>
          </p:cNvSpPr>
          <p:nvPr/>
        </p:nvSpPr>
        <p:spPr bwMode="auto">
          <a:xfrm>
            <a:off x="2339041" y="4767593"/>
            <a:ext cx="2456636" cy="688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spcBef>
                <a:spcPct val="0"/>
              </a:spcBef>
              <a:buNone/>
            </a:pPr>
            <a:r>
              <a:rPr lang="ja-JP" altLang="en-US" sz="1292" dirty="0">
                <a:latin typeface="ＭＳ Ｐゴシック" panose="020B0600070205080204" pitchFamily="50" charset="-128"/>
              </a:rPr>
              <a:t>液体酸素の供給に使用します。</a:t>
            </a:r>
            <a:endParaRPr lang="en-US" altLang="ja-JP" sz="1292" dirty="0">
              <a:latin typeface="ＭＳ Ｐゴシック" panose="020B0600070205080204" pitchFamily="50" charset="-128"/>
            </a:endParaRPr>
          </a:p>
          <a:p>
            <a:pPr>
              <a:spcBef>
                <a:spcPct val="0"/>
              </a:spcBef>
              <a:buNone/>
            </a:pPr>
            <a:r>
              <a:rPr lang="ja-JP" altLang="en-US" sz="1292" dirty="0">
                <a:latin typeface="ＭＳ Ｐゴシック" panose="020B0600070205080204" pitchFamily="50" charset="-128"/>
              </a:rPr>
              <a:t>高圧ガスボンベより多くの酸素を供給できます。</a:t>
            </a:r>
          </a:p>
        </p:txBody>
      </p:sp>
      <p:sp>
        <p:nvSpPr>
          <p:cNvPr id="17" name="Text Box 4"/>
          <p:cNvSpPr txBox="1">
            <a:spLocks noChangeArrowheads="1"/>
          </p:cNvSpPr>
          <p:nvPr/>
        </p:nvSpPr>
        <p:spPr bwMode="auto">
          <a:xfrm>
            <a:off x="1343290" y="1319974"/>
            <a:ext cx="3257864" cy="31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477" dirty="0">
                <a:latin typeface="ＭＳ Ｐゴシック" panose="020B0600070205080204" pitchFamily="50" charset="-128"/>
              </a:rPr>
              <a:t>＊医療用ガスの容器は再利用される</a:t>
            </a:r>
          </a:p>
        </p:txBody>
      </p:sp>
      <p:sp>
        <p:nvSpPr>
          <p:cNvPr id="19" name="Text Box 4"/>
          <p:cNvSpPr txBox="1">
            <a:spLocks noChangeArrowheads="1"/>
          </p:cNvSpPr>
          <p:nvPr/>
        </p:nvSpPr>
        <p:spPr bwMode="auto">
          <a:xfrm>
            <a:off x="1343289" y="2315319"/>
            <a:ext cx="2296573" cy="31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477" dirty="0">
                <a:latin typeface="ＭＳ Ｐゴシック" panose="020B0600070205080204" pitchFamily="50" charset="-128"/>
              </a:rPr>
              <a:t>＊容器の所有者</a:t>
            </a:r>
          </a:p>
        </p:txBody>
      </p:sp>
      <p:sp>
        <p:nvSpPr>
          <p:cNvPr id="20" name="Text Box 5"/>
          <p:cNvSpPr txBox="1">
            <a:spLocks noChangeArrowheads="1"/>
          </p:cNvSpPr>
          <p:nvPr/>
        </p:nvSpPr>
        <p:spPr bwMode="auto">
          <a:xfrm>
            <a:off x="1776348" y="2599518"/>
            <a:ext cx="3680391" cy="887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spcBef>
                <a:spcPct val="0"/>
              </a:spcBef>
              <a:buNone/>
            </a:pPr>
            <a:r>
              <a:rPr lang="ja-JP" altLang="en-US" sz="1292" dirty="0">
                <a:latin typeface="ＭＳ Ｐゴシック" panose="020B0600070205080204" pitchFamily="50" charset="-128"/>
              </a:rPr>
              <a:t>高圧ガス保安法では、後に紹介する様々な管理を容器の所有者に義務づけています。</a:t>
            </a:r>
            <a:endParaRPr lang="en-US" altLang="ja-JP" sz="1292" dirty="0">
              <a:latin typeface="ＭＳ Ｐゴシック" panose="020B0600070205080204" pitchFamily="50" charset="-128"/>
            </a:endParaRPr>
          </a:p>
          <a:p>
            <a:pPr>
              <a:spcBef>
                <a:spcPct val="0"/>
              </a:spcBef>
              <a:buNone/>
            </a:pPr>
            <a:r>
              <a:rPr lang="ja-JP" altLang="en-US" sz="1292" dirty="0">
                <a:latin typeface="ＭＳ Ｐゴシック" panose="020B0600070205080204" pitchFamily="50" charset="-128"/>
              </a:rPr>
              <a:t>容器を医療機関が所有する場合もありますが、</a:t>
            </a:r>
            <a:endParaRPr lang="en-US" altLang="ja-JP" sz="1292" dirty="0">
              <a:latin typeface="ＭＳ Ｐゴシック" panose="020B0600070205080204" pitchFamily="50" charset="-128"/>
            </a:endParaRPr>
          </a:p>
          <a:p>
            <a:pPr>
              <a:spcBef>
                <a:spcPct val="0"/>
              </a:spcBef>
              <a:buNone/>
            </a:pPr>
            <a:r>
              <a:rPr lang="ja-JP" altLang="en-US" sz="1292" dirty="0">
                <a:latin typeface="ＭＳ Ｐゴシック" panose="020B0600070205080204" pitchFamily="50" charset="-128"/>
              </a:rPr>
              <a:t>多くは販売業者が所有して貸与しています。</a:t>
            </a:r>
          </a:p>
        </p:txBody>
      </p:sp>
      <p:sp>
        <p:nvSpPr>
          <p:cNvPr id="18" name="Text Box 5"/>
          <p:cNvSpPr txBox="1">
            <a:spLocks noChangeArrowheads="1"/>
          </p:cNvSpPr>
          <p:nvPr/>
        </p:nvSpPr>
        <p:spPr bwMode="auto">
          <a:xfrm>
            <a:off x="1717458" y="1597429"/>
            <a:ext cx="4350030" cy="688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spcBef>
                <a:spcPct val="0"/>
              </a:spcBef>
              <a:buNone/>
            </a:pPr>
            <a:r>
              <a:rPr lang="ja-JP" altLang="en-US" sz="1292" dirty="0">
                <a:latin typeface="ＭＳ Ｐゴシック" panose="020B0600070205080204" pitchFamily="50" charset="-128"/>
              </a:rPr>
              <a:t>一般的な医薬品の場合、「容器は使い捨て」が基本です。</a:t>
            </a:r>
            <a:endParaRPr lang="en-US" altLang="ja-JP" sz="1292" dirty="0">
              <a:latin typeface="ＭＳ Ｐゴシック" panose="020B0600070205080204" pitchFamily="50" charset="-128"/>
            </a:endParaRPr>
          </a:p>
          <a:p>
            <a:pPr>
              <a:spcBef>
                <a:spcPct val="0"/>
              </a:spcBef>
              <a:buNone/>
            </a:pPr>
            <a:r>
              <a:rPr lang="ja-JP" altLang="en-US" sz="1292" dirty="0">
                <a:latin typeface="ＭＳ Ｐゴシック" panose="020B0600070205080204" pitchFamily="50" charset="-128"/>
              </a:rPr>
              <a:t>これに対して医療用ガスの場合、容器は再使用されます。</a:t>
            </a:r>
            <a:endParaRPr lang="en-US" altLang="ja-JP" sz="1292" dirty="0">
              <a:latin typeface="ＭＳ Ｐゴシック" panose="020B0600070205080204" pitchFamily="50" charset="-128"/>
            </a:endParaRPr>
          </a:p>
          <a:p>
            <a:pPr>
              <a:spcBef>
                <a:spcPct val="0"/>
              </a:spcBef>
              <a:buNone/>
            </a:pPr>
            <a:r>
              <a:rPr lang="ja-JP" altLang="en-US" sz="1292" dirty="0">
                <a:latin typeface="ＭＳ Ｐゴシック" panose="020B0600070205080204" pitchFamily="50" charset="-128"/>
              </a:rPr>
              <a:t>新品と同様の品質を確保するために、特に配慮が必要です。</a:t>
            </a:r>
          </a:p>
        </p:txBody>
      </p:sp>
      <p:sp>
        <p:nvSpPr>
          <p:cNvPr id="5" name="スライド番号プレースホルダー 4"/>
          <p:cNvSpPr>
            <a:spLocks noGrp="1"/>
          </p:cNvSpPr>
          <p:nvPr>
            <p:ph type="sldNum" sz="quarter" idx="12"/>
          </p:nvPr>
        </p:nvSpPr>
        <p:spPr/>
        <p:txBody>
          <a:bodyPr/>
          <a:lstStyle/>
          <a:p>
            <a:fld id="{66C92D76-81BE-4672-9501-F7C99C4BF68C}" type="slidenum">
              <a:rPr kumimoji="1" lang="ja-JP" altLang="en-US" smtClean="0"/>
              <a:t>16</a:t>
            </a:fld>
            <a:endParaRPr kumimoji="1" lang="ja-JP" altLang="en-US" dirty="0"/>
          </a:p>
        </p:txBody>
      </p:sp>
      <p:sp>
        <p:nvSpPr>
          <p:cNvPr id="23" name="Text Box 5"/>
          <p:cNvSpPr txBox="1">
            <a:spLocks noChangeArrowheads="1"/>
          </p:cNvSpPr>
          <p:nvPr/>
        </p:nvSpPr>
        <p:spPr bwMode="auto">
          <a:xfrm>
            <a:off x="7074259" y="5767243"/>
            <a:ext cx="1504870" cy="262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lgn="ctr">
              <a:spcBef>
                <a:spcPct val="0"/>
              </a:spcBef>
              <a:buNone/>
            </a:pPr>
            <a:r>
              <a:rPr lang="ja-JP" altLang="en-US" sz="1108" dirty="0">
                <a:latin typeface="ＭＳ Ｐゴシック" panose="020B0600070205080204" pitchFamily="50" charset="-128"/>
              </a:rPr>
              <a:t>（ </a:t>
            </a:r>
            <a:r>
              <a:rPr lang="en-US" altLang="ja-JP" sz="1108" dirty="0">
                <a:latin typeface="ＭＳ Ｐゴシック" panose="020B0600070205080204" pitchFamily="50" charset="-128"/>
              </a:rPr>
              <a:t>1m</a:t>
            </a:r>
            <a:r>
              <a:rPr lang="en-US" altLang="ja-JP" sz="1108" baseline="20000" dirty="0">
                <a:latin typeface="ＭＳ Ｐゴシック" panose="020B0600070205080204" pitchFamily="50" charset="-128"/>
              </a:rPr>
              <a:t>3</a:t>
            </a:r>
            <a:r>
              <a:rPr lang="en-US" altLang="ja-JP" sz="1108" dirty="0">
                <a:latin typeface="ＭＳ Ｐゴシック" panose="020B0600070205080204" pitchFamily="50" charset="-128"/>
              </a:rPr>
              <a:t> =</a:t>
            </a:r>
            <a:r>
              <a:rPr lang="ja-JP" altLang="en-US" sz="1108" dirty="0">
                <a:latin typeface="ＭＳ Ｐゴシック" panose="020B0600070205080204" pitchFamily="50" charset="-128"/>
              </a:rPr>
              <a:t> </a:t>
            </a:r>
            <a:r>
              <a:rPr lang="en-US" altLang="ja-JP" sz="1108" dirty="0">
                <a:latin typeface="ＭＳ Ｐゴシック" panose="020B0600070205080204" pitchFamily="50" charset="-128"/>
              </a:rPr>
              <a:t>1000L</a:t>
            </a:r>
            <a:r>
              <a:rPr lang="ja-JP" altLang="en-US" sz="1108" dirty="0">
                <a:latin typeface="ＭＳ Ｐゴシック" panose="020B0600070205080204" pitchFamily="50" charset="-128"/>
              </a:rPr>
              <a:t> ）</a:t>
            </a:r>
            <a:endParaRPr lang="en-US" altLang="ja-JP" sz="1108" baseline="20000" dirty="0">
              <a:latin typeface="ＭＳ Ｐゴシック" panose="020B0600070205080204" pitchFamily="50" charset="-128"/>
            </a:endParaRPr>
          </a:p>
        </p:txBody>
      </p:sp>
      <p:sp>
        <p:nvSpPr>
          <p:cNvPr id="29" name="Text Box 5"/>
          <p:cNvSpPr txBox="1">
            <a:spLocks noChangeArrowheads="1"/>
          </p:cNvSpPr>
          <p:nvPr/>
        </p:nvSpPr>
        <p:spPr bwMode="auto">
          <a:xfrm>
            <a:off x="6441657" y="1721580"/>
            <a:ext cx="1937514" cy="560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spcBef>
                <a:spcPct val="0"/>
              </a:spcBef>
              <a:buNone/>
            </a:pPr>
            <a:r>
              <a:rPr lang="ja-JP" altLang="en-US" sz="1015" dirty="0">
                <a:latin typeface="ＭＳ Ｐゴシック" panose="020B0600070205080204" pitchFamily="50" charset="-128"/>
              </a:rPr>
              <a:t>高圧ガス保安法では、充塡するガスの種類によって、ボンベの塗色が定められています。</a:t>
            </a:r>
          </a:p>
        </p:txBody>
      </p:sp>
      <p:graphicFrame>
        <p:nvGraphicFramePr>
          <p:cNvPr id="6" name="表 5"/>
          <p:cNvGraphicFramePr>
            <a:graphicFrameLocks noGrp="1"/>
          </p:cNvGraphicFramePr>
          <p:nvPr/>
        </p:nvGraphicFramePr>
        <p:xfrm>
          <a:off x="6457951" y="2287175"/>
          <a:ext cx="1874689" cy="956604"/>
        </p:xfrm>
        <a:graphic>
          <a:graphicData uri="http://schemas.openxmlformats.org/drawingml/2006/table">
            <a:tbl>
              <a:tblPr firstRow="1" bandRow="1">
                <a:tableStyleId>{2D5ABB26-0587-4C30-8999-92F81FD0307C}</a:tableStyleId>
              </a:tblPr>
              <a:tblGrid>
                <a:gridCol w="1055077">
                  <a:extLst>
                    <a:ext uri="{9D8B030D-6E8A-4147-A177-3AD203B41FA5}">
                      <a16:colId xmlns:a16="http://schemas.microsoft.com/office/drawing/2014/main" val="20000"/>
                    </a:ext>
                  </a:extLst>
                </a:gridCol>
                <a:gridCol w="819612">
                  <a:extLst>
                    <a:ext uri="{9D8B030D-6E8A-4147-A177-3AD203B41FA5}">
                      <a16:colId xmlns:a16="http://schemas.microsoft.com/office/drawing/2014/main" val="20001"/>
                    </a:ext>
                  </a:extLst>
                </a:gridCol>
              </a:tblGrid>
              <a:tr h="239151">
                <a:tc gridSpan="2">
                  <a:txBody>
                    <a:bodyPr/>
                    <a:lstStyle/>
                    <a:p>
                      <a:pPr algn="ctr"/>
                      <a:r>
                        <a:rPr kumimoji="1" lang="ja-JP" altLang="en-US" sz="1000" dirty="0">
                          <a:latin typeface="ＭＳ Ｐゴシック" panose="020B0600070205080204" pitchFamily="50" charset="-128"/>
                          <a:ea typeface="ＭＳ Ｐゴシック" panose="020B0600070205080204" pitchFamily="50" charset="-128"/>
                        </a:rPr>
                        <a:t>主な医療用ガスボンベの塗色</a:t>
                      </a: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hMerge="1">
                  <a:txBody>
                    <a:bodyPr/>
                    <a:lstStyle/>
                    <a:p>
                      <a:endParaRPr kumimoji="1" lang="ja-JP" altLang="en-US" sz="1200" dirty="0">
                        <a:latin typeface="ＭＳ Ｐゴシック" panose="020B0600070205080204" pitchFamily="50" charset="-128"/>
                        <a:ea typeface="ＭＳ Ｐゴシック" panose="020B0600070205080204" pitchFamily="50" charset="-12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39151">
                <a:tc>
                  <a:txBody>
                    <a:bodyPr/>
                    <a:lstStyle/>
                    <a:p>
                      <a:pPr algn="ctr"/>
                      <a:r>
                        <a:rPr kumimoji="1" lang="ja-JP" altLang="en-US" sz="1000" dirty="0">
                          <a:latin typeface="ＭＳ Ｐゴシック" panose="020B0600070205080204" pitchFamily="50" charset="-128"/>
                          <a:ea typeface="ＭＳ Ｐゴシック" panose="020B0600070205080204" pitchFamily="50" charset="-128"/>
                        </a:rPr>
                        <a:t>酸素</a:t>
                      </a: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E5"/>
                    </a:solidFill>
                  </a:tcPr>
                </a:tc>
                <a:tc>
                  <a:txBody>
                    <a:bodyPr/>
                    <a:lstStyle/>
                    <a:p>
                      <a:pPr algn="ctr"/>
                      <a:r>
                        <a:rPr kumimoji="1" lang="ja-JP" altLang="en-US" sz="1000" dirty="0">
                          <a:latin typeface="ＭＳ Ｐゴシック" panose="020B0600070205080204" pitchFamily="50" charset="-128"/>
                          <a:ea typeface="ＭＳ Ｐゴシック" panose="020B0600070205080204" pitchFamily="50" charset="-128"/>
                        </a:rPr>
                        <a:t>黒色</a:t>
                      </a: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7"/>
                    </a:solidFill>
                  </a:tcPr>
                </a:tc>
                <a:extLst>
                  <a:ext uri="{0D108BD9-81ED-4DB2-BD59-A6C34878D82A}">
                    <a16:rowId xmlns:a16="http://schemas.microsoft.com/office/drawing/2014/main" val="10001"/>
                  </a:ext>
                </a:extLst>
              </a:tr>
              <a:tr h="239151">
                <a:tc>
                  <a:txBody>
                    <a:bodyPr/>
                    <a:lstStyle/>
                    <a:p>
                      <a:pPr algn="ctr"/>
                      <a:r>
                        <a:rPr kumimoji="1" lang="ja-JP" altLang="en-US" sz="1000" dirty="0">
                          <a:latin typeface="ＭＳ Ｐゴシック" panose="020B0600070205080204" pitchFamily="50" charset="-128"/>
                          <a:ea typeface="ＭＳ Ｐゴシック" panose="020B0600070205080204" pitchFamily="50" charset="-128"/>
                        </a:rPr>
                        <a:t>二酸化炭素</a:t>
                      </a: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E5"/>
                    </a:solidFill>
                  </a:tcPr>
                </a:tc>
                <a:tc>
                  <a:txBody>
                    <a:bodyPr/>
                    <a:lstStyle/>
                    <a:p>
                      <a:pPr algn="ctr"/>
                      <a:r>
                        <a:rPr kumimoji="1" lang="ja-JP" altLang="en-US" sz="1000" dirty="0">
                          <a:latin typeface="ＭＳ Ｐゴシック" panose="020B0600070205080204" pitchFamily="50" charset="-128"/>
                          <a:ea typeface="ＭＳ Ｐゴシック" panose="020B0600070205080204" pitchFamily="50" charset="-128"/>
                        </a:rPr>
                        <a:t>緑色</a:t>
                      </a: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7"/>
                    </a:solidFill>
                  </a:tcPr>
                </a:tc>
                <a:extLst>
                  <a:ext uri="{0D108BD9-81ED-4DB2-BD59-A6C34878D82A}">
                    <a16:rowId xmlns:a16="http://schemas.microsoft.com/office/drawing/2014/main" val="10002"/>
                  </a:ext>
                </a:extLst>
              </a:tr>
              <a:tr h="239151">
                <a:tc>
                  <a:txBody>
                    <a:bodyPr/>
                    <a:lstStyle/>
                    <a:p>
                      <a:pPr algn="ctr"/>
                      <a:r>
                        <a:rPr kumimoji="1" lang="ja-JP" altLang="en-US" sz="1000" dirty="0">
                          <a:latin typeface="ＭＳ Ｐゴシック" panose="020B0600070205080204" pitchFamily="50" charset="-128"/>
                          <a:ea typeface="ＭＳ Ｐゴシック" panose="020B0600070205080204" pitchFamily="50" charset="-128"/>
                        </a:rPr>
                        <a:t>窒素</a:t>
                      </a: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E5"/>
                    </a:solidFill>
                  </a:tcPr>
                </a:tc>
                <a:tc>
                  <a:txBody>
                    <a:bodyPr/>
                    <a:lstStyle/>
                    <a:p>
                      <a:pPr algn="ctr"/>
                      <a:r>
                        <a:rPr kumimoji="1" lang="ja-JP" altLang="en-US" sz="1000" dirty="0">
                          <a:latin typeface="ＭＳ Ｐゴシック" panose="020B0600070205080204" pitchFamily="50" charset="-128"/>
                          <a:ea typeface="ＭＳ Ｐゴシック" panose="020B0600070205080204" pitchFamily="50" charset="-128"/>
                        </a:rPr>
                        <a:t>ねずみ色</a:t>
                      </a: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7"/>
                    </a:solidFill>
                  </a:tcPr>
                </a:tc>
                <a:extLst>
                  <a:ext uri="{0D108BD9-81ED-4DB2-BD59-A6C34878D82A}">
                    <a16:rowId xmlns:a16="http://schemas.microsoft.com/office/drawing/2014/main" val="10003"/>
                  </a:ext>
                </a:extLst>
              </a:tr>
            </a:tbl>
          </a:graphicData>
        </a:graphic>
      </p:graphicFrame>
      <p:graphicFrame>
        <p:nvGraphicFramePr>
          <p:cNvPr id="31" name="表 30"/>
          <p:cNvGraphicFramePr>
            <a:graphicFrameLocks noGrp="1"/>
          </p:cNvGraphicFramePr>
          <p:nvPr/>
        </p:nvGraphicFramePr>
        <p:xfrm>
          <a:off x="4965014" y="3956101"/>
          <a:ext cx="3492244" cy="1772526"/>
        </p:xfrm>
        <a:graphic>
          <a:graphicData uri="http://schemas.openxmlformats.org/drawingml/2006/table">
            <a:tbl>
              <a:tblPr firstRow="1" bandRow="1">
                <a:tableStyleId>{5C22544A-7EE6-4342-B048-85BDC9FD1C3A}</a:tableStyleId>
              </a:tblPr>
              <a:tblGrid>
                <a:gridCol w="1217967">
                  <a:extLst>
                    <a:ext uri="{9D8B030D-6E8A-4147-A177-3AD203B41FA5}">
                      <a16:colId xmlns:a16="http://schemas.microsoft.com/office/drawing/2014/main" val="20000"/>
                    </a:ext>
                  </a:extLst>
                </a:gridCol>
                <a:gridCol w="2274277">
                  <a:extLst>
                    <a:ext uri="{9D8B030D-6E8A-4147-A177-3AD203B41FA5}">
                      <a16:colId xmlns:a16="http://schemas.microsoft.com/office/drawing/2014/main" val="20001"/>
                    </a:ext>
                  </a:extLst>
                </a:gridCol>
              </a:tblGrid>
              <a:tr h="253218">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ja-JP" altLang="en-US" sz="1100" dirty="0">
                          <a:solidFill>
                            <a:schemeClr val="tx1"/>
                          </a:solidFill>
                          <a:latin typeface="ＭＳ Ｐゴシック" panose="020B0600070205080204" pitchFamily="50" charset="-128"/>
                          <a:ea typeface="ＭＳ Ｐゴシック" panose="020B0600070205080204" pitchFamily="50" charset="-128"/>
                        </a:rPr>
                        <a:t>液体酸素</a:t>
                      </a:r>
                      <a:r>
                        <a:rPr lang="en-US" altLang="ja-JP" sz="1100" dirty="0">
                          <a:solidFill>
                            <a:schemeClr val="tx1"/>
                          </a:solidFill>
                          <a:latin typeface="ＭＳ Ｐゴシック" panose="020B0600070205080204" pitchFamily="50" charset="-128"/>
                          <a:ea typeface="ＭＳ Ｐゴシック" panose="020B0600070205080204" pitchFamily="50" charset="-128"/>
                        </a:rPr>
                        <a:t>LGC</a:t>
                      </a:r>
                      <a:r>
                        <a:rPr lang="ja-JP" altLang="en-US" sz="1100" dirty="0">
                          <a:solidFill>
                            <a:schemeClr val="tx1"/>
                          </a:solidFill>
                          <a:latin typeface="ＭＳ Ｐゴシック" panose="020B0600070205080204" pitchFamily="50" charset="-128"/>
                          <a:ea typeface="ＭＳ Ｐゴシック" panose="020B0600070205080204" pitchFamily="50" charset="-128"/>
                        </a:rPr>
                        <a:t>の仕様の例</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hMerge="1">
                  <a:txBody>
                    <a:bodyPr/>
                    <a:lstStyle/>
                    <a:p>
                      <a:endParaRPr kumimoji="1" lang="ja-JP" altLang="en-US" dirty="0"/>
                    </a:p>
                  </a:txBody>
                  <a:tcPr/>
                </a:tc>
                <a:extLst>
                  <a:ext uri="{0D108BD9-81ED-4DB2-BD59-A6C34878D82A}">
                    <a16:rowId xmlns:a16="http://schemas.microsoft.com/office/drawing/2014/main" val="10000"/>
                  </a:ext>
                </a:extLst>
              </a:tr>
              <a:tr h="253218">
                <a:tc>
                  <a:txBody>
                    <a:bodyPr/>
                    <a:lstStyle/>
                    <a:p>
                      <a:r>
                        <a:rPr lang="ja-JP" altLang="en-US" sz="1100" dirty="0">
                          <a:latin typeface="ＭＳ Ｐゴシック" panose="020B0600070205080204" pitchFamily="50" charset="-128"/>
                          <a:ea typeface="ＭＳ Ｐゴシック" panose="020B0600070205080204" pitchFamily="50" charset="-128"/>
                        </a:rPr>
                        <a:t>内容積</a:t>
                      </a:r>
                      <a:endParaRPr kumimoji="1" lang="ja-JP" altLang="en-US" sz="1100" dirty="0">
                        <a:latin typeface="ＭＳ Ｐゴシック" panose="020B0600070205080204" pitchFamily="50" charset="-128"/>
                        <a:ea typeface="ＭＳ Ｐゴシック" panose="020B0600070205080204" pitchFamily="50" charset="-128"/>
                      </a:endParaRP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ja-JP" sz="1100" dirty="0">
                          <a:solidFill>
                            <a:schemeClr val="tx1"/>
                          </a:solidFill>
                          <a:latin typeface="ＭＳ Ｐゴシック" panose="020B0600070205080204" pitchFamily="50" charset="-128"/>
                          <a:ea typeface="ＭＳ Ｐゴシック" panose="020B0600070205080204" pitchFamily="50" charset="-128"/>
                        </a:rPr>
                        <a:t>175</a:t>
                      </a:r>
                      <a:r>
                        <a:rPr lang="ja-JP" altLang="en-US" sz="1100" dirty="0">
                          <a:solidFill>
                            <a:schemeClr val="tx1"/>
                          </a:solidFill>
                          <a:latin typeface="ＭＳ Ｐゴシック" panose="020B0600070205080204" pitchFamily="50" charset="-128"/>
                          <a:ea typeface="ＭＳ Ｐゴシック" panose="020B0600070205080204" pitchFamily="50" charset="-128"/>
                        </a:rPr>
                        <a:t> </a:t>
                      </a:r>
                      <a:r>
                        <a:rPr lang="en-US" altLang="ja-JP" sz="1100" dirty="0">
                          <a:solidFill>
                            <a:schemeClr val="tx1"/>
                          </a:solidFill>
                          <a:latin typeface="ＭＳ Ｐゴシック" panose="020B0600070205080204" pitchFamily="50" charset="-128"/>
                          <a:ea typeface="ＭＳ Ｐゴシック" panose="020B0600070205080204" pitchFamily="50" charset="-128"/>
                        </a:rPr>
                        <a:t>L</a:t>
                      </a:r>
                      <a:endParaRPr lang="ja-JP" altLang="en-US" sz="1100" dirty="0">
                        <a:solidFill>
                          <a:schemeClr val="tx1"/>
                        </a:solidFill>
                        <a:latin typeface="ＭＳ Ｐゴシック" panose="020B0600070205080204" pitchFamily="50" charset="-128"/>
                        <a:ea typeface="ＭＳ Ｐゴシック" panose="020B0600070205080204" pitchFamily="50" charset="-128"/>
                      </a:endParaRP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BFBFB"/>
                    </a:solidFill>
                  </a:tcPr>
                </a:tc>
                <a:extLst>
                  <a:ext uri="{0D108BD9-81ED-4DB2-BD59-A6C34878D82A}">
                    <a16:rowId xmlns:a16="http://schemas.microsoft.com/office/drawing/2014/main" val="10001"/>
                  </a:ext>
                </a:extLst>
              </a:tr>
              <a:tr h="253218">
                <a:tc>
                  <a:txBody>
                    <a:bodyPr/>
                    <a:lstStyle/>
                    <a:p>
                      <a:r>
                        <a:rPr lang="ja-JP" altLang="en-US" sz="1100" dirty="0">
                          <a:latin typeface="ＭＳ Ｐゴシック" panose="020B0600070205080204" pitchFamily="50" charset="-128"/>
                          <a:ea typeface="ＭＳ Ｐゴシック" panose="020B0600070205080204" pitchFamily="50" charset="-128"/>
                        </a:rPr>
                        <a:t>充塡量</a:t>
                      </a:r>
                      <a:endParaRPr kumimoji="1" lang="ja-JP" altLang="en-US" sz="1100" dirty="0">
                        <a:latin typeface="ＭＳ Ｐゴシック" panose="020B0600070205080204" pitchFamily="50" charset="-128"/>
                        <a:ea typeface="ＭＳ Ｐゴシック" panose="020B0600070205080204" pitchFamily="50" charset="-128"/>
                      </a:endParaRP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ja-JP" sz="1100" dirty="0">
                          <a:solidFill>
                            <a:schemeClr val="tx1"/>
                          </a:solidFill>
                          <a:latin typeface="ＭＳ Ｐゴシック" panose="020B0600070205080204" pitchFamily="50" charset="-128"/>
                          <a:ea typeface="ＭＳ Ｐゴシック" panose="020B0600070205080204" pitchFamily="50" charset="-128"/>
                        </a:rPr>
                        <a:t>168</a:t>
                      </a:r>
                      <a:r>
                        <a:rPr lang="ja-JP" altLang="en-US" sz="1100" dirty="0">
                          <a:solidFill>
                            <a:schemeClr val="tx1"/>
                          </a:solidFill>
                          <a:latin typeface="ＭＳ Ｐゴシック" panose="020B0600070205080204" pitchFamily="50" charset="-128"/>
                          <a:ea typeface="ＭＳ Ｐゴシック" panose="020B0600070205080204" pitchFamily="50" charset="-128"/>
                        </a:rPr>
                        <a:t> </a:t>
                      </a:r>
                      <a:r>
                        <a:rPr lang="en-US" altLang="ja-JP" sz="1100" dirty="0">
                          <a:solidFill>
                            <a:schemeClr val="tx1"/>
                          </a:solidFill>
                          <a:latin typeface="ＭＳ Ｐゴシック" panose="020B0600070205080204" pitchFamily="50" charset="-128"/>
                          <a:ea typeface="ＭＳ Ｐゴシック" panose="020B0600070205080204" pitchFamily="50" charset="-128"/>
                        </a:rPr>
                        <a:t>kg</a:t>
                      </a:r>
                      <a:r>
                        <a:rPr lang="ja-JP" altLang="en-US" sz="1100" dirty="0">
                          <a:solidFill>
                            <a:schemeClr val="tx1"/>
                          </a:solidFill>
                          <a:latin typeface="ＭＳ Ｐゴシック" panose="020B0600070205080204" pitchFamily="50" charset="-128"/>
                          <a:ea typeface="+mn-ea"/>
                        </a:rPr>
                        <a:t>　（</a:t>
                      </a:r>
                      <a:r>
                        <a:rPr lang="en-US" altLang="ja-JP" sz="1100" dirty="0">
                          <a:solidFill>
                            <a:schemeClr val="tx1"/>
                          </a:solidFill>
                          <a:latin typeface="ＭＳ Ｐゴシック" panose="020B0600070205080204" pitchFamily="50" charset="-128"/>
                          <a:ea typeface="+mn-ea"/>
                        </a:rPr>
                        <a:t>132m</a:t>
                      </a:r>
                      <a:r>
                        <a:rPr lang="en-US" altLang="ja-JP" sz="1100" baseline="30000" dirty="0">
                          <a:solidFill>
                            <a:schemeClr val="tx1"/>
                          </a:solidFill>
                          <a:latin typeface="ＭＳ Ｐゴシック" panose="020B0600070205080204" pitchFamily="50" charset="-128"/>
                          <a:ea typeface="+mn-ea"/>
                        </a:rPr>
                        <a:t>3</a:t>
                      </a:r>
                      <a:r>
                        <a:rPr lang="ja-JP" altLang="en-US" sz="1100" dirty="0">
                          <a:solidFill>
                            <a:schemeClr val="tx1"/>
                          </a:solidFill>
                          <a:latin typeface="ＭＳ Ｐゴシック" panose="020B0600070205080204" pitchFamily="50" charset="-128"/>
                          <a:ea typeface="+mn-ea"/>
                        </a:rPr>
                        <a:t> ： </a:t>
                      </a:r>
                      <a:r>
                        <a:rPr lang="en-US" altLang="ja-JP" sz="1100" dirty="0">
                          <a:solidFill>
                            <a:schemeClr val="tx1"/>
                          </a:solidFill>
                          <a:latin typeface="ＭＳ Ｐゴシック" panose="020B0600070205080204" pitchFamily="50" charset="-128"/>
                          <a:ea typeface="+mn-ea"/>
                        </a:rPr>
                        <a:t>1atm 35</a:t>
                      </a:r>
                      <a:r>
                        <a:rPr lang="ja-JP" altLang="en-US" sz="1100" dirty="0">
                          <a:solidFill>
                            <a:schemeClr val="tx1"/>
                          </a:solidFill>
                          <a:latin typeface="ＭＳ Ｐゴシック" panose="020B0600070205080204" pitchFamily="50" charset="-128"/>
                          <a:ea typeface="+mn-ea"/>
                        </a:rPr>
                        <a:t>℃）</a:t>
                      </a:r>
                      <a:endParaRPr lang="ja-JP" altLang="en-US" sz="1100" strike="sngStrike" dirty="0">
                        <a:solidFill>
                          <a:schemeClr val="tx1"/>
                        </a:solidFill>
                        <a:latin typeface="ＭＳ Ｐゴシック" panose="020B0600070205080204" pitchFamily="50" charset="-128"/>
                        <a:ea typeface="ＭＳ Ｐゴシック" panose="020B0600070205080204" pitchFamily="50" charset="-128"/>
                      </a:endParaRP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BFBFB"/>
                    </a:solidFill>
                  </a:tcPr>
                </a:tc>
                <a:extLst>
                  <a:ext uri="{0D108BD9-81ED-4DB2-BD59-A6C34878D82A}">
                    <a16:rowId xmlns:a16="http://schemas.microsoft.com/office/drawing/2014/main" val="10002"/>
                  </a:ext>
                </a:extLst>
              </a:tr>
              <a:tr h="253218">
                <a:tc>
                  <a:txBody>
                    <a:bodyPr/>
                    <a:lstStyle/>
                    <a:p>
                      <a:r>
                        <a:rPr lang="ja-JP" altLang="en-US" sz="1100" dirty="0">
                          <a:latin typeface="ＭＳ Ｐゴシック" panose="020B0600070205080204" pitchFamily="50" charset="-128"/>
                          <a:ea typeface="ＭＳ Ｐゴシック" panose="020B0600070205080204" pitchFamily="50" charset="-128"/>
                        </a:rPr>
                        <a:t>供給量</a:t>
                      </a:r>
                      <a:endParaRPr kumimoji="1" lang="ja-JP" altLang="en-US" sz="1100" dirty="0">
                        <a:latin typeface="ＭＳ Ｐゴシック" panose="020B0600070205080204" pitchFamily="50" charset="-128"/>
                        <a:ea typeface="ＭＳ Ｐゴシック" panose="020B0600070205080204" pitchFamily="50" charset="-128"/>
                      </a:endParaRP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r>
                        <a:rPr lang="en-US" altLang="ja-JP" sz="1100" dirty="0">
                          <a:solidFill>
                            <a:schemeClr val="tx1"/>
                          </a:solidFill>
                          <a:latin typeface="ＭＳ Ｐゴシック" panose="020B0600070205080204" pitchFamily="50" charset="-128"/>
                          <a:ea typeface="ＭＳ Ｐゴシック" panose="020B0600070205080204" pitchFamily="50" charset="-128"/>
                        </a:rPr>
                        <a:t>10</a:t>
                      </a:r>
                      <a:r>
                        <a:rPr lang="ja-JP" altLang="en-US" sz="1100" dirty="0">
                          <a:solidFill>
                            <a:schemeClr val="tx1"/>
                          </a:solidFill>
                          <a:latin typeface="ＭＳ Ｐゴシック" panose="020B0600070205080204" pitchFamily="50" charset="-128"/>
                          <a:ea typeface="ＭＳ Ｐゴシック" panose="020B0600070205080204" pitchFamily="50" charset="-128"/>
                        </a:rPr>
                        <a:t>～</a:t>
                      </a:r>
                      <a:r>
                        <a:rPr lang="en-US" altLang="ja-JP" sz="1100" dirty="0">
                          <a:solidFill>
                            <a:schemeClr val="tx1"/>
                          </a:solidFill>
                          <a:latin typeface="ＭＳ Ｐゴシック" panose="020B0600070205080204" pitchFamily="50" charset="-128"/>
                          <a:ea typeface="ＭＳ Ｐゴシック" panose="020B0600070205080204" pitchFamily="50" charset="-128"/>
                        </a:rPr>
                        <a:t>30 </a:t>
                      </a:r>
                      <a:r>
                        <a:rPr lang="en-US" altLang="ja-JP" sz="1100" dirty="0">
                          <a:solidFill>
                            <a:schemeClr val="tx1"/>
                          </a:solidFill>
                          <a:latin typeface="ＭＳ Ｐゴシック" panose="020B0600070205080204" pitchFamily="50" charset="-128"/>
                          <a:ea typeface="+mn-ea"/>
                        </a:rPr>
                        <a:t>m</a:t>
                      </a:r>
                      <a:r>
                        <a:rPr lang="en-US" altLang="ja-JP" sz="1100" baseline="30000" dirty="0">
                          <a:solidFill>
                            <a:schemeClr val="tx1"/>
                          </a:solidFill>
                          <a:latin typeface="ＭＳ Ｐゴシック" panose="020B0600070205080204" pitchFamily="50" charset="-128"/>
                          <a:ea typeface="+mn-ea"/>
                        </a:rPr>
                        <a:t>3</a:t>
                      </a:r>
                      <a:r>
                        <a:rPr lang="en-US" altLang="ja-JP" sz="1100" dirty="0">
                          <a:solidFill>
                            <a:schemeClr val="tx1"/>
                          </a:solidFill>
                          <a:latin typeface="ＭＳ Ｐゴシック" panose="020B0600070205080204" pitchFamily="50" charset="-128"/>
                          <a:ea typeface="ＭＳ Ｐゴシック" panose="020B0600070205080204" pitchFamily="50" charset="-128"/>
                        </a:rPr>
                        <a:t>/</a:t>
                      </a:r>
                      <a:r>
                        <a:rPr lang="ja-JP" altLang="en-US" sz="1100" dirty="0">
                          <a:solidFill>
                            <a:schemeClr val="tx1"/>
                          </a:solidFill>
                          <a:latin typeface="ＭＳ Ｐゴシック" panose="020B0600070205080204" pitchFamily="50" charset="-128"/>
                          <a:ea typeface="ＭＳ Ｐゴシック" panose="020B0600070205080204" pitchFamily="50" charset="-128"/>
                        </a:rPr>
                        <a:t>ｈ</a:t>
                      </a:r>
                      <a:endParaRPr kumimoji="1" lang="ja-JP" altLang="en-US" sz="1100" dirty="0">
                        <a:solidFill>
                          <a:schemeClr val="tx1"/>
                        </a:solidFill>
                        <a:latin typeface="ＭＳ Ｐゴシック" panose="020B0600070205080204" pitchFamily="50" charset="-128"/>
                        <a:ea typeface="ＭＳ Ｐゴシック" panose="020B0600070205080204" pitchFamily="50" charset="-128"/>
                      </a:endParaRP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BFBFB"/>
                    </a:solidFill>
                  </a:tcPr>
                </a:tc>
                <a:extLst>
                  <a:ext uri="{0D108BD9-81ED-4DB2-BD59-A6C34878D82A}">
                    <a16:rowId xmlns:a16="http://schemas.microsoft.com/office/drawing/2014/main" val="10003"/>
                  </a:ext>
                </a:extLst>
              </a:tr>
              <a:tr h="253218">
                <a:tc>
                  <a:txBody>
                    <a:bodyPr/>
                    <a:lstStyle/>
                    <a:p>
                      <a:r>
                        <a:rPr lang="ja-JP" altLang="en-US" sz="1100" dirty="0">
                          <a:latin typeface="ＭＳ Ｐゴシック" panose="020B0600070205080204" pitchFamily="50" charset="-128"/>
                          <a:ea typeface="ＭＳ Ｐゴシック" panose="020B0600070205080204" pitchFamily="50" charset="-128"/>
                        </a:rPr>
                        <a:t>最高充塡圧力</a:t>
                      </a:r>
                      <a:endParaRPr kumimoji="1" lang="ja-JP" altLang="en-US" sz="1100" dirty="0">
                        <a:latin typeface="ＭＳ Ｐゴシック" panose="020B0600070205080204" pitchFamily="50" charset="-128"/>
                        <a:ea typeface="ＭＳ Ｐゴシック" panose="020B0600070205080204" pitchFamily="50" charset="-128"/>
                      </a:endParaRP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r>
                        <a:rPr lang="en-US" altLang="ja-JP" sz="1100" dirty="0">
                          <a:solidFill>
                            <a:schemeClr val="tx1"/>
                          </a:solidFill>
                          <a:latin typeface="ＭＳ Ｐゴシック" panose="020B0600070205080204" pitchFamily="50" charset="-128"/>
                          <a:ea typeface="ＭＳ Ｐゴシック" panose="020B0600070205080204" pitchFamily="50" charset="-128"/>
                        </a:rPr>
                        <a:t>1.4 MPa</a:t>
                      </a:r>
                      <a:endParaRPr kumimoji="1" lang="ja-JP" altLang="en-US" sz="1100" dirty="0">
                        <a:solidFill>
                          <a:schemeClr val="tx1"/>
                        </a:solidFill>
                        <a:latin typeface="ＭＳ Ｐゴシック" panose="020B0600070205080204" pitchFamily="50" charset="-128"/>
                        <a:ea typeface="ＭＳ Ｐゴシック" panose="020B0600070205080204" pitchFamily="50" charset="-128"/>
                      </a:endParaRP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BFBFB"/>
                    </a:solidFill>
                  </a:tcPr>
                </a:tc>
                <a:extLst>
                  <a:ext uri="{0D108BD9-81ED-4DB2-BD59-A6C34878D82A}">
                    <a16:rowId xmlns:a16="http://schemas.microsoft.com/office/drawing/2014/main" val="10004"/>
                  </a:ext>
                </a:extLst>
              </a:tr>
              <a:tr h="253218">
                <a:tc>
                  <a:txBody>
                    <a:bodyPr/>
                    <a:lstStyle/>
                    <a:p>
                      <a:r>
                        <a:rPr lang="ja-JP" altLang="en-US" sz="1100" dirty="0">
                          <a:latin typeface="ＭＳ Ｐゴシック" panose="020B0600070205080204" pitchFamily="50" charset="-128"/>
                          <a:ea typeface="ＭＳ Ｐゴシック" panose="020B0600070205080204" pitchFamily="50" charset="-128"/>
                        </a:rPr>
                        <a:t>容器重量</a:t>
                      </a:r>
                      <a:endParaRPr kumimoji="1" lang="ja-JP" altLang="en-US" sz="1100" dirty="0">
                        <a:latin typeface="ＭＳ Ｐゴシック" panose="020B0600070205080204" pitchFamily="50" charset="-128"/>
                        <a:ea typeface="ＭＳ Ｐゴシック" panose="020B0600070205080204" pitchFamily="50" charset="-128"/>
                      </a:endParaRP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ja-JP" sz="1100" dirty="0">
                          <a:solidFill>
                            <a:schemeClr val="tx1"/>
                          </a:solidFill>
                          <a:latin typeface="ＭＳ Ｐゴシック" panose="020B0600070205080204" pitchFamily="50" charset="-128"/>
                          <a:ea typeface="+mn-ea"/>
                        </a:rPr>
                        <a:t>110 kg</a:t>
                      </a:r>
                      <a:endParaRPr lang="ja-JP" altLang="en-US" sz="1100" dirty="0">
                        <a:solidFill>
                          <a:schemeClr val="tx1"/>
                        </a:solidFill>
                        <a:latin typeface="ＭＳ Ｐゴシック" panose="020B0600070205080204" pitchFamily="50" charset="-128"/>
                        <a:ea typeface="ＭＳ Ｐゴシック" panose="020B0600070205080204" pitchFamily="50" charset="-128"/>
                      </a:endParaRP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BFBFB"/>
                    </a:solidFill>
                  </a:tcPr>
                </a:tc>
                <a:extLst>
                  <a:ext uri="{0D108BD9-81ED-4DB2-BD59-A6C34878D82A}">
                    <a16:rowId xmlns:a16="http://schemas.microsoft.com/office/drawing/2014/main" val="10005"/>
                  </a:ext>
                </a:extLst>
              </a:tr>
              <a:tr h="253218">
                <a:tc>
                  <a:txBody>
                    <a:bodyPr/>
                    <a:lstStyle/>
                    <a:p>
                      <a:r>
                        <a:rPr lang="ja-JP" altLang="en-US" sz="1100" dirty="0">
                          <a:latin typeface="ＭＳ Ｐゴシック" panose="020B0600070205080204" pitchFamily="50" charset="-128"/>
                          <a:ea typeface="ＭＳ Ｐゴシック" panose="020B0600070205080204" pitchFamily="50" charset="-128"/>
                        </a:rPr>
                        <a:t>形状</a:t>
                      </a:r>
                      <a:endParaRPr kumimoji="1" lang="ja-JP" altLang="en-US" sz="1100" dirty="0">
                        <a:latin typeface="ＭＳ Ｐゴシック" panose="020B0600070205080204" pitchFamily="50" charset="-128"/>
                        <a:ea typeface="ＭＳ Ｐゴシック" panose="020B0600070205080204" pitchFamily="50" charset="-128"/>
                      </a:endParaRP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r>
                        <a:rPr lang="en-US" altLang="ja-JP" sz="1100" dirty="0">
                          <a:solidFill>
                            <a:schemeClr val="tx1"/>
                          </a:solidFill>
                          <a:latin typeface="ＭＳ Ｐゴシック" panose="020B0600070205080204" pitchFamily="50" charset="-128"/>
                          <a:ea typeface="ＭＳ Ｐゴシック" panose="020B0600070205080204" pitchFamily="50" charset="-128"/>
                        </a:rPr>
                        <a:t>508 mm(</a:t>
                      </a:r>
                      <a:r>
                        <a:rPr lang="ja-JP" altLang="en-US" sz="1100" dirty="0">
                          <a:solidFill>
                            <a:schemeClr val="tx1"/>
                          </a:solidFill>
                          <a:latin typeface="ＭＳ Ｐゴシック" panose="020B0600070205080204" pitchFamily="50" charset="-128"/>
                          <a:ea typeface="ＭＳ Ｐゴシック" panose="020B0600070205080204" pitchFamily="50" charset="-128"/>
                        </a:rPr>
                        <a:t>胴径</a:t>
                      </a:r>
                      <a:r>
                        <a:rPr lang="en-US" altLang="ja-JP" sz="1100" dirty="0">
                          <a:solidFill>
                            <a:schemeClr val="tx1"/>
                          </a:solidFill>
                          <a:latin typeface="ＭＳ Ｐゴシック" panose="020B0600070205080204" pitchFamily="50" charset="-128"/>
                          <a:ea typeface="ＭＳ Ｐゴシック" panose="020B0600070205080204" pitchFamily="50" charset="-128"/>
                        </a:rPr>
                        <a:t>)×1559 mm(</a:t>
                      </a:r>
                      <a:r>
                        <a:rPr lang="ja-JP" altLang="en-US" sz="1100" dirty="0">
                          <a:solidFill>
                            <a:schemeClr val="tx1"/>
                          </a:solidFill>
                          <a:latin typeface="ＭＳ Ｐゴシック" panose="020B0600070205080204" pitchFamily="50" charset="-128"/>
                          <a:ea typeface="ＭＳ Ｐゴシック" panose="020B0600070205080204" pitchFamily="50" charset="-128"/>
                        </a:rPr>
                        <a:t>高さ</a:t>
                      </a:r>
                      <a:r>
                        <a:rPr lang="en-US" altLang="ja-JP" sz="1100" dirty="0">
                          <a:solidFill>
                            <a:schemeClr val="tx1"/>
                          </a:solidFill>
                          <a:latin typeface="ＭＳ Ｐゴシック" panose="020B0600070205080204" pitchFamily="50" charset="-128"/>
                          <a:ea typeface="ＭＳ Ｐゴシック" panose="020B0600070205080204" pitchFamily="50" charset="-128"/>
                        </a:rPr>
                        <a:t>)</a:t>
                      </a:r>
                      <a:endParaRPr kumimoji="1" lang="ja-JP" altLang="en-US" sz="1100" dirty="0">
                        <a:solidFill>
                          <a:schemeClr val="tx1"/>
                        </a:solidFill>
                        <a:latin typeface="ＭＳ Ｐゴシック" panose="020B0600070205080204" pitchFamily="50" charset="-128"/>
                        <a:ea typeface="ＭＳ Ｐゴシック" panose="020B0600070205080204" pitchFamily="50" charset="-128"/>
                      </a:endParaRP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BFBFB"/>
                    </a:solidFill>
                  </a:tcPr>
                </a:tc>
                <a:extLst>
                  <a:ext uri="{0D108BD9-81ED-4DB2-BD59-A6C34878D82A}">
                    <a16:rowId xmlns:a16="http://schemas.microsoft.com/office/drawing/2014/main" val="10006"/>
                  </a:ext>
                </a:extLst>
              </a:tr>
            </a:tbl>
          </a:graphicData>
        </a:graphic>
      </p:graphicFrame>
      <p:pic>
        <p:nvPicPr>
          <p:cNvPr id="4" name="医療ガスについて5-1">
            <a:hlinkClick r:id="" action="ppaction://media"/>
            <a:extLst>
              <a:ext uri="{FF2B5EF4-FFF2-40B4-BE49-F238E27FC236}">
                <a16:creationId xmlns:a16="http://schemas.microsoft.com/office/drawing/2014/main" id="{2C73B292-0EE0-4632-9A51-29944FBFB37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235443" y="0"/>
            <a:ext cx="487362" cy="487363"/>
          </a:xfrm>
          <a:prstGeom prst="rect">
            <a:avLst/>
          </a:prstGeom>
        </p:spPr>
      </p:pic>
    </p:spTree>
    <p:extLst>
      <p:ext uri="{BB962C8B-B14F-4D97-AF65-F5344CB8AC3E}">
        <p14:creationId xmlns:p14="http://schemas.microsoft.com/office/powerpoint/2010/main" val="1285706289"/>
      </p:ext>
    </p:extLst>
  </p:cSld>
  <p:clrMapOvr>
    <a:masterClrMapping/>
  </p:clrMapOvr>
  <mc:AlternateContent xmlns:mc="http://schemas.openxmlformats.org/markup-compatibility/2006" xmlns:p14="http://schemas.microsoft.com/office/powerpoint/2010/main">
    <mc:Choice Requires="p14">
      <p:transition p14:dur="10" advTm="77000"/>
    </mc:Choice>
    <mc:Fallback xmlns="">
      <p:transition advTm="7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610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角丸四角形 42"/>
          <p:cNvSpPr/>
          <p:nvPr/>
        </p:nvSpPr>
        <p:spPr>
          <a:xfrm>
            <a:off x="5509847" y="4204419"/>
            <a:ext cx="3005504" cy="1936591"/>
          </a:xfrm>
          <a:prstGeom prst="roundRect">
            <a:avLst>
              <a:gd name="adj" fmla="val 5420"/>
            </a:avLst>
          </a:prstGeom>
          <a:solidFill>
            <a:srgbClr val="F5FD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4" name="角丸四角形 23"/>
          <p:cNvSpPr/>
          <p:nvPr/>
        </p:nvSpPr>
        <p:spPr>
          <a:xfrm>
            <a:off x="762001" y="1158418"/>
            <a:ext cx="7753350" cy="2822116"/>
          </a:xfrm>
          <a:prstGeom prst="roundRect">
            <a:avLst>
              <a:gd name="adj" fmla="val 5420"/>
            </a:avLst>
          </a:prstGeom>
          <a:solidFill>
            <a:srgbClr val="F5FD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5" name="角丸四角形 24"/>
          <p:cNvSpPr/>
          <p:nvPr/>
        </p:nvSpPr>
        <p:spPr>
          <a:xfrm>
            <a:off x="996462" y="4194580"/>
            <a:ext cx="4295202" cy="1776489"/>
          </a:xfrm>
          <a:prstGeom prst="roundRect">
            <a:avLst>
              <a:gd name="adj" fmla="val 5420"/>
            </a:avLst>
          </a:prstGeom>
          <a:solidFill>
            <a:srgbClr val="F5FD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nvGrpSpPr>
          <p:cNvPr id="4" name="グループ化 3"/>
          <p:cNvGrpSpPr/>
          <p:nvPr/>
        </p:nvGrpSpPr>
        <p:grpSpPr>
          <a:xfrm>
            <a:off x="1337716" y="1800353"/>
            <a:ext cx="1248672" cy="2064803"/>
            <a:chOff x="1209448" y="1564134"/>
            <a:chExt cx="1400156" cy="2208192"/>
          </a:xfrm>
        </p:grpSpPr>
        <p:pic>
          <p:nvPicPr>
            <p:cNvPr id="13"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l="-41"/>
            <a:stretch/>
          </p:blipFill>
          <p:spPr bwMode="auto">
            <a:xfrm>
              <a:off x="1209448" y="1564134"/>
              <a:ext cx="1400156" cy="2208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テキスト ボックス 13"/>
            <p:cNvSpPr txBox="1"/>
            <p:nvPr/>
          </p:nvSpPr>
          <p:spPr>
            <a:xfrm>
              <a:off x="1654401" y="2362030"/>
              <a:ext cx="382215" cy="1018510"/>
            </a:xfrm>
            <a:prstGeom prst="rect">
              <a:avLst/>
            </a:prstGeom>
            <a:noFill/>
          </p:spPr>
          <p:txBody>
            <a:bodyPr vert="eaVert" wrap="square" rtlCol="0">
              <a:spAutoFit/>
            </a:bodyPr>
            <a:lstStyle/>
            <a:p>
              <a:pPr algn="ctr"/>
              <a:r>
                <a:rPr lang="ja-JP" altLang="en-US" sz="923" dirty="0">
                  <a:solidFill>
                    <a:schemeClr val="bg1">
                      <a:lumMod val="85000"/>
                    </a:schemeClr>
                  </a:solidFill>
                  <a:latin typeface="HGP創英角ｺﾞｼｯｸUB" panose="020B0900000000000000" pitchFamily="50" charset="-128"/>
                  <a:ea typeface="HGP創英角ｺﾞｼｯｸUB" panose="020B0900000000000000" pitchFamily="50" charset="-128"/>
                </a:rPr>
                <a:t>医療用</a:t>
              </a:r>
              <a:r>
                <a:rPr lang="ja-JP" altLang="en-US" sz="1015" dirty="0">
                  <a:solidFill>
                    <a:schemeClr val="bg1">
                      <a:lumMod val="85000"/>
                    </a:schemeClr>
                  </a:solidFill>
                  <a:latin typeface="HGP創英角ｺﾞｼｯｸUB" panose="020B0900000000000000" pitchFamily="50" charset="-128"/>
                  <a:ea typeface="HGP創英角ｺﾞｼｯｸUB" panose="020B0900000000000000" pitchFamily="50" charset="-128"/>
                </a:rPr>
                <a:t>  酸 素</a:t>
              </a:r>
            </a:p>
          </p:txBody>
        </p:sp>
        <p:sp>
          <p:nvSpPr>
            <p:cNvPr id="15" name="テキスト ボックス 14"/>
            <p:cNvSpPr txBox="1"/>
            <p:nvPr/>
          </p:nvSpPr>
          <p:spPr>
            <a:xfrm>
              <a:off x="2084891" y="2319011"/>
              <a:ext cx="382215" cy="880533"/>
            </a:xfrm>
            <a:prstGeom prst="rect">
              <a:avLst/>
            </a:prstGeom>
            <a:noFill/>
          </p:spPr>
          <p:txBody>
            <a:bodyPr vert="eaVert" wrap="square" rtlCol="0">
              <a:spAutoFit/>
            </a:bodyPr>
            <a:lstStyle/>
            <a:p>
              <a:pPr algn="ctr"/>
              <a:r>
                <a:rPr lang="ja-JP" altLang="en-US" sz="738" dirty="0">
                  <a:solidFill>
                    <a:schemeClr val="bg1">
                      <a:lumMod val="85000"/>
                    </a:schemeClr>
                  </a:solidFill>
                  <a:latin typeface="HGP創英角ｺﾞｼｯｸUB" panose="020B0900000000000000" pitchFamily="50" charset="-128"/>
                  <a:ea typeface="HGP創英角ｺﾞｼｯｸUB" panose="020B0900000000000000" pitchFamily="50" charset="-128"/>
                </a:rPr>
                <a:t>医療用</a:t>
              </a:r>
              <a:r>
                <a:rPr lang="ja-JP" altLang="en-US" sz="1015" dirty="0">
                  <a:solidFill>
                    <a:schemeClr val="bg1">
                      <a:lumMod val="85000"/>
                    </a:schemeClr>
                  </a:solidFill>
                  <a:latin typeface="HGP創英角ｺﾞｼｯｸUB" panose="020B0900000000000000" pitchFamily="50" charset="-128"/>
                  <a:ea typeface="HGP創英角ｺﾞｼｯｸUB" panose="020B0900000000000000" pitchFamily="50" charset="-128"/>
                </a:rPr>
                <a:t> </a:t>
              </a:r>
              <a:r>
                <a:rPr lang="ja-JP" altLang="en-US" sz="831" dirty="0">
                  <a:solidFill>
                    <a:schemeClr val="bg1">
                      <a:lumMod val="85000"/>
                    </a:schemeClr>
                  </a:solidFill>
                  <a:latin typeface="HGP創英角ｺﾞｼｯｸUB" panose="020B0900000000000000" pitchFamily="50" charset="-128"/>
                  <a:ea typeface="HGP創英角ｺﾞｼｯｸUB" panose="020B0900000000000000" pitchFamily="50" charset="-128"/>
                </a:rPr>
                <a:t>酸 素</a:t>
              </a:r>
            </a:p>
          </p:txBody>
        </p:sp>
      </p:grpSp>
      <p:sp>
        <p:nvSpPr>
          <p:cNvPr id="5" name="スライド番号プレースホルダー 4"/>
          <p:cNvSpPr>
            <a:spLocks noGrp="1"/>
          </p:cNvSpPr>
          <p:nvPr>
            <p:ph type="sldNum" sz="quarter" idx="12"/>
          </p:nvPr>
        </p:nvSpPr>
        <p:spPr/>
        <p:txBody>
          <a:bodyPr/>
          <a:lstStyle/>
          <a:p>
            <a:fld id="{66C92D76-81BE-4672-9501-F7C99C4BF68C}" type="slidenum">
              <a:rPr kumimoji="1" lang="ja-JP" altLang="en-US" smtClean="0"/>
              <a:t>17</a:t>
            </a:fld>
            <a:endParaRPr kumimoji="1" lang="ja-JP" altLang="en-US" dirty="0"/>
          </a:p>
        </p:txBody>
      </p:sp>
      <p:graphicFrame>
        <p:nvGraphicFramePr>
          <p:cNvPr id="32" name="表 31"/>
          <p:cNvGraphicFramePr>
            <a:graphicFrameLocks noGrp="1"/>
          </p:cNvGraphicFramePr>
          <p:nvPr/>
        </p:nvGraphicFramePr>
        <p:xfrm>
          <a:off x="3850654" y="2169853"/>
          <a:ext cx="4208584" cy="1459140"/>
        </p:xfrm>
        <a:graphic>
          <a:graphicData uri="http://schemas.openxmlformats.org/drawingml/2006/table">
            <a:tbl>
              <a:tblPr/>
              <a:tblGrid>
                <a:gridCol w="713170">
                  <a:extLst>
                    <a:ext uri="{9D8B030D-6E8A-4147-A177-3AD203B41FA5}">
                      <a16:colId xmlns:a16="http://schemas.microsoft.com/office/drawing/2014/main" val="20000"/>
                    </a:ext>
                  </a:extLst>
                </a:gridCol>
                <a:gridCol w="704366">
                  <a:extLst>
                    <a:ext uri="{9D8B030D-6E8A-4147-A177-3AD203B41FA5}">
                      <a16:colId xmlns:a16="http://schemas.microsoft.com/office/drawing/2014/main" val="20001"/>
                    </a:ext>
                  </a:extLst>
                </a:gridCol>
                <a:gridCol w="695561">
                  <a:extLst>
                    <a:ext uri="{9D8B030D-6E8A-4147-A177-3AD203B41FA5}">
                      <a16:colId xmlns:a16="http://schemas.microsoft.com/office/drawing/2014/main" val="20002"/>
                    </a:ext>
                  </a:extLst>
                </a:gridCol>
                <a:gridCol w="677952">
                  <a:extLst>
                    <a:ext uri="{9D8B030D-6E8A-4147-A177-3AD203B41FA5}">
                      <a16:colId xmlns:a16="http://schemas.microsoft.com/office/drawing/2014/main" val="20003"/>
                    </a:ext>
                  </a:extLst>
                </a:gridCol>
                <a:gridCol w="783606">
                  <a:extLst>
                    <a:ext uri="{9D8B030D-6E8A-4147-A177-3AD203B41FA5}">
                      <a16:colId xmlns:a16="http://schemas.microsoft.com/office/drawing/2014/main" val="20004"/>
                    </a:ext>
                  </a:extLst>
                </a:gridCol>
                <a:gridCol w="633929">
                  <a:extLst>
                    <a:ext uri="{9D8B030D-6E8A-4147-A177-3AD203B41FA5}">
                      <a16:colId xmlns:a16="http://schemas.microsoft.com/office/drawing/2014/main" val="20005"/>
                    </a:ext>
                  </a:extLst>
                </a:gridCol>
              </a:tblGrid>
              <a:tr h="242151">
                <a:tc gridSpan="4">
                  <a:txBody>
                    <a:bodyPr/>
                    <a:lstStyle/>
                    <a:p>
                      <a:pPr algn="l" fontAlgn="ctr"/>
                      <a:r>
                        <a:rPr lang="ja-JP" altLang="en-US" sz="1000" b="1" i="0" u="none" strike="noStrike" dirty="0">
                          <a:solidFill>
                            <a:schemeClr val="tx1"/>
                          </a:solidFill>
                          <a:latin typeface="ＭＳ Ｐゴシック" panose="020B0600070205080204" pitchFamily="50" charset="-128"/>
                          <a:ea typeface="ＭＳ Ｐゴシック" panose="020B0600070205080204" pitchFamily="50" charset="-128"/>
                        </a:rPr>
                        <a:t>高圧ガスボンベの仕様の例</a:t>
                      </a:r>
                    </a:p>
                  </a:txBody>
                  <a:tcPr marL="8792" marR="8792" marT="8792" marB="0" anchor="ctr">
                    <a:lnL>
                      <a:noFill/>
                    </a:lnL>
                    <a:lnR>
                      <a:noFill/>
                    </a:lnR>
                    <a:lnT>
                      <a:noFill/>
                    </a:lnT>
                    <a:lnB w="25400" cap="flat" cmpd="dbl" algn="ctr">
                      <a:solidFill>
                        <a:srgbClr val="000000"/>
                      </a:solidFill>
                      <a:prstDash val="solid"/>
                      <a:round/>
                      <a:headEnd type="none" w="med" len="med"/>
                      <a:tailEnd type="none" w="med" len="med"/>
                    </a:lnB>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gridSpan="2">
                  <a:txBody>
                    <a:bodyPr/>
                    <a:lstStyle/>
                    <a:p>
                      <a:pPr algn="l" fontAlgn="ctr"/>
                      <a:r>
                        <a:rPr lang="ja-JP" altLang="en-US" sz="1000" b="1" i="0" u="none" strike="noStrike" dirty="0">
                          <a:solidFill>
                            <a:srgbClr val="000000"/>
                          </a:solidFill>
                          <a:latin typeface="ＭＳ Ｐゴシック" panose="020B0600070205080204" pitchFamily="50" charset="-128"/>
                          <a:ea typeface="ＭＳ Ｐゴシック" panose="020B0600070205080204" pitchFamily="50" charset="-128"/>
                        </a:rPr>
                        <a:t>（充塡圧：</a:t>
                      </a:r>
                      <a:r>
                        <a:rPr lang="en-US" altLang="ja-JP" sz="1000" b="1" i="0" u="none" strike="noStrike" dirty="0">
                          <a:solidFill>
                            <a:srgbClr val="000000"/>
                          </a:solidFill>
                          <a:latin typeface="ＭＳ Ｐゴシック" panose="020B0600070205080204" pitchFamily="50" charset="-128"/>
                          <a:ea typeface="ＭＳ Ｐゴシック" panose="020B0600070205080204" pitchFamily="50" charset="-128"/>
                        </a:rPr>
                        <a:t>14.7MPa</a:t>
                      </a:r>
                      <a:r>
                        <a:rPr lang="en-US" sz="1000" b="1" i="0" u="none" strike="noStrike" dirty="0">
                          <a:solidFill>
                            <a:srgbClr val="000000"/>
                          </a:solidFill>
                          <a:latin typeface="ＭＳ Ｐゴシック" panose="020B0600070205080204" pitchFamily="50" charset="-128"/>
                          <a:ea typeface="ＭＳ Ｐゴシック" panose="020B0600070205080204" pitchFamily="50" charset="-128"/>
                        </a:rPr>
                        <a:t>）</a:t>
                      </a:r>
                    </a:p>
                  </a:txBody>
                  <a:tcPr marL="8792" marR="8792" marT="8792" marB="0" anchor="ctr">
                    <a:lnL>
                      <a:noFill/>
                    </a:lnL>
                    <a:lnR>
                      <a:noFill/>
                    </a:lnR>
                    <a:lnT>
                      <a:noFill/>
                    </a:lnT>
                    <a:lnB w="25400" cap="flat" cmpd="dbl" algn="ctr">
                      <a:solidFill>
                        <a:srgbClr val="000000"/>
                      </a:solidFill>
                      <a:prstDash val="solid"/>
                      <a:round/>
                      <a:headEnd type="none" w="med" len="med"/>
                      <a:tailEnd type="none" w="med" len="med"/>
                    </a:lnB>
                  </a:tcPr>
                </a:tc>
                <a:tc hMerge="1">
                  <a:txBody>
                    <a:bodyPr/>
                    <a:lstStyle/>
                    <a:p>
                      <a:endParaRPr kumimoji="1" lang="ja-JP" altLang="en-US"/>
                    </a:p>
                  </a:txBody>
                  <a:tcPr/>
                </a:tc>
                <a:extLst>
                  <a:ext uri="{0D108BD9-81ED-4DB2-BD59-A6C34878D82A}">
                    <a16:rowId xmlns:a16="http://schemas.microsoft.com/office/drawing/2014/main" val="10000"/>
                  </a:ext>
                </a:extLst>
              </a:tr>
              <a:tr h="245465">
                <a:tc>
                  <a:txBody>
                    <a:bodyPr/>
                    <a:lstStyle/>
                    <a:p>
                      <a:pPr algn="ctr" fontAlgn="ctr"/>
                      <a:r>
                        <a:rPr lang="ja-JP" altLang="en-US" sz="1000" b="1" i="0" u="none" strike="noStrike" dirty="0">
                          <a:solidFill>
                            <a:srgbClr val="000000"/>
                          </a:solidFill>
                          <a:latin typeface="ＭＳ Ｐゴシック" panose="020B0600070205080204" pitchFamily="50" charset="-128"/>
                          <a:ea typeface="ＭＳ Ｐゴシック" panose="020B0600070205080204" pitchFamily="50" charset="-128"/>
                        </a:rPr>
                        <a:t>ガス容量</a:t>
                      </a:r>
                    </a:p>
                  </a:txBody>
                  <a:tcPr marL="8792" marR="8792" marT="8792"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EDEDED"/>
                    </a:solidFill>
                  </a:tcPr>
                </a:tc>
                <a:tc>
                  <a:txBody>
                    <a:bodyPr/>
                    <a:lstStyle/>
                    <a:p>
                      <a:pPr algn="ctr" fontAlgn="ctr"/>
                      <a:r>
                        <a:rPr lang="ja-JP" altLang="en-US" sz="1000" b="1" i="0" u="none" strike="noStrike" dirty="0">
                          <a:solidFill>
                            <a:schemeClr val="tx1"/>
                          </a:solidFill>
                          <a:latin typeface="ＭＳ Ｐゴシック" panose="020B0600070205080204" pitchFamily="50" charset="-128"/>
                          <a:ea typeface="ＭＳ Ｐゴシック" panose="020B0600070205080204" pitchFamily="50" charset="-128"/>
                        </a:rPr>
                        <a:t>内容積</a:t>
                      </a:r>
                    </a:p>
                  </a:txBody>
                  <a:tcPr marL="8792" marR="8792" marT="87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chemeClr val="accent3">
                        <a:lumMod val="20000"/>
                        <a:lumOff val="80000"/>
                      </a:schemeClr>
                    </a:solidFill>
                  </a:tcPr>
                </a:tc>
                <a:tc gridSpan="2">
                  <a:txBody>
                    <a:bodyPr/>
                    <a:lstStyle/>
                    <a:p>
                      <a:pPr algn="l" fontAlgn="ctr"/>
                      <a:r>
                        <a:rPr lang="zh-CN" altLang="en-US" sz="1000" b="1" i="0" u="none" strike="noStrike" dirty="0">
                          <a:solidFill>
                            <a:schemeClr val="tx1"/>
                          </a:solidFill>
                          <a:latin typeface="ＭＳ Ｐゴシック" panose="020B0600070205080204" pitchFamily="50" charset="-128"/>
                          <a:ea typeface="ＭＳ Ｐゴシック" panose="020B0600070205080204" pitchFamily="50" charset="-128"/>
                        </a:rPr>
                        <a:t>　　　　形状（</a:t>
                      </a:r>
                      <a:r>
                        <a:rPr lang="en-US" altLang="zh-CN" sz="1000" b="1" i="0" u="none" strike="noStrike" dirty="0">
                          <a:solidFill>
                            <a:schemeClr val="tx1"/>
                          </a:solidFill>
                          <a:latin typeface="ＭＳ Ｐゴシック" panose="020B0600070205080204" pitchFamily="50" charset="-128"/>
                          <a:ea typeface="ＭＳ Ｐゴシック" panose="020B0600070205080204" pitchFamily="50" charset="-128"/>
                        </a:rPr>
                        <a:t>mm</a:t>
                      </a:r>
                      <a:r>
                        <a:rPr lang="zh-CN" altLang="en-US" sz="1000" b="1" i="0" u="none" strike="noStrike" dirty="0">
                          <a:solidFill>
                            <a:schemeClr val="tx1"/>
                          </a:solidFill>
                          <a:latin typeface="ＭＳ Ｐゴシック" panose="020B0600070205080204" pitchFamily="50" charset="-128"/>
                          <a:ea typeface="ＭＳ Ｐゴシック" panose="020B0600070205080204" pitchFamily="50" charset="-128"/>
                        </a:rPr>
                        <a:t>）</a:t>
                      </a:r>
                    </a:p>
                  </a:txBody>
                  <a:tcPr marL="8792" marR="8792" marT="87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chemeClr val="accent3">
                        <a:lumMod val="20000"/>
                        <a:lumOff val="80000"/>
                      </a:schemeClr>
                    </a:solidFill>
                  </a:tcPr>
                </a:tc>
                <a:tc hMerge="1">
                  <a:txBody>
                    <a:bodyPr/>
                    <a:lstStyle/>
                    <a:p>
                      <a:endParaRPr kumimoji="1" lang="ja-JP" altLang="en-US"/>
                    </a:p>
                  </a:txBody>
                  <a:tcPr/>
                </a:tc>
                <a:tc>
                  <a:txBody>
                    <a:bodyPr/>
                    <a:lstStyle/>
                    <a:p>
                      <a:pPr algn="ctr" fontAlgn="ctr"/>
                      <a:r>
                        <a:rPr lang="ja-JP" altLang="en-US" sz="1000" b="1" i="0" u="none" strike="noStrike" dirty="0">
                          <a:solidFill>
                            <a:srgbClr val="000000"/>
                          </a:solidFill>
                          <a:latin typeface="ＭＳ Ｐゴシック" panose="020B0600070205080204" pitchFamily="50" charset="-128"/>
                          <a:ea typeface="ＭＳ Ｐゴシック" panose="020B0600070205080204" pitchFamily="50" charset="-128"/>
                        </a:rPr>
                        <a:t>容器重量</a:t>
                      </a:r>
                    </a:p>
                  </a:txBody>
                  <a:tcPr marL="8792" marR="8792" marT="8792"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chemeClr val="accent3">
                        <a:lumMod val="20000"/>
                        <a:lumOff val="80000"/>
                      </a:schemeClr>
                    </a:solidFill>
                  </a:tcPr>
                </a:tc>
                <a:tc>
                  <a:txBody>
                    <a:bodyPr/>
                    <a:lstStyle/>
                    <a:p>
                      <a:pPr algn="l" fontAlgn="ctr"/>
                      <a:endParaRPr lang="ja-JP" altLang="en-US" sz="1000" b="0" i="0" u="none" strike="noStrike">
                        <a:solidFill>
                          <a:srgbClr val="000000"/>
                        </a:solidFill>
                        <a:latin typeface="ＭＳ Ｐゴシック"/>
                      </a:endParaRPr>
                    </a:p>
                  </a:txBody>
                  <a:tcPr marL="8792" marR="8792" marT="8792" marB="0" anchor="ctr">
                    <a:lnL w="25400" cap="flat" cmpd="dbl"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1"/>
                  </a:ext>
                </a:extLst>
              </a:tr>
              <a:tr h="245465">
                <a:tc>
                  <a:txBody>
                    <a:bodyPr/>
                    <a:lstStyle/>
                    <a:p>
                      <a:pPr algn="ctr" fontAlgn="ctr"/>
                      <a:r>
                        <a:rPr lang="en-US" sz="1000" b="1" i="0" u="none" strike="noStrike" dirty="0">
                          <a:solidFill>
                            <a:srgbClr val="000000"/>
                          </a:solidFill>
                          <a:latin typeface="ＭＳ Ｐゴシック" panose="020B0600070205080204" pitchFamily="50" charset="-128"/>
                          <a:ea typeface="ＭＳ Ｐゴシック" panose="020B0600070205080204" pitchFamily="50" charset="-128"/>
                        </a:rPr>
                        <a:t>O2-L</a:t>
                      </a:r>
                    </a:p>
                  </a:txBody>
                  <a:tcPr marL="8792" marR="8792" marT="8792"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a:r>
                        <a:rPr lang="en-US" sz="1000" b="1" i="0" u="none" strike="noStrike" dirty="0">
                          <a:solidFill>
                            <a:schemeClr val="tx1"/>
                          </a:solidFill>
                          <a:latin typeface="ＭＳ Ｐゴシック" panose="020B0600070205080204" pitchFamily="50" charset="-128"/>
                          <a:ea typeface="ＭＳ Ｐゴシック" panose="020B0600070205080204" pitchFamily="50" charset="-128"/>
                        </a:rPr>
                        <a:t>L</a:t>
                      </a:r>
                    </a:p>
                  </a:txBody>
                  <a:tcPr marL="8792" marR="8792" marT="87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a:r>
                        <a:rPr lang="ja-JP" altLang="en-US" sz="1000" b="1" i="0" u="none" strike="noStrike" dirty="0">
                          <a:solidFill>
                            <a:schemeClr val="tx1"/>
                          </a:solidFill>
                          <a:latin typeface="ＭＳ Ｐゴシック" panose="020B0600070205080204" pitchFamily="50" charset="-128"/>
                          <a:ea typeface="ＭＳ Ｐゴシック" panose="020B0600070205080204" pitchFamily="50" charset="-128"/>
                        </a:rPr>
                        <a:t>外径</a:t>
                      </a:r>
                    </a:p>
                  </a:txBody>
                  <a:tcPr marL="8792" marR="8792" marT="87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a:r>
                        <a:rPr lang="ja-JP" altLang="en-US" sz="1000" b="1" i="0" u="none" strike="noStrike" dirty="0">
                          <a:solidFill>
                            <a:srgbClr val="000000"/>
                          </a:solidFill>
                          <a:latin typeface="ＭＳ Ｐゴシック" panose="020B0600070205080204" pitchFamily="50" charset="-128"/>
                          <a:ea typeface="ＭＳ Ｐゴシック" panose="020B0600070205080204" pitchFamily="50" charset="-128"/>
                        </a:rPr>
                        <a:t>長さ</a:t>
                      </a:r>
                    </a:p>
                  </a:txBody>
                  <a:tcPr marL="8792" marR="8792" marT="87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a:r>
                        <a:rPr lang="en-US" sz="1000" b="1" i="0" u="none" strike="noStrike" dirty="0">
                          <a:solidFill>
                            <a:srgbClr val="000000"/>
                          </a:solidFill>
                          <a:latin typeface="ＭＳ Ｐゴシック" panose="020B0600070205080204" pitchFamily="50" charset="-128"/>
                          <a:ea typeface="ＭＳ Ｐゴシック" panose="020B0600070205080204" pitchFamily="50" charset="-128"/>
                        </a:rPr>
                        <a:t>kg</a:t>
                      </a:r>
                    </a:p>
                  </a:txBody>
                  <a:tcPr marL="8792" marR="8792" marT="8792"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l" fontAlgn="ctr"/>
                      <a:endParaRPr lang="ja-JP" altLang="en-US" sz="1000" b="0" i="0" u="none" strike="noStrike">
                        <a:solidFill>
                          <a:srgbClr val="000000"/>
                        </a:solidFill>
                        <a:latin typeface="ＭＳ Ｐゴシック"/>
                      </a:endParaRPr>
                    </a:p>
                  </a:txBody>
                  <a:tcPr marL="8792" marR="8792" marT="8792" marB="0" anchor="ctr">
                    <a:lnL w="25400" cap="flat" cmpd="dbl"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2"/>
                  </a:ext>
                </a:extLst>
              </a:tr>
              <a:tr h="240297">
                <a:tc>
                  <a:txBody>
                    <a:bodyPr/>
                    <a:lstStyle/>
                    <a:p>
                      <a:pPr algn="ctr" fontAlgn="ctr"/>
                      <a:r>
                        <a:rPr lang="en-US" altLang="ja-JP" sz="1000" b="0" i="0" u="none" strike="noStrike" dirty="0">
                          <a:solidFill>
                            <a:srgbClr val="000000"/>
                          </a:solidFill>
                          <a:latin typeface="ＭＳ Ｐゴシック" panose="020B0600070205080204" pitchFamily="50" charset="-128"/>
                          <a:ea typeface="ＭＳ Ｐゴシック" panose="020B0600070205080204" pitchFamily="50" charset="-128"/>
                        </a:rPr>
                        <a:t>500</a:t>
                      </a:r>
                    </a:p>
                  </a:txBody>
                  <a:tcPr marL="8792" marR="8792" marT="8792"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BFBFB"/>
                    </a:solidFill>
                  </a:tcPr>
                </a:tc>
                <a:tc>
                  <a:txBody>
                    <a:bodyPr/>
                    <a:lstStyle/>
                    <a:p>
                      <a:pPr algn="ctr" fontAlgn="ctr"/>
                      <a:r>
                        <a:rPr lang="en-US" altLang="ja-JP" sz="1000" b="0" i="0" u="none" strike="noStrike" dirty="0">
                          <a:solidFill>
                            <a:srgbClr val="000000"/>
                          </a:solidFill>
                          <a:latin typeface="ＭＳ Ｐゴシック" panose="020B0600070205080204" pitchFamily="50" charset="-128"/>
                          <a:ea typeface="ＭＳ Ｐゴシック" panose="020B0600070205080204" pitchFamily="50" charset="-128"/>
                        </a:rPr>
                        <a:t>3.4 </a:t>
                      </a:r>
                    </a:p>
                  </a:txBody>
                  <a:tcPr marL="8792" marR="8792" marT="87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BFBFB"/>
                    </a:solidFill>
                  </a:tcPr>
                </a:tc>
                <a:tc>
                  <a:txBody>
                    <a:bodyPr/>
                    <a:lstStyle/>
                    <a:p>
                      <a:pPr algn="ctr" fontAlgn="ctr"/>
                      <a:r>
                        <a:rPr lang="en-US" altLang="ja-JP" sz="1000" b="0" i="0" u="none" strike="noStrike" dirty="0">
                          <a:solidFill>
                            <a:srgbClr val="000000"/>
                          </a:solidFill>
                          <a:latin typeface="ＭＳ Ｐゴシック" panose="020B0600070205080204" pitchFamily="50" charset="-128"/>
                          <a:ea typeface="ＭＳ Ｐゴシック" panose="020B0600070205080204" pitchFamily="50" charset="-128"/>
                        </a:rPr>
                        <a:t>102 </a:t>
                      </a:r>
                    </a:p>
                  </a:txBody>
                  <a:tcPr marL="8792" marR="8792" marT="87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BFBFB"/>
                    </a:solidFill>
                  </a:tcPr>
                </a:tc>
                <a:tc>
                  <a:txBody>
                    <a:bodyPr/>
                    <a:lstStyle/>
                    <a:p>
                      <a:pPr algn="ctr" fontAlgn="ctr"/>
                      <a:r>
                        <a:rPr lang="en-US" altLang="ja-JP" sz="1000" b="0" i="0" u="none" strike="noStrike" dirty="0">
                          <a:solidFill>
                            <a:srgbClr val="000000"/>
                          </a:solidFill>
                          <a:latin typeface="ＭＳ Ｐゴシック" panose="020B0600070205080204" pitchFamily="50" charset="-128"/>
                          <a:ea typeface="ＭＳ Ｐゴシック" panose="020B0600070205080204" pitchFamily="50" charset="-128"/>
                        </a:rPr>
                        <a:t>645 </a:t>
                      </a:r>
                    </a:p>
                  </a:txBody>
                  <a:tcPr marL="8792" marR="8792" marT="87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BFBFB"/>
                    </a:solidFill>
                  </a:tcPr>
                </a:tc>
                <a:tc>
                  <a:txBody>
                    <a:bodyPr/>
                    <a:lstStyle/>
                    <a:p>
                      <a:pPr algn="ctr" fontAlgn="ctr"/>
                      <a:r>
                        <a:rPr lang="en-US" altLang="ja-JP" sz="1000" b="0" i="0" u="none" strike="noStrike" dirty="0">
                          <a:solidFill>
                            <a:srgbClr val="000000"/>
                          </a:solidFill>
                          <a:latin typeface="ＭＳ Ｐゴシック" panose="020B0600070205080204" pitchFamily="50" charset="-128"/>
                          <a:ea typeface="ＭＳ Ｐゴシック" panose="020B0600070205080204" pitchFamily="50" charset="-128"/>
                        </a:rPr>
                        <a:t>5</a:t>
                      </a:r>
                    </a:p>
                  </a:txBody>
                  <a:tcPr marL="8792" marR="8792" marT="8792"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BFBFB"/>
                    </a:solidFill>
                  </a:tcPr>
                </a:tc>
                <a:tc>
                  <a:txBody>
                    <a:bodyPr/>
                    <a:lstStyle/>
                    <a:p>
                      <a:pPr algn="l" fontAlgn="ctr"/>
                      <a:endParaRPr lang="ja-JP" altLang="en-US" sz="1000" b="0" i="0" u="none" strike="noStrike">
                        <a:solidFill>
                          <a:srgbClr val="000000"/>
                        </a:solidFill>
                        <a:latin typeface="ＭＳ Ｐゴシック"/>
                      </a:endParaRPr>
                    </a:p>
                  </a:txBody>
                  <a:tcPr marL="8792" marR="8792" marT="8792" marB="0" anchor="ctr">
                    <a:lnL w="25400" cap="flat" cmpd="dbl"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3"/>
                  </a:ext>
                </a:extLst>
              </a:tr>
              <a:tr h="240297">
                <a:tc>
                  <a:txBody>
                    <a:bodyPr/>
                    <a:lstStyle/>
                    <a:p>
                      <a:pPr algn="ctr" fontAlgn="ctr"/>
                      <a:r>
                        <a:rPr lang="en-US" altLang="ja-JP" sz="1000" b="0" i="0" u="none" strike="noStrike">
                          <a:solidFill>
                            <a:srgbClr val="000000"/>
                          </a:solidFill>
                          <a:latin typeface="ＭＳ Ｐゴシック" panose="020B0600070205080204" pitchFamily="50" charset="-128"/>
                          <a:ea typeface="ＭＳ Ｐゴシック" panose="020B0600070205080204" pitchFamily="50" charset="-128"/>
                        </a:rPr>
                        <a:t>1,500</a:t>
                      </a:r>
                    </a:p>
                  </a:txBody>
                  <a:tcPr marL="8792" marR="8792" marT="8792"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BFBFB"/>
                    </a:solidFill>
                  </a:tcPr>
                </a:tc>
                <a:tc>
                  <a:txBody>
                    <a:bodyPr/>
                    <a:lstStyle/>
                    <a:p>
                      <a:pPr algn="ctr" fontAlgn="ctr"/>
                      <a:r>
                        <a:rPr lang="en-US" altLang="ja-JP" sz="1000" b="0" i="0" u="none" strike="noStrike">
                          <a:solidFill>
                            <a:srgbClr val="000000"/>
                          </a:solidFill>
                          <a:latin typeface="ＭＳ Ｐゴシック" panose="020B0600070205080204" pitchFamily="50" charset="-128"/>
                          <a:ea typeface="ＭＳ Ｐゴシック" panose="020B0600070205080204" pitchFamily="50" charset="-128"/>
                        </a:rPr>
                        <a:t>10.0 </a:t>
                      </a:r>
                    </a:p>
                  </a:txBody>
                  <a:tcPr marL="8792" marR="8792" marT="87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BFBFB"/>
                    </a:solidFill>
                  </a:tcPr>
                </a:tc>
                <a:tc>
                  <a:txBody>
                    <a:bodyPr/>
                    <a:lstStyle/>
                    <a:p>
                      <a:pPr algn="ctr" fontAlgn="ctr"/>
                      <a:r>
                        <a:rPr lang="en-US" altLang="ja-JP" sz="1000" b="0" i="0" u="none" strike="noStrike" dirty="0">
                          <a:solidFill>
                            <a:srgbClr val="000000"/>
                          </a:solidFill>
                          <a:latin typeface="ＭＳ Ｐゴシック" panose="020B0600070205080204" pitchFamily="50" charset="-128"/>
                          <a:ea typeface="ＭＳ Ｐゴシック" panose="020B0600070205080204" pitchFamily="50" charset="-128"/>
                        </a:rPr>
                        <a:t>140 </a:t>
                      </a:r>
                    </a:p>
                  </a:txBody>
                  <a:tcPr marL="8792" marR="8792" marT="87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BFBFB"/>
                    </a:solidFill>
                  </a:tcPr>
                </a:tc>
                <a:tc>
                  <a:txBody>
                    <a:bodyPr/>
                    <a:lstStyle/>
                    <a:p>
                      <a:pPr algn="ctr" fontAlgn="ctr"/>
                      <a:r>
                        <a:rPr lang="en-US" altLang="ja-JP" sz="1000" b="0" i="0" u="none" strike="noStrike" dirty="0">
                          <a:solidFill>
                            <a:srgbClr val="000000"/>
                          </a:solidFill>
                          <a:latin typeface="ＭＳ Ｐゴシック" panose="020B0600070205080204" pitchFamily="50" charset="-128"/>
                          <a:ea typeface="ＭＳ Ｐゴシック" panose="020B0600070205080204" pitchFamily="50" charset="-128"/>
                        </a:rPr>
                        <a:t>948</a:t>
                      </a:r>
                    </a:p>
                  </a:txBody>
                  <a:tcPr marL="8792" marR="8792" marT="87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BFBFB"/>
                    </a:solidFill>
                  </a:tcPr>
                </a:tc>
                <a:tc>
                  <a:txBody>
                    <a:bodyPr/>
                    <a:lstStyle/>
                    <a:p>
                      <a:pPr algn="ctr" fontAlgn="ctr"/>
                      <a:r>
                        <a:rPr lang="en-US" altLang="ja-JP" sz="1000" b="0" i="0" u="none" strike="noStrike" dirty="0">
                          <a:solidFill>
                            <a:srgbClr val="000000"/>
                          </a:solidFill>
                          <a:latin typeface="ＭＳ Ｐゴシック" panose="020B0600070205080204" pitchFamily="50" charset="-128"/>
                          <a:ea typeface="ＭＳ Ｐゴシック" panose="020B0600070205080204" pitchFamily="50" charset="-128"/>
                        </a:rPr>
                        <a:t>11.5 </a:t>
                      </a:r>
                    </a:p>
                  </a:txBody>
                  <a:tcPr marL="8792" marR="8792" marT="8792"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BFBFB"/>
                    </a:solidFill>
                  </a:tcPr>
                </a:tc>
                <a:tc>
                  <a:txBody>
                    <a:bodyPr/>
                    <a:lstStyle/>
                    <a:p>
                      <a:pPr algn="l" fontAlgn="ctr"/>
                      <a:endParaRPr lang="ja-JP" altLang="en-US" sz="1000" b="0" i="0" u="none" strike="noStrike">
                        <a:solidFill>
                          <a:srgbClr val="000000"/>
                        </a:solidFill>
                        <a:latin typeface="ＭＳ Ｐゴシック"/>
                      </a:endParaRPr>
                    </a:p>
                  </a:txBody>
                  <a:tcPr marL="8792" marR="8792" marT="8792" marB="0" anchor="ctr">
                    <a:lnL w="25400" cap="flat" cmpd="dbl"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4"/>
                  </a:ext>
                </a:extLst>
              </a:tr>
              <a:tr h="245465">
                <a:tc>
                  <a:txBody>
                    <a:bodyPr/>
                    <a:lstStyle/>
                    <a:p>
                      <a:pPr algn="ctr" fontAlgn="ctr"/>
                      <a:r>
                        <a:rPr lang="en-US" altLang="ja-JP" sz="1000" b="0" i="0" u="none" strike="noStrike">
                          <a:solidFill>
                            <a:srgbClr val="000000"/>
                          </a:solidFill>
                          <a:latin typeface="ＭＳ Ｐゴシック" panose="020B0600070205080204" pitchFamily="50" charset="-128"/>
                          <a:ea typeface="ＭＳ Ｐゴシック" panose="020B0600070205080204" pitchFamily="50" charset="-128"/>
                        </a:rPr>
                        <a:t>7,000</a:t>
                      </a:r>
                    </a:p>
                  </a:txBody>
                  <a:tcPr marL="8792" marR="8792" marT="8792"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25400" cap="flat" cmpd="dbl" algn="ctr">
                      <a:solidFill>
                        <a:srgbClr val="000000"/>
                      </a:solidFill>
                      <a:prstDash val="solid"/>
                      <a:round/>
                      <a:headEnd type="none" w="med" len="med"/>
                      <a:tailEnd type="none" w="med" len="med"/>
                    </a:lnB>
                    <a:solidFill>
                      <a:srgbClr val="FBFBFB"/>
                    </a:solidFill>
                  </a:tcPr>
                </a:tc>
                <a:tc>
                  <a:txBody>
                    <a:bodyPr/>
                    <a:lstStyle/>
                    <a:p>
                      <a:pPr algn="ctr" fontAlgn="ctr"/>
                      <a:r>
                        <a:rPr lang="en-US" altLang="ja-JP" sz="1000" b="0" i="0" u="none" strike="noStrike">
                          <a:solidFill>
                            <a:srgbClr val="000000"/>
                          </a:solidFill>
                          <a:latin typeface="ＭＳ Ｐゴシック" panose="020B0600070205080204" pitchFamily="50" charset="-128"/>
                          <a:ea typeface="ＭＳ Ｐゴシック" panose="020B0600070205080204" pitchFamily="50" charset="-128"/>
                        </a:rPr>
                        <a:t>46.7 </a:t>
                      </a:r>
                    </a:p>
                  </a:txBody>
                  <a:tcPr marL="8792" marR="8792" marT="87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25400" cap="flat" cmpd="dbl" algn="ctr">
                      <a:solidFill>
                        <a:srgbClr val="000000"/>
                      </a:solidFill>
                      <a:prstDash val="solid"/>
                      <a:round/>
                      <a:headEnd type="none" w="med" len="med"/>
                      <a:tailEnd type="none" w="med" len="med"/>
                    </a:lnB>
                    <a:solidFill>
                      <a:srgbClr val="FBFBFB"/>
                    </a:solidFill>
                  </a:tcPr>
                </a:tc>
                <a:tc>
                  <a:txBody>
                    <a:bodyPr/>
                    <a:lstStyle/>
                    <a:p>
                      <a:pPr algn="ctr" fontAlgn="ctr"/>
                      <a:r>
                        <a:rPr lang="en-US" altLang="ja-JP" sz="1000" b="0" i="0" u="none" strike="noStrike" dirty="0">
                          <a:solidFill>
                            <a:srgbClr val="000000"/>
                          </a:solidFill>
                          <a:latin typeface="ＭＳ Ｐゴシック" panose="020B0600070205080204" pitchFamily="50" charset="-128"/>
                          <a:ea typeface="ＭＳ Ｐゴシック" panose="020B0600070205080204" pitchFamily="50" charset="-128"/>
                        </a:rPr>
                        <a:t>232 </a:t>
                      </a:r>
                    </a:p>
                  </a:txBody>
                  <a:tcPr marL="8792" marR="8792" marT="87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25400" cap="flat" cmpd="dbl" algn="ctr">
                      <a:solidFill>
                        <a:srgbClr val="000000"/>
                      </a:solidFill>
                      <a:prstDash val="solid"/>
                      <a:round/>
                      <a:headEnd type="none" w="med" len="med"/>
                      <a:tailEnd type="none" w="med" len="med"/>
                    </a:lnB>
                    <a:solidFill>
                      <a:srgbClr val="FBFBFB"/>
                    </a:solidFill>
                  </a:tcPr>
                </a:tc>
                <a:tc>
                  <a:txBody>
                    <a:bodyPr/>
                    <a:lstStyle/>
                    <a:p>
                      <a:pPr algn="ctr" fontAlgn="ctr"/>
                      <a:r>
                        <a:rPr lang="en-US" altLang="ja-JP" sz="1000" b="0" i="0" u="none" strike="noStrike" dirty="0">
                          <a:solidFill>
                            <a:srgbClr val="000000"/>
                          </a:solidFill>
                          <a:latin typeface="ＭＳ Ｐゴシック" panose="020B0600070205080204" pitchFamily="50" charset="-128"/>
                          <a:ea typeface="ＭＳ Ｐゴシック" panose="020B0600070205080204" pitchFamily="50" charset="-128"/>
                        </a:rPr>
                        <a:t>1,365 </a:t>
                      </a:r>
                    </a:p>
                  </a:txBody>
                  <a:tcPr marL="8792" marR="8792" marT="879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25400" cap="flat" cmpd="dbl" algn="ctr">
                      <a:solidFill>
                        <a:srgbClr val="000000"/>
                      </a:solidFill>
                      <a:prstDash val="solid"/>
                      <a:round/>
                      <a:headEnd type="none" w="med" len="med"/>
                      <a:tailEnd type="none" w="med" len="med"/>
                    </a:lnB>
                    <a:solidFill>
                      <a:srgbClr val="FBFBFB"/>
                    </a:solidFill>
                  </a:tcPr>
                </a:tc>
                <a:tc>
                  <a:txBody>
                    <a:bodyPr/>
                    <a:lstStyle/>
                    <a:p>
                      <a:pPr algn="ctr" fontAlgn="ctr"/>
                      <a:r>
                        <a:rPr lang="en-US" altLang="ja-JP" sz="1000" b="0" i="0" u="none" strike="noStrike" dirty="0">
                          <a:solidFill>
                            <a:srgbClr val="000000"/>
                          </a:solidFill>
                          <a:latin typeface="ＭＳ Ｐゴシック" panose="020B0600070205080204" pitchFamily="50" charset="-128"/>
                          <a:ea typeface="ＭＳ Ｐゴシック" panose="020B0600070205080204" pitchFamily="50" charset="-128"/>
                        </a:rPr>
                        <a:t>46</a:t>
                      </a:r>
                      <a:r>
                        <a:rPr lang="ja-JP" altLang="en-US" sz="1000" b="0" i="0" u="none" strike="noStrike" dirty="0">
                          <a:solidFill>
                            <a:srgbClr val="000000"/>
                          </a:solidFill>
                          <a:latin typeface="ＭＳ Ｐゴシック" panose="020B0600070205080204" pitchFamily="50" charset="-128"/>
                          <a:ea typeface="ＭＳ Ｐゴシック" panose="020B0600070205080204" pitchFamily="50" charset="-128"/>
                        </a:rPr>
                        <a:t>～</a:t>
                      </a:r>
                      <a:r>
                        <a:rPr lang="en-US" altLang="ja-JP" sz="1000" b="0" i="0" u="none" strike="noStrike" dirty="0">
                          <a:solidFill>
                            <a:srgbClr val="000000"/>
                          </a:solidFill>
                          <a:latin typeface="ＭＳ Ｐゴシック" panose="020B0600070205080204" pitchFamily="50" charset="-128"/>
                          <a:ea typeface="ＭＳ Ｐゴシック" panose="020B0600070205080204" pitchFamily="50" charset="-128"/>
                        </a:rPr>
                        <a:t>52</a:t>
                      </a:r>
                    </a:p>
                  </a:txBody>
                  <a:tcPr marL="8792" marR="8792" marT="8792"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25400" cap="flat" cmpd="dbl" algn="ctr">
                      <a:solidFill>
                        <a:srgbClr val="000000"/>
                      </a:solidFill>
                      <a:prstDash val="solid"/>
                      <a:round/>
                      <a:headEnd type="none" w="med" len="med"/>
                      <a:tailEnd type="none" w="med" len="med"/>
                    </a:lnB>
                    <a:solidFill>
                      <a:srgbClr val="FBFBFB"/>
                    </a:solidFill>
                  </a:tcPr>
                </a:tc>
                <a:tc>
                  <a:txBody>
                    <a:bodyPr/>
                    <a:lstStyle/>
                    <a:p>
                      <a:pPr algn="l" fontAlgn="ctr"/>
                      <a:endParaRPr lang="ja-JP" altLang="en-US" sz="1000" b="0" i="0" u="none" strike="noStrike" dirty="0">
                        <a:solidFill>
                          <a:srgbClr val="000000"/>
                        </a:solidFill>
                        <a:latin typeface="ＭＳ Ｐゴシック"/>
                      </a:endParaRPr>
                    </a:p>
                  </a:txBody>
                  <a:tcPr marL="8792" marR="8792" marT="8792" marB="0" anchor="ctr">
                    <a:lnL w="25400" cap="flat" cmpd="dbl"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5"/>
                  </a:ext>
                </a:extLst>
              </a:tr>
            </a:tbl>
          </a:graphicData>
        </a:graphic>
      </p:graphicFrame>
      <p:grpSp>
        <p:nvGrpSpPr>
          <p:cNvPr id="33" name="グループ化 32"/>
          <p:cNvGrpSpPr/>
          <p:nvPr/>
        </p:nvGrpSpPr>
        <p:grpSpPr>
          <a:xfrm>
            <a:off x="1690404" y="4401743"/>
            <a:ext cx="354391" cy="1315471"/>
            <a:chOff x="5296877" y="1188759"/>
            <a:chExt cx="652780" cy="2676525"/>
          </a:xfrm>
        </p:grpSpPr>
        <p:pic>
          <p:nvPicPr>
            <p:cNvPr id="34" name="図 33" descr="C:\Users\yo-suzuki\Documents\201JIMGA\ＨＰ修正案\酸素ボンベ写真\酸素Ｇ式.jp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296877" y="1188759"/>
              <a:ext cx="652780" cy="2676525"/>
            </a:xfrm>
            <a:prstGeom prst="rect">
              <a:avLst/>
            </a:prstGeom>
            <a:noFill/>
            <a:ln>
              <a:noFill/>
            </a:ln>
          </p:spPr>
        </p:pic>
        <p:pic>
          <p:nvPicPr>
            <p:cNvPr id="35" name="図 34"/>
            <p:cNvPicPr>
              <a:picLocks noChangeAspect="1"/>
            </p:cNvPicPr>
            <p:nvPr/>
          </p:nvPicPr>
          <p:blipFill>
            <a:blip r:embed="rId7"/>
            <a:stretch>
              <a:fillRect/>
            </a:stretch>
          </p:blipFill>
          <p:spPr>
            <a:xfrm>
              <a:off x="5470854" y="1978534"/>
              <a:ext cx="304826" cy="1463167"/>
            </a:xfrm>
            <a:prstGeom prst="rect">
              <a:avLst/>
            </a:prstGeom>
          </p:spPr>
        </p:pic>
      </p:grpSp>
      <p:grpSp>
        <p:nvGrpSpPr>
          <p:cNvPr id="36" name="グループ化 35"/>
          <p:cNvGrpSpPr/>
          <p:nvPr/>
        </p:nvGrpSpPr>
        <p:grpSpPr>
          <a:xfrm>
            <a:off x="2085628" y="4401743"/>
            <a:ext cx="360942" cy="1315471"/>
            <a:chOff x="7394838" y="1188758"/>
            <a:chExt cx="664845" cy="2676525"/>
          </a:xfrm>
        </p:grpSpPr>
        <p:pic>
          <p:nvPicPr>
            <p:cNvPr id="37" name="図 36" descr="C:\Users\yo-suzuki\Documents\201JIMGA\ＨＰ修正案\酸素ボンベ写真\酸素ヨーク.jp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394838" y="1188758"/>
              <a:ext cx="664845" cy="2676525"/>
            </a:xfrm>
            <a:prstGeom prst="rect">
              <a:avLst/>
            </a:prstGeom>
            <a:noFill/>
            <a:ln>
              <a:noFill/>
            </a:ln>
          </p:spPr>
        </p:pic>
        <p:pic>
          <p:nvPicPr>
            <p:cNvPr id="38" name="図 37"/>
            <p:cNvPicPr>
              <a:picLocks noChangeAspect="1"/>
            </p:cNvPicPr>
            <p:nvPr/>
          </p:nvPicPr>
          <p:blipFill>
            <a:blip r:embed="rId9"/>
            <a:stretch>
              <a:fillRect/>
            </a:stretch>
          </p:blipFill>
          <p:spPr>
            <a:xfrm>
              <a:off x="7709216" y="1273737"/>
              <a:ext cx="73158" cy="359695"/>
            </a:xfrm>
            <a:prstGeom prst="rect">
              <a:avLst/>
            </a:prstGeom>
          </p:spPr>
        </p:pic>
      </p:grpSp>
      <p:sp>
        <p:nvSpPr>
          <p:cNvPr id="39" name="テキスト ボックス 38"/>
          <p:cNvSpPr txBox="1"/>
          <p:nvPr/>
        </p:nvSpPr>
        <p:spPr>
          <a:xfrm>
            <a:off x="5799256" y="5203995"/>
            <a:ext cx="2515317" cy="774315"/>
          </a:xfrm>
          <a:prstGeom prst="rect">
            <a:avLst/>
          </a:prstGeom>
          <a:noFill/>
        </p:spPr>
        <p:txBody>
          <a:bodyPr wrap="square" rtlCol="0">
            <a:spAutoFit/>
          </a:bodyPr>
          <a:lstStyle/>
          <a:p>
            <a:r>
              <a:rPr lang="ja-JP" altLang="ja-JP" sz="1108" dirty="0">
                <a:latin typeface="ＭＳ Ｐゴシック" panose="020B0600070205080204" pitchFamily="50" charset="-128"/>
                <a:ea typeface="ＭＳ Ｐゴシック" panose="020B0600070205080204" pitchFamily="50" charset="-128"/>
              </a:rPr>
              <a:t>最近では圧力調整器と流量調整器を</a:t>
            </a:r>
            <a:endParaRPr lang="en-US" altLang="ja-JP" sz="1108" dirty="0">
              <a:latin typeface="ＭＳ Ｐゴシック" panose="020B0600070205080204" pitchFamily="50" charset="-128"/>
              <a:ea typeface="ＭＳ Ｐゴシック" panose="020B0600070205080204" pitchFamily="50" charset="-128"/>
            </a:endParaRPr>
          </a:p>
          <a:p>
            <a:r>
              <a:rPr lang="ja-JP" altLang="ja-JP" sz="1108" dirty="0">
                <a:latin typeface="ＭＳ Ｐゴシック" panose="020B0600070205080204" pitchFamily="50" charset="-128"/>
                <a:ea typeface="ＭＳ Ｐゴシック" panose="020B0600070205080204" pitchFamily="50" charset="-128"/>
              </a:rPr>
              <a:t>一体化し圧力調整器の操作を不要と</a:t>
            </a:r>
            <a:endParaRPr lang="en-US" altLang="ja-JP" sz="1108" dirty="0">
              <a:latin typeface="ＭＳ Ｐゴシック" panose="020B0600070205080204" pitchFamily="50" charset="-128"/>
              <a:ea typeface="ＭＳ Ｐゴシック" panose="020B0600070205080204" pitchFamily="50" charset="-128"/>
            </a:endParaRPr>
          </a:p>
          <a:p>
            <a:r>
              <a:rPr lang="ja-JP" altLang="ja-JP" sz="1108" dirty="0">
                <a:latin typeface="ＭＳ Ｐゴシック" panose="020B0600070205080204" pitchFamily="50" charset="-128"/>
                <a:ea typeface="ＭＳ Ｐゴシック" panose="020B0600070205080204" pitchFamily="50" charset="-128"/>
              </a:rPr>
              <a:t>したものや、容器のバルブにこれらを</a:t>
            </a:r>
            <a:endParaRPr lang="en-US" altLang="ja-JP" sz="1108" dirty="0">
              <a:latin typeface="ＭＳ Ｐゴシック" panose="020B0600070205080204" pitchFamily="50" charset="-128"/>
              <a:ea typeface="ＭＳ Ｐゴシック" panose="020B0600070205080204" pitchFamily="50" charset="-128"/>
            </a:endParaRPr>
          </a:p>
          <a:p>
            <a:r>
              <a:rPr lang="ja-JP" altLang="ja-JP" sz="1108" dirty="0">
                <a:latin typeface="ＭＳ Ｐゴシック" panose="020B0600070205080204" pitchFamily="50" charset="-128"/>
                <a:ea typeface="ＭＳ Ｐゴシック" panose="020B0600070205080204" pitchFamily="50" charset="-128"/>
              </a:rPr>
              <a:t>内蔵したものもあります。</a:t>
            </a:r>
            <a:endParaRPr lang="ja-JP" altLang="en-US" sz="1108" dirty="0">
              <a:latin typeface="ＭＳ Ｐゴシック" panose="020B0600070205080204" pitchFamily="50" charset="-128"/>
              <a:ea typeface="ＭＳ Ｐゴシック" panose="020B0600070205080204" pitchFamily="50" charset="-128"/>
            </a:endParaRPr>
          </a:p>
        </p:txBody>
      </p:sp>
      <p:sp>
        <p:nvSpPr>
          <p:cNvPr id="40" name="テキスト ボックス 39"/>
          <p:cNvSpPr txBox="1"/>
          <p:nvPr/>
        </p:nvSpPr>
        <p:spPr>
          <a:xfrm>
            <a:off x="892811" y="1253036"/>
            <a:ext cx="1949580" cy="319639"/>
          </a:xfrm>
          <a:prstGeom prst="rect">
            <a:avLst/>
          </a:prstGeom>
          <a:noFill/>
        </p:spPr>
        <p:txBody>
          <a:bodyPr wrap="square" rtlCol="0">
            <a:spAutoFit/>
          </a:bodyPr>
          <a:lstStyle/>
          <a:p>
            <a:r>
              <a:rPr lang="ja-JP" altLang="en-US" sz="1477" dirty="0">
                <a:latin typeface="ＭＳ Ｐゴシック" panose="020B0600070205080204" pitchFamily="50" charset="-128"/>
                <a:ea typeface="ＭＳ Ｐゴシック" panose="020B0600070205080204" pitchFamily="50" charset="-128"/>
              </a:rPr>
              <a:t>２． </a:t>
            </a:r>
            <a:r>
              <a:rPr lang="ja-JP" altLang="ja-JP" sz="1477" dirty="0">
                <a:latin typeface="ＭＳ Ｐゴシック" panose="020B0600070205080204" pitchFamily="50" charset="-128"/>
                <a:ea typeface="ＭＳ Ｐゴシック" panose="020B0600070205080204" pitchFamily="50" charset="-128"/>
              </a:rPr>
              <a:t>高圧ガスボンベ</a:t>
            </a:r>
          </a:p>
        </p:txBody>
      </p:sp>
      <p:sp>
        <p:nvSpPr>
          <p:cNvPr id="41" name="テキスト ボックス 40"/>
          <p:cNvSpPr txBox="1"/>
          <p:nvPr/>
        </p:nvSpPr>
        <p:spPr>
          <a:xfrm>
            <a:off x="2735980" y="4547587"/>
            <a:ext cx="2229347" cy="887679"/>
          </a:xfrm>
          <a:prstGeom prst="rect">
            <a:avLst/>
          </a:prstGeom>
          <a:noFill/>
        </p:spPr>
        <p:txBody>
          <a:bodyPr wrap="square" rtlCol="0">
            <a:spAutoFit/>
          </a:bodyPr>
          <a:lstStyle/>
          <a:p>
            <a:r>
              <a:rPr lang="ja-JP" altLang="ja-JP" sz="1292" dirty="0">
                <a:latin typeface="ＭＳ Ｐゴシック" panose="020B0600070205080204" pitchFamily="50" charset="-128"/>
                <a:ea typeface="ＭＳ Ｐゴシック" panose="020B0600070205080204" pitchFamily="50" charset="-128"/>
              </a:rPr>
              <a:t>患者の</a:t>
            </a:r>
            <a:r>
              <a:rPr lang="ja-JP" altLang="en-US" sz="1292" dirty="0">
                <a:latin typeface="ＭＳ Ｐゴシック" panose="020B0600070205080204" pitchFamily="50" charset="-128"/>
                <a:ea typeface="ＭＳ Ｐゴシック" panose="020B0600070205080204" pitchFamily="50" charset="-128"/>
              </a:rPr>
              <a:t>移動や搬送</a:t>
            </a:r>
            <a:r>
              <a:rPr lang="ja-JP" altLang="ja-JP" sz="1292" dirty="0">
                <a:latin typeface="ＭＳ Ｐゴシック" panose="020B0600070205080204" pitchFamily="50" charset="-128"/>
                <a:ea typeface="ＭＳ Ｐゴシック" panose="020B0600070205080204" pitchFamily="50" charset="-128"/>
              </a:rPr>
              <a:t>の際</a:t>
            </a:r>
            <a:r>
              <a:rPr lang="ja-JP" altLang="en-US" sz="1292" dirty="0">
                <a:latin typeface="ＭＳ Ｐゴシック" panose="020B0600070205080204" pitchFamily="50" charset="-128"/>
                <a:ea typeface="ＭＳ Ｐゴシック" panose="020B0600070205080204" pitchFamily="50" charset="-128"/>
              </a:rPr>
              <a:t>に</a:t>
            </a:r>
            <a:r>
              <a:rPr lang="ja-JP" altLang="ja-JP" sz="1292" dirty="0">
                <a:latin typeface="ＭＳ Ｐゴシック" panose="020B0600070205080204" pitchFamily="50" charset="-128"/>
                <a:ea typeface="ＭＳ Ｐゴシック" panose="020B0600070205080204" pitchFamily="50" charset="-128"/>
              </a:rPr>
              <a:t>は、</a:t>
            </a:r>
            <a:endParaRPr lang="en-US" altLang="ja-JP" sz="1292" dirty="0">
              <a:latin typeface="ＭＳ Ｐゴシック" panose="020B0600070205080204" pitchFamily="50" charset="-128"/>
              <a:ea typeface="ＭＳ Ｐゴシック" panose="020B0600070205080204" pitchFamily="50" charset="-128"/>
            </a:endParaRPr>
          </a:p>
          <a:p>
            <a:r>
              <a:rPr lang="ja-JP" altLang="en-US" sz="1292" dirty="0">
                <a:latin typeface="ＭＳ Ｐゴシック" panose="020B0600070205080204" pitchFamily="50" charset="-128"/>
              </a:rPr>
              <a:t>車いすや</a:t>
            </a:r>
            <a:r>
              <a:rPr lang="ja-JP" altLang="ja-JP" sz="1292" dirty="0">
                <a:latin typeface="ＭＳ Ｐゴシック" panose="020B0600070205080204" pitchFamily="50" charset="-128"/>
                <a:ea typeface="ＭＳ Ｐゴシック" panose="020B0600070205080204" pitchFamily="50" charset="-128"/>
              </a:rPr>
              <a:t>ストレッチャーに</a:t>
            </a:r>
            <a:endParaRPr lang="en-US" altLang="ja-JP" sz="1292" dirty="0">
              <a:latin typeface="ＭＳ Ｐゴシック" panose="020B0600070205080204" pitchFamily="50" charset="-128"/>
              <a:ea typeface="ＭＳ Ｐゴシック" panose="020B0600070205080204" pitchFamily="50" charset="-128"/>
            </a:endParaRPr>
          </a:p>
          <a:p>
            <a:r>
              <a:rPr lang="ja-JP" altLang="en-US" sz="1292" dirty="0">
                <a:latin typeface="ＭＳ Ｐゴシック" panose="020B0600070205080204" pitchFamily="50" charset="-128"/>
                <a:ea typeface="ＭＳ Ｐゴシック" panose="020B0600070205080204" pitchFamily="50" charset="-128"/>
              </a:rPr>
              <a:t>小型の</a:t>
            </a:r>
            <a:r>
              <a:rPr lang="ja-JP" altLang="ja-JP" sz="1292" dirty="0">
                <a:latin typeface="ＭＳ Ｐゴシック" panose="020B0600070205080204" pitchFamily="50" charset="-128"/>
                <a:ea typeface="ＭＳ Ｐゴシック" panose="020B0600070205080204" pitchFamily="50" charset="-128"/>
              </a:rPr>
              <a:t>ボンベ</a:t>
            </a:r>
            <a:r>
              <a:rPr lang="ja-JP" altLang="en-US" sz="1292" dirty="0">
                <a:latin typeface="ＭＳ Ｐゴシック" panose="020B0600070205080204" pitchFamily="50" charset="-128"/>
              </a:rPr>
              <a:t>（</a:t>
            </a:r>
            <a:r>
              <a:rPr lang="en-US" altLang="ja-JP" sz="1292" dirty="0">
                <a:latin typeface="ＭＳ Ｐゴシック" panose="020B0600070205080204" pitchFamily="50" charset="-128"/>
              </a:rPr>
              <a:t>500L</a:t>
            </a:r>
            <a:r>
              <a:rPr lang="ja-JP" altLang="en-US" sz="1292" dirty="0">
                <a:latin typeface="ＭＳ Ｐゴシック" panose="020B0600070205080204" pitchFamily="50" charset="-128"/>
              </a:rPr>
              <a:t>型）</a:t>
            </a:r>
            <a:r>
              <a:rPr lang="ja-JP" altLang="ja-JP" sz="1292" dirty="0">
                <a:latin typeface="ＭＳ Ｐゴシック" panose="020B0600070205080204" pitchFamily="50" charset="-128"/>
                <a:ea typeface="ＭＳ Ｐゴシック" panose="020B0600070205080204" pitchFamily="50" charset="-128"/>
              </a:rPr>
              <a:t>を</a:t>
            </a:r>
            <a:endParaRPr lang="en-US" altLang="ja-JP" sz="1292" dirty="0">
              <a:latin typeface="ＭＳ Ｐゴシック" panose="020B0600070205080204" pitchFamily="50" charset="-128"/>
              <a:ea typeface="ＭＳ Ｐゴシック" panose="020B0600070205080204" pitchFamily="50" charset="-128"/>
            </a:endParaRPr>
          </a:p>
          <a:p>
            <a:r>
              <a:rPr lang="ja-JP" altLang="en-US" sz="1292" dirty="0">
                <a:latin typeface="ＭＳ Ｐゴシック" panose="020B0600070205080204" pitchFamily="50" charset="-128"/>
                <a:ea typeface="ＭＳ Ｐゴシック" panose="020B0600070205080204" pitchFamily="50" charset="-128"/>
              </a:rPr>
              <a:t>の</a:t>
            </a:r>
            <a:r>
              <a:rPr lang="ja-JP" altLang="ja-JP" sz="1292" dirty="0">
                <a:latin typeface="ＭＳ Ｐゴシック" panose="020B0600070205080204" pitchFamily="50" charset="-128"/>
                <a:ea typeface="ＭＳ Ｐゴシック" panose="020B0600070205080204" pitchFamily="50" charset="-128"/>
              </a:rPr>
              <a:t>せ</a:t>
            </a:r>
            <a:r>
              <a:rPr lang="ja-JP" altLang="en-US" sz="1292" dirty="0">
                <a:latin typeface="ＭＳ Ｐゴシック" panose="020B0600070205080204" pitchFamily="50" charset="-128"/>
                <a:ea typeface="ＭＳ Ｐゴシック" panose="020B0600070205080204" pitchFamily="50" charset="-128"/>
              </a:rPr>
              <a:t>て使うことが</a:t>
            </a:r>
            <a:r>
              <a:rPr lang="ja-JP" altLang="ja-JP" sz="1292" dirty="0">
                <a:latin typeface="ＭＳ Ｐゴシック" panose="020B0600070205080204" pitchFamily="50" charset="-128"/>
                <a:ea typeface="ＭＳ Ｐゴシック" panose="020B0600070205080204" pitchFamily="50" charset="-128"/>
              </a:rPr>
              <a:t>多</a:t>
            </a:r>
            <a:r>
              <a:rPr lang="ja-JP" altLang="en-US" sz="1292" dirty="0">
                <a:latin typeface="ＭＳ Ｐゴシック" panose="020B0600070205080204" pitchFamily="50" charset="-128"/>
                <a:ea typeface="ＭＳ Ｐゴシック" panose="020B0600070205080204" pitchFamily="50" charset="-128"/>
              </a:rPr>
              <a:t>くあります</a:t>
            </a:r>
            <a:r>
              <a:rPr lang="ja-JP" altLang="ja-JP" sz="1292" dirty="0">
                <a:latin typeface="ＭＳ Ｐゴシック" panose="020B0600070205080204" pitchFamily="50" charset="-128"/>
                <a:ea typeface="ＭＳ Ｐゴシック" panose="020B0600070205080204" pitchFamily="50" charset="-128"/>
              </a:rPr>
              <a:t>。</a:t>
            </a:r>
            <a:endParaRPr lang="en-US" altLang="ja-JP" sz="1292" dirty="0">
              <a:latin typeface="ＭＳ Ｐゴシック" panose="020B0600070205080204" pitchFamily="50" charset="-128"/>
              <a:ea typeface="ＭＳ Ｐゴシック" panose="020B0600070205080204" pitchFamily="50" charset="-128"/>
            </a:endParaRPr>
          </a:p>
        </p:txBody>
      </p:sp>
      <p:sp>
        <p:nvSpPr>
          <p:cNvPr id="42" name="テキスト ボックス 41"/>
          <p:cNvSpPr txBox="1"/>
          <p:nvPr/>
        </p:nvSpPr>
        <p:spPr>
          <a:xfrm>
            <a:off x="5781852" y="4401744"/>
            <a:ext cx="2515317" cy="774315"/>
          </a:xfrm>
          <a:prstGeom prst="rect">
            <a:avLst/>
          </a:prstGeom>
          <a:noFill/>
        </p:spPr>
        <p:txBody>
          <a:bodyPr wrap="square" rtlCol="0">
            <a:spAutoFit/>
          </a:bodyPr>
          <a:lstStyle/>
          <a:p>
            <a:r>
              <a:rPr lang="ja-JP" altLang="ja-JP" sz="1108" dirty="0">
                <a:latin typeface="ＭＳ Ｐゴシック" panose="020B0600070205080204" pitchFamily="50" charset="-128"/>
                <a:ea typeface="ＭＳ Ｐゴシック" panose="020B0600070205080204" pitchFamily="50" charset="-128"/>
              </a:rPr>
              <a:t>ボンベは高圧で</a:t>
            </a:r>
            <a:r>
              <a:rPr lang="ja-JP" altLang="en-US" sz="1108" dirty="0">
                <a:latin typeface="ＭＳ Ｐゴシック" panose="020B0600070205080204" pitchFamily="50" charset="-128"/>
                <a:ea typeface="ＭＳ Ｐゴシック" panose="020B0600070205080204" pitchFamily="50" charset="-128"/>
              </a:rPr>
              <a:t>充塡</a:t>
            </a:r>
            <a:r>
              <a:rPr lang="ja-JP" altLang="ja-JP" sz="1108" dirty="0">
                <a:latin typeface="ＭＳ Ｐゴシック" panose="020B0600070205080204" pitchFamily="50" charset="-128"/>
                <a:ea typeface="ＭＳ Ｐゴシック" panose="020B0600070205080204" pitchFamily="50" charset="-128"/>
              </a:rPr>
              <a:t>されているため、圧力調整器で実際に使用する圧力に</a:t>
            </a:r>
            <a:endParaRPr lang="en-US" altLang="ja-JP" sz="1108" dirty="0">
              <a:latin typeface="ＭＳ Ｐゴシック" panose="020B0600070205080204" pitchFamily="50" charset="-128"/>
              <a:ea typeface="ＭＳ Ｐゴシック" panose="020B0600070205080204" pitchFamily="50" charset="-128"/>
            </a:endParaRPr>
          </a:p>
          <a:p>
            <a:r>
              <a:rPr lang="ja-JP" altLang="ja-JP" sz="1108" dirty="0">
                <a:latin typeface="ＭＳ Ｐゴシック" panose="020B0600070205080204" pitchFamily="50" charset="-128"/>
                <a:ea typeface="ＭＳ Ｐゴシック" panose="020B0600070205080204" pitchFamily="50" charset="-128"/>
              </a:rPr>
              <a:t>下げ、流量調整器で処方流量に調整</a:t>
            </a:r>
            <a:endParaRPr lang="en-US" altLang="ja-JP" sz="1108" dirty="0">
              <a:latin typeface="ＭＳ Ｐゴシック" panose="020B0600070205080204" pitchFamily="50" charset="-128"/>
              <a:ea typeface="ＭＳ Ｐゴシック" panose="020B0600070205080204" pitchFamily="50" charset="-128"/>
            </a:endParaRPr>
          </a:p>
          <a:p>
            <a:r>
              <a:rPr lang="ja-JP" altLang="ja-JP" sz="1108" dirty="0">
                <a:latin typeface="ＭＳ Ｐゴシック" panose="020B0600070205080204" pitchFamily="50" charset="-128"/>
                <a:ea typeface="ＭＳ Ｐゴシック" panose="020B0600070205080204" pitchFamily="50" charset="-128"/>
              </a:rPr>
              <a:t>する必要があります。</a:t>
            </a:r>
            <a:endParaRPr lang="en-US" altLang="ja-JP" sz="1108" dirty="0">
              <a:latin typeface="ＭＳ Ｐゴシック" panose="020B0600070205080204" pitchFamily="50" charset="-128"/>
              <a:ea typeface="ＭＳ Ｐゴシック" panose="020B0600070205080204" pitchFamily="50" charset="-128"/>
            </a:endParaRPr>
          </a:p>
        </p:txBody>
      </p:sp>
      <p:sp>
        <p:nvSpPr>
          <p:cNvPr id="22" name="Text Box 5"/>
          <p:cNvSpPr txBox="1">
            <a:spLocks noChangeArrowheads="1"/>
          </p:cNvSpPr>
          <p:nvPr/>
        </p:nvSpPr>
        <p:spPr bwMode="auto">
          <a:xfrm>
            <a:off x="2842391" y="1725649"/>
            <a:ext cx="4435784" cy="291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spcBef>
                <a:spcPct val="0"/>
              </a:spcBef>
              <a:buNone/>
            </a:pPr>
            <a:r>
              <a:rPr lang="ja-JP" altLang="en-US" sz="1292" dirty="0">
                <a:latin typeface="ＭＳ Ｐゴシック" panose="020B0600070205080204" pitchFamily="50" charset="-128"/>
              </a:rPr>
              <a:t>医療用酸素ガスを高圧で充塡しています。</a:t>
            </a:r>
          </a:p>
        </p:txBody>
      </p:sp>
      <p:pic>
        <p:nvPicPr>
          <p:cNvPr id="2" name="医療ガスについて5-2">
            <a:hlinkClick r:id="" action="ppaction://media"/>
            <a:extLst>
              <a:ext uri="{FF2B5EF4-FFF2-40B4-BE49-F238E27FC236}">
                <a16:creationId xmlns:a16="http://schemas.microsoft.com/office/drawing/2014/main" id="{EB3EAD7F-D50C-4A38-832A-62933EBB6EE1}"/>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9263077" y="0"/>
            <a:ext cx="487363" cy="487363"/>
          </a:xfrm>
          <a:prstGeom prst="rect">
            <a:avLst/>
          </a:prstGeom>
        </p:spPr>
      </p:pic>
    </p:spTree>
    <p:extLst>
      <p:ext uri="{BB962C8B-B14F-4D97-AF65-F5344CB8AC3E}">
        <p14:creationId xmlns:p14="http://schemas.microsoft.com/office/powerpoint/2010/main" val="2026594304"/>
      </p:ext>
    </p:extLst>
  </p:cSld>
  <p:clrMapOvr>
    <a:masterClrMapping/>
  </p:clrMapOvr>
  <mc:AlternateContent xmlns:mc="http://schemas.openxmlformats.org/markup-compatibility/2006" xmlns:p14="http://schemas.microsoft.com/office/powerpoint/2010/main">
    <mc:Choice Requires="p14">
      <p:transition p14:dur="10" advTm="86000"/>
    </mc:Choice>
    <mc:Fallback xmlns="">
      <p:transition advTm="8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546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角丸四角形 14"/>
          <p:cNvSpPr/>
          <p:nvPr/>
        </p:nvSpPr>
        <p:spPr>
          <a:xfrm>
            <a:off x="335534" y="1213622"/>
            <a:ext cx="8472932" cy="5072674"/>
          </a:xfrm>
          <a:prstGeom prst="roundRect">
            <a:avLst>
              <a:gd name="adj" fmla="val 1940"/>
            </a:avLst>
          </a:prstGeom>
          <a:solidFill>
            <a:srgbClr val="F5FD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dirty="0"/>
          </a:p>
        </p:txBody>
      </p:sp>
      <p:sp>
        <p:nvSpPr>
          <p:cNvPr id="66562" name="Text Box 2"/>
          <p:cNvSpPr txBox="1">
            <a:spLocks noChangeArrowheads="1"/>
          </p:cNvSpPr>
          <p:nvPr/>
        </p:nvSpPr>
        <p:spPr bwMode="auto">
          <a:xfrm>
            <a:off x="659850" y="1513937"/>
            <a:ext cx="2511230" cy="31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477" b="1" dirty="0">
                <a:latin typeface="ＭＳ Ｐゴシック" panose="020B0600070205080204" pitchFamily="50" charset="-128"/>
              </a:rPr>
              <a:t>一般複合容器 （</a:t>
            </a:r>
            <a:r>
              <a:rPr lang="en-US" altLang="ja-JP" sz="1477" b="1" dirty="0">
                <a:latin typeface="ＭＳ Ｐゴシック" panose="020B0600070205080204" pitchFamily="50" charset="-128"/>
              </a:rPr>
              <a:t>FRP</a:t>
            </a:r>
            <a:r>
              <a:rPr lang="ja-JP" altLang="en-US" sz="1477" b="1" dirty="0">
                <a:latin typeface="ＭＳ Ｐゴシック" panose="020B0600070205080204" pitchFamily="50" charset="-128"/>
              </a:rPr>
              <a:t>容器）</a:t>
            </a:r>
          </a:p>
        </p:txBody>
      </p:sp>
      <p:sp>
        <p:nvSpPr>
          <p:cNvPr id="66563" name="Text Box 5"/>
          <p:cNvSpPr txBox="1">
            <a:spLocks noChangeArrowheads="1"/>
          </p:cNvSpPr>
          <p:nvPr/>
        </p:nvSpPr>
        <p:spPr bwMode="auto">
          <a:xfrm>
            <a:off x="813255" y="3216041"/>
            <a:ext cx="3610493" cy="887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spcBef>
                <a:spcPct val="0"/>
              </a:spcBef>
              <a:buNone/>
            </a:pPr>
            <a:r>
              <a:rPr lang="ja-JP" altLang="en-US" sz="1292" dirty="0">
                <a:latin typeface="ＭＳ Ｐゴシック" panose="020B0600070205080204" pitchFamily="50" charset="-128"/>
              </a:rPr>
              <a:t>重量を鋼製の容器と比較した場合、同じ容量で</a:t>
            </a:r>
            <a:endParaRPr lang="en-US" altLang="ja-JP" sz="1292" dirty="0">
              <a:latin typeface="ＭＳ Ｐゴシック" panose="020B0600070205080204" pitchFamily="50" charset="-128"/>
            </a:endParaRPr>
          </a:p>
          <a:p>
            <a:pPr>
              <a:spcBef>
                <a:spcPct val="0"/>
              </a:spcBef>
              <a:buNone/>
            </a:pPr>
            <a:r>
              <a:rPr lang="en-US" altLang="ja-JP" sz="1292" dirty="0">
                <a:latin typeface="ＭＳ Ｐゴシック" panose="020B0600070205080204" pitchFamily="50" charset="-128"/>
              </a:rPr>
              <a:t>1/4</a:t>
            </a:r>
            <a:r>
              <a:rPr lang="ja-JP" altLang="en-US" sz="1292" dirty="0">
                <a:latin typeface="ＭＳ Ｐゴシック" panose="020B0600070205080204" pitchFamily="50" charset="-128"/>
              </a:rPr>
              <a:t>以下と大幅に軽量化されています。</a:t>
            </a:r>
          </a:p>
          <a:p>
            <a:pPr eaLnBrk="1" hangingPunct="1">
              <a:spcBef>
                <a:spcPct val="0"/>
              </a:spcBef>
              <a:buFontTx/>
              <a:buNone/>
            </a:pPr>
            <a:r>
              <a:rPr lang="ja-JP" altLang="en-US" sz="1292" dirty="0">
                <a:latin typeface="ＭＳ Ｐゴシック" panose="020B0600070205080204" pitchFamily="50" charset="-128"/>
              </a:rPr>
              <a:t>この容器は主に在宅酸素療法の患者が、</a:t>
            </a:r>
            <a:endParaRPr lang="en-US" altLang="ja-JP" sz="1292" dirty="0">
              <a:latin typeface="ＭＳ Ｐゴシック" panose="020B0600070205080204" pitchFamily="50" charset="-128"/>
            </a:endParaRPr>
          </a:p>
          <a:p>
            <a:pPr eaLnBrk="1" hangingPunct="1">
              <a:spcBef>
                <a:spcPct val="0"/>
              </a:spcBef>
              <a:buFontTx/>
              <a:buNone/>
            </a:pPr>
            <a:r>
              <a:rPr lang="ja-JP" altLang="en-US" sz="1292" dirty="0">
                <a:latin typeface="ＭＳ Ｐゴシック" panose="020B0600070205080204" pitchFamily="50" charset="-128"/>
              </a:rPr>
              <a:t>外出や通院する際に使われます。</a:t>
            </a:r>
          </a:p>
        </p:txBody>
      </p:sp>
      <p:graphicFrame>
        <p:nvGraphicFramePr>
          <p:cNvPr id="7" name="表 6"/>
          <p:cNvGraphicFramePr>
            <a:graphicFrameLocks noGrp="1"/>
          </p:cNvGraphicFramePr>
          <p:nvPr/>
        </p:nvGraphicFramePr>
        <p:xfrm>
          <a:off x="4990244" y="4079859"/>
          <a:ext cx="4061234" cy="1462456"/>
        </p:xfrm>
        <a:graphic>
          <a:graphicData uri="http://schemas.openxmlformats.org/drawingml/2006/table">
            <a:tbl>
              <a:tblPr/>
              <a:tblGrid>
                <a:gridCol w="688201">
                  <a:extLst>
                    <a:ext uri="{9D8B030D-6E8A-4147-A177-3AD203B41FA5}">
                      <a16:colId xmlns:a16="http://schemas.microsoft.com/office/drawing/2014/main" val="20000"/>
                    </a:ext>
                  </a:extLst>
                </a:gridCol>
                <a:gridCol w="679705">
                  <a:extLst>
                    <a:ext uri="{9D8B030D-6E8A-4147-A177-3AD203B41FA5}">
                      <a16:colId xmlns:a16="http://schemas.microsoft.com/office/drawing/2014/main" val="20001"/>
                    </a:ext>
                  </a:extLst>
                </a:gridCol>
                <a:gridCol w="671208">
                  <a:extLst>
                    <a:ext uri="{9D8B030D-6E8A-4147-A177-3AD203B41FA5}">
                      <a16:colId xmlns:a16="http://schemas.microsoft.com/office/drawing/2014/main" val="20002"/>
                    </a:ext>
                  </a:extLst>
                </a:gridCol>
                <a:gridCol w="654216">
                  <a:extLst>
                    <a:ext uri="{9D8B030D-6E8A-4147-A177-3AD203B41FA5}">
                      <a16:colId xmlns:a16="http://schemas.microsoft.com/office/drawing/2014/main" val="20003"/>
                    </a:ext>
                  </a:extLst>
                </a:gridCol>
                <a:gridCol w="756171">
                  <a:extLst>
                    <a:ext uri="{9D8B030D-6E8A-4147-A177-3AD203B41FA5}">
                      <a16:colId xmlns:a16="http://schemas.microsoft.com/office/drawing/2014/main" val="20004"/>
                    </a:ext>
                  </a:extLst>
                </a:gridCol>
                <a:gridCol w="611733">
                  <a:extLst>
                    <a:ext uri="{9D8B030D-6E8A-4147-A177-3AD203B41FA5}">
                      <a16:colId xmlns:a16="http://schemas.microsoft.com/office/drawing/2014/main" val="20005"/>
                    </a:ext>
                  </a:extLst>
                </a:gridCol>
              </a:tblGrid>
              <a:tr h="245466">
                <a:tc gridSpan="4">
                  <a:txBody>
                    <a:bodyPr/>
                    <a:lstStyle/>
                    <a:p>
                      <a:pPr algn="l" fontAlgn="ctr"/>
                      <a:r>
                        <a:rPr lang="en-US" altLang="ja-JP" sz="1000" b="1" i="0" u="none" strike="noStrike" dirty="0">
                          <a:solidFill>
                            <a:schemeClr val="tx1"/>
                          </a:solidFill>
                          <a:latin typeface="ＭＳ Ｐゴシック" panose="020B0600070205080204" pitchFamily="50" charset="-128"/>
                          <a:ea typeface="ＭＳ Ｐゴシック" panose="020B0600070205080204" pitchFamily="50" charset="-128"/>
                        </a:rPr>
                        <a:t>FRP</a:t>
                      </a:r>
                      <a:r>
                        <a:rPr lang="ja-JP" altLang="en-US" sz="1000" b="1" i="0" u="none" strike="noStrike" dirty="0">
                          <a:solidFill>
                            <a:schemeClr val="tx1"/>
                          </a:solidFill>
                          <a:latin typeface="ＭＳ Ｐゴシック" panose="020B0600070205080204" pitchFamily="50" charset="-128"/>
                          <a:ea typeface="ＭＳ Ｐゴシック" panose="020B0600070205080204" pitchFamily="50" charset="-128"/>
                        </a:rPr>
                        <a:t>容器の仕様の例</a:t>
                      </a:r>
                    </a:p>
                  </a:txBody>
                  <a:tcPr marL="8792" marR="8792" marT="8791" marB="0" anchor="ctr">
                    <a:lnL>
                      <a:noFill/>
                    </a:lnL>
                    <a:lnR>
                      <a:noFill/>
                    </a:lnR>
                    <a:lnT>
                      <a:noFill/>
                    </a:lnT>
                    <a:lnB w="25400" cap="flat" cmpd="dbl" algn="ctr">
                      <a:solidFill>
                        <a:srgbClr val="000000"/>
                      </a:solidFill>
                      <a:prstDash val="solid"/>
                      <a:round/>
                      <a:headEnd type="none" w="med" len="med"/>
                      <a:tailEnd type="none" w="med" len="med"/>
                    </a:lnB>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gridSpan="2">
                  <a:txBody>
                    <a:bodyPr/>
                    <a:lstStyle/>
                    <a:p>
                      <a:pPr algn="l" fontAlgn="ctr"/>
                      <a:r>
                        <a:rPr lang="ja-JP" altLang="en-US" sz="1000" b="1" i="0" u="none" strike="noStrike" dirty="0">
                          <a:solidFill>
                            <a:srgbClr val="000000"/>
                          </a:solidFill>
                          <a:latin typeface="ＭＳ Ｐゴシック" panose="020B0600070205080204" pitchFamily="50" charset="-128"/>
                          <a:ea typeface="ＭＳ Ｐゴシック" panose="020B0600070205080204" pitchFamily="50" charset="-128"/>
                        </a:rPr>
                        <a:t>（充填圧：</a:t>
                      </a:r>
                      <a:r>
                        <a:rPr lang="en-US" altLang="ja-JP" sz="1000" b="1" i="0" u="none" strike="noStrike" dirty="0">
                          <a:solidFill>
                            <a:srgbClr val="000000"/>
                          </a:solidFill>
                          <a:latin typeface="ＭＳ Ｐゴシック" panose="020B0600070205080204" pitchFamily="50" charset="-128"/>
                          <a:ea typeface="ＭＳ Ｐゴシック" panose="020B0600070205080204" pitchFamily="50" charset="-128"/>
                        </a:rPr>
                        <a:t>19.6MPa</a:t>
                      </a:r>
                      <a:r>
                        <a:rPr lang="en-US" sz="1000" b="1" i="0" u="none" strike="noStrike" dirty="0">
                          <a:solidFill>
                            <a:srgbClr val="000000"/>
                          </a:solidFill>
                          <a:latin typeface="ＭＳ Ｐゴシック" panose="020B0600070205080204" pitchFamily="50" charset="-128"/>
                          <a:ea typeface="ＭＳ Ｐゴシック" panose="020B0600070205080204" pitchFamily="50" charset="-128"/>
                        </a:rPr>
                        <a:t>）</a:t>
                      </a:r>
                    </a:p>
                  </a:txBody>
                  <a:tcPr marL="8792" marR="8792" marT="8791" marB="0" anchor="ctr">
                    <a:lnL>
                      <a:noFill/>
                    </a:lnL>
                    <a:lnR>
                      <a:noFill/>
                    </a:lnR>
                    <a:lnT>
                      <a:noFill/>
                    </a:lnT>
                    <a:lnB w="25400" cap="flat" cmpd="dbl" algn="ctr">
                      <a:solidFill>
                        <a:srgbClr val="000000"/>
                      </a:solidFill>
                      <a:prstDash val="solid"/>
                      <a:round/>
                      <a:headEnd type="none" w="med" len="med"/>
                      <a:tailEnd type="none" w="med" len="med"/>
                    </a:lnB>
                  </a:tcPr>
                </a:tc>
                <a:tc hMerge="1">
                  <a:txBody>
                    <a:bodyPr/>
                    <a:lstStyle/>
                    <a:p>
                      <a:endParaRPr kumimoji="1" lang="ja-JP" altLang="en-US"/>
                    </a:p>
                  </a:txBody>
                  <a:tcPr/>
                </a:tc>
                <a:extLst>
                  <a:ext uri="{0D108BD9-81ED-4DB2-BD59-A6C34878D82A}">
                    <a16:rowId xmlns:a16="http://schemas.microsoft.com/office/drawing/2014/main" val="10000"/>
                  </a:ext>
                </a:extLst>
              </a:tr>
              <a:tr h="245466">
                <a:tc>
                  <a:txBody>
                    <a:bodyPr/>
                    <a:lstStyle/>
                    <a:p>
                      <a:pPr algn="ctr" fontAlgn="ctr"/>
                      <a:r>
                        <a:rPr lang="ja-JP" altLang="en-US" sz="1000" b="1" i="0" u="none" strike="noStrike" dirty="0">
                          <a:solidFill>
                            <a:srgbClr val="000000"/>
                          </a:solidFill>
                          <a:latin typeface="ＭＳ Ｐゴシック" panose="020B0600070205080204" pitchFamily="50" charset="-128"/>
                          <a:ea typeface="ＭＳ Ｐゴシック" panose="020B0600070205080204" pitchFamily="50" charset="-128"/>
                        </a:rPr>
                        <a:t>ガス容量</a:t>
                      </a:r>
                    </a:p>
                  </a:txBody>
                  <a:tcPr marL="8792" marR="8792" marT="8791"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chemeClr val="accent3">
                        <a:lumMod val="20000"/>
                        <a:lumOff val="80000"/>
                      </a:schemeClr>
                    </a:solidFill>
                  </a:tcPr>
                </a:tc>
                <a:tc>
                  <a:txBody>
                    <a:bodyPr/>
                    <a:lstStyle/>
                    <a:p>
                      <a:pPr algn="ctr" fontAlgn="ctr"/>
                      <a:r>
                        <a:rPr lang="ja-JP" altLang="en-US" sz="1000" b="1" i="0" u="none" strike="noStrike" dirty="0">
                          <a:solidFill>
                            <a:srgbClr val="000000"/>
                          </a:solidFill>
                          <a:latin typeface="ＭＳ Ｐゴシック" panose="020B0600070205080204" pitchFamily="50" charset="-128"/>
                          <a:ea typeface="ＭＳ Ｐゴシック" panose="020B0600070205080204" pitchFamily="50" charset="-128"/>
                        </a:rPr>
                        <a:t>内容積</a:t>
                      </a:r>
                    </a:p>
                  </a:txBody>
                  <a:tcPr marL="8792" marR="8792" marT="879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chemeClr val="accent3">
                        <a:lumMod val="20000"/>
                        <a:lumOff val="80000"/>
                      </a:schemeClr>
                    </a:solidFill>
                  </a:tcPr>
                </a:tc>
                <a:tc gridSpan="2">
                  <a:txBody>
                    <a:bodyPr/>
                    <a:lstStyle/>
                    <a:p>
                      <a:pPr algn="l" fontAlgn="ctr"/>
                      <a:r>
                        <a:rPr lang="zh-CN" altLang="en-US" sz="1000" b="1" i="0" u="none" strike="noStrike" dirty="0">
                          <a:solidFill>
                            <a:srgbClr val="000000"/>
                          </a:solidFill>
                          <a:latin typeface="ＭＳ Ｐゴシック" panose="020B0600070205080204" pitchFamily="50" charset="-128"/>
                          <a:ea typeface="ＭＳ Ｐゴシック" panose="020B0600070205080204" pitchFamily="50" charset="-128"/>
                        </a:rPr>
                        <a:t>　　　　形状（</a:t>
                      </a:r>
                      <a:r>
                        <a:rPr lang="en-US" altLang="zh-CN" sz="1000" b="1" i="0" u="none" strike="noStrike" dirty="0">
                          <a:solidFill>
                            <a:srgbClr val="000000"/>
                          </a:solidFill>
                          <a:latin typeface="ＭＳ Ｐゴシック" panose="020B0600070205080204" pitchFamily="50" charset="-128"/>
                          <a:ea typeface="ＭＳ Ｐゴシック" panose="020B0600070205080204" pitchFamily="50" charset="-128"/>
                        </a:rPr>
                        <a:t>mm</a:t>
                      </a:r>
                      <a:r>
                        <a:rPr lang="zh-CN" altLang="en-US" sz="1000" b="1" i="0" u="none" strike="noStrike" dirty="0">
                          <a:solidFill>
                            <a:srgbClr val="000000"/>
                          </a:solidFill>
                          <a:latin typeface="ＭＳ Ｐゴシック" panose="020B0600070205080204" pitchFamily="50" charset="-128"/>
                          <a:ea typeface="ＭＳ Ｐゴシック" panose="020B0600070205080204" pitchFamily="50" charset="-128"/>
                        </a:rPr>
                        <a:t>）</a:t>
                      </a:r>
                    </a:p>
                  </a:txBody>
                  <a:tcPr marL="8792" marR="8792" marT="879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chemeClr val="accent3">
                        <a:lumMod val="20000"/>
                        <a:lumOff val="80000"/>
                      </a:schemeClr>
                    </a:solidFill>
                  </a:tcPr>
                </a:tc>
                <a:tc hMerge="1">
                  <a:txBody>
                    <a:bodyPr/>
                    <a:lstStyle/>
                    <a:p>
                      <a:endParaRPr kumimoji="1" lang="ja-JP" altLang="en-US"/>
                    </a:p>
                  </a:txBody>
                  <a:tcPr/>
                </a:tc>
                <a:tc>
                  <a:txBody>
                    <a:bodyPr/>
                    <a:lstStyle/>
                    <a:p>
                      <a:pPr algn="ctr" fontAlgn="ctr"/>
                      <a:r>
                        <a:rPr lang="ja-JP" altLang="en-US" sz="1000" b="1" i="0" u="none" strike="noStrike" dirty="0">
                          <a:solidFill>
                            <a:srgbClr val="000000"/>
                          </a:solidFill>
                          <a:latin typeface="ＭＳ Ｐゴシック" panose="020B0600070205080204" pitchFamily="50" charset="-128"/>
                          <a:ea typeface="ＭＳ Ｐゴシック" panose="020B0600070205080204" pitchFamily="50" charset="-128"/>
                        </a:rPr>
                        <a:t>容器重量</a:t>
                      </a:r>
                    </a:p>
                  </a:txBody>
                  <a:tcPr marL="8792" marR="8792" marT="8791"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chemeClr val="accent3">
                        <a:lumMod val="20000"/>
                        <a:lumOff val="80000"/>
                      </a:schemeClr>
                    </a:solidFill>
                  </a:tcPr>
                </a:tc>
                <a:tc>
                  <a:txBody>
                    <a:bodyPr/>
                    <a:lstStyle/>
                    <a:p>
                      <a:pPr algn="l" fontAlgn="ctr"/>
                      <a:endParaRPr lang="ja-JP" altLang="en-US" sz="1000" b="0" i="0" u="none" strike="noStrike">
                        <a:solidFill>
                          <a:srgbClr val="000000"/>
                        </a:solidFill>
                        <a:latin typeface="ＭＳ Ｐゴシック" panose="020B0600070205080204" pitchFamily="50" charset="-128"/>
                        <a:ea typeface="ＭＳ Ｐゴシック" panose="020B0600070205080204" pitchFamily="50" charset="-128"/>
                      </a:endParaRPr>
                    </a:p>
                  </a:txBody>
                  <a:tcPr marL="8792" marR="8792" marT="8791" marB="0" anchor="ctr">
                    <a:lnL w="25400" cap="flat" cmpd="dbl"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1"/>
                  </a:ext>
                </a:extLst>
              </a:tr>
              <a:tr h="245466">
                <a:tc>
                  <a:txBody>
                    <a:bodyPr/>
                    <a:lstStyle/>
                    <a:p>
                      <a:pPr algn="ctr" fontAlgn="ctr"/>
                      <a:r>
                        <a:rPr lang="en-US" sz="1000" b="1" i="0" u="none" strike="noStrike" dirty="0">
                          <a:solidFill>
                            <a:srgbClr val="000000"/>
                          </a:solidFill>
                          <a:latin typeface="ＭＳ Ｐゴシック" panose="020B0600070205080204" pitchFamily="50" charset="-128"/>
                          <a:ea typeface="ＭＳ Ｐゴシック" panose="020B0600070205080204" pitchFamily="50" charset="-128"/>
                        </a:rPr>
                        <a:t>O2－L</a:t>
                      </a:r>
                    </a:p>
                  </a:txBody>
                  <a:tcPr marL="8792" marR="8792" marT="8791"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a:r>
                        <a:rPr lang="en-US" sz="1000" b="1" i="0" u="none" strike="noStrike" dirty="0">
                          <a:solidFill>
                            <a:srgbClr val="000000"/>
                          </a:solidFill>
                          <a:latin typeface="ＭＳ Ｐゴシック" panose="020B0600070205080204" pitchFamily="50" charset="-128"/>
                          <a:ea typeface="ＭＳ Ｐゴシック" panose="020B0600070205080204" pitchFamily="50" charset="-128"/>
                        </a:rPr>
                        <a:t>L</a:t>
                      </a:r>
                    </a:p>
                  </a:txBody>
                  <a:tcPr marL="8792" marR="8792" marT="879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a:r>
                        <a:rPr lang="ja-JP" altLang="en-US" sz="1000" b="1" i="0" u="none" strike="noStrike" dirty="0">
                          <a:solidFill>
                            <a:schemeClr val="tx1"/>
                          </a:solidFill>
                          <a:latin typeface="ＭＳ Ｐゴシック" panose="020B0600070205080204" pitchFamily="50" charset="-128"/>
                          <a:ea typeface="ＭＳ Ｐゴシック" panose="020B0600070205080204" pitchFamily="50" charset="-128"/>
                        </a:rPr>
                        <a:t>外径</a:t>
                      </a:r>
                    </a:p>
                  </a:txBody>
                  <a:tcPr marL="8792" marR="8792" marT="879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a:r>
                        <a:rPr lang="ja-JP" altLang="en-US" sz="1000" b="1" i="0" u="none" strike="noStrike" dirty="0">
                          <a:solidFill>
                            <a:srgbClr val="000000"/>
                          </a:solidFill>
                          <a:latin typeface="ＭＳ Ｐゴシック" panose="020B0600070205080204" pitchFamily="50" charset="-128"/>
                          <a:ea typeface="ＭＳ Ｐゴシック" panose="020B0600070205080204" pitchFamily="50" charset="-128"/>
                        </a:rPr>
                        <a:t>長さ</a:t>
                      </a:r>
                    </a:p>
                  </a:txBody>
                  <a:tcPr marL="8792" marR="8792" marT="879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a:r>
                        <a:rPr lang="en-US" sz="1000" b="1" i="0" u="none" strike="noStrike" dirty="0">
                          <a:solidFill>
                            <a:srgbClr val="000000"/>
                          </a:solidFill>
                          <a:latin typeface="ＭＳ Ｐゴシック" panose="020B0600070205080204" pitchFamily="50" charset="-128"/>
                          <a:ea typeface="ＭＳ Ｐゴシック" panose="020B0600070205080204" pitchFamily="50" charset="-128"/>
                        </a:rPr>
                        <a:t>kg</a:t>
                      </a:r>
                    </a:p>
                  </a:txBody>
                  <a:tcPr marL="8792" marR="8792" marT="8791"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l" fontAlgn="ctr"/>
                      <a:endParaRPr lang="ja-JP" altLang="en-US" sz="1000" b="0" i="0" u="none" strike="noStrike">
                        <a:solidFill>
                          <a:srgbClr val="000000"/>
                        </a:solidFill>
                        <a:latin typeface="ＭＳ Ｐゴシック" panose="020B0600070205080204" pitchFamily="50" charset="-128"/>
                        <a:ea typeface="ＭＳ Ｐゴシック" panose="020B0600070205080204" pitchFamily="50" charset="-128"/>
                      </a:endParaRPr>
                    </a:p>
                  </a:txBody>
                  <a:tcPr marL="8792" marR="8792" marT="8791" marB="0" anchor="ctr">
                    <a:lnL w="25400" cap="flat" cmpd="dbl"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2"/>
                  </a:ext>
                </a:extLst>
              </a:tr>
              <a:tr h="240296">
                <a:tc>
                  <a:txBody>
                    <a:bodyPr/>
                    <a:lstStyle/>
                    <a:p>
                      <a:pPr algn="ctr" fontAlgn="ctr"/>
                      <a:r>
                        <a:rPr lang="en-US" altLang="ja-JP" sz="1000" b="0" i="0" u="none" strike="noStrike" dirty="0">
                          <a:solidFill>
                            <a:srgbClr val="000000"/>
                          </a:solidFill>
                          <a:latin typeface="ＭＳ Ｐゴシック" panose="020B0600070205080204" pitchFamily="50" charset="-128"/>
                          <a:ea typeface="ＭＳ Ｐゴシック" panose="020B0600070205080204" pitchFamily="50" charset="-128"/>
                        </a:rPr>
                        <a:t>220</a:t>
                      </a:r>
                    </a:p>
                  </a:txBody>
                  <a:tcPr marL="8792" marR="8792" marT="8791"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BFBFB"/>
                    </a:solidFill>
                  </a:tcPr>
                </a:tc>
                <a:tc>
                  <a:txBody>
                    <a:bodyPr/>
                    <a:lstStyle/>
                    <a:p>
                      <a:pPr algn="ctr" fontAlgn="ctr"/>
                      <a:r>
                        <a:rPr lang="en-US" altLang="ja-JP" sz="1000" b="0" i="0" u="none" strike="noStrike" dirty="0">
                          <a:solidFill>
                            <a:srgbClr val="000000"/>
                          </a:solidFill>
                          <a:latin typeface="ＭＳ Ｐゴシック" panose="020B0600070205080204" pitchFamily="50" charset="-128"/>
                          <a:ea typeface="ＭＳ Ｐゴシック" panose="020B0600070205080204" pitchFamily="50" charset="-128"/>
                        </a:rPr>
                        <a:t>1.1 </a:t>
                      </a:r>
                    </a:p>
                  </a:txBody>
                  <a:tcPr marL="8792" marR="8792" marT="879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BFBFB"/>
                    </a:solidFill>
                  </a:tcPr>
                </a:tc>
                <a:tc>
                  <a:txBody>
                    <a:bodyPr/>
                    <a:lstStyle/>
                    <a:p>
                      <a:pPr algn="ctr" fontAlgn="ctr"/>
                      <a:r>
                        <a:rPr lang="en-US" altLang="ja-JP" sz="1000" b="0" i="0" u="none" strike="noStrike" dirty="0">
                          <a:solidFill>
                            <a:srgbClr val="000000"/>
                          </a:solidFill>
                          <a:latin typeface="ＭＳ Ｐゴシック" panose="020B0600070205080204" pitchFamily="50" charset="-128"/>
                          <a:ea typeface="ＭＳ Ｐゴシック" panose="020B0600070205080204" pitchFamily="50" charset="-128"/>
                        </a:rPr>
                        <a:t>95</a:t>
                      </a:r>
                    </a:p>
                  </a:txBody>
                  <a:tcPr marL="8792" marR="8792" marT="879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BFBFB"/>
                    </a:solidFill>
                  </a:tcPr>
                </a:tc>
                <a:tc>
                  <a:txBody>
                    <a:bodyPr/>
                    <a:lstStyle/>
                    <a:p>
                      <a:pPr algn="ctr" fontAlgn="ctr"/>
                      <a:r>
                        <a:rPr lang="en-US" altLang="ja-JP" sz="1000" b="0" i="0" u="none" strike="noStrike" dirty="0">
                          <a:solidFill>
                            <a:srgbClr val="000000"/>
                          </a:solidFill>
                          <a:latin typeface="ＭＳ Ｐゴシック" panose="020B0600070205080204" pitchFamily="50" charset="-128"/>
                          <a:ea typeface="ＭＳ Ｐゴシック" panose="020B0600070205080204" pitchFamily="50" charset="-128"/>
                        </a:rPr>
                        <a:t>262</a:t>
                      </a:r>
                    </a:p>
                  </a:txBody>
                  <a:tcPr marL="8792" marR="8792" marT="879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BFBFB"/>
                    </a:solidFill>
                  </a:tcPr>
                </a:tc>
                <a:tc>
                  <a:txBody>
                    <a:bodyPr/>
                    <a:lstStyle/>
                    <a:p>
                      <a:pPr algn="ctr" fontAlgn="ctr"/>
                      <a:r>
                        <a:rPr lang="en-US" altLang="ja-JP" sz="1000" b="0" i="0" u="none" strike="noStrike" dirty="0">
                          <a:solidFill>
                            <a:srgbClr val="000000"/>
                          </a:solidFill>
                          <a:latin typeface="ＭＳ Ｐゴシック" panose="020B0600070205080204" pitchFamily="50" charset="-128"/>
                          <a:ea typeface="ＭＳ Ｐゴシック" panose="020B0600070205080204" pitchFamily="50" charset="-128"/>
                        </a:rPr>
                        <a:t>0.8 </a:t>
                      </a:r>
                    </a:p>
                  </a:txBody>
                  <a:tcPr marL="8792" marR="8792" marT="8791"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BFBFB"/>
                    </a:solidFill>
                  </a:tcPr>
                </a:tc>
                <a:tc>
                  <a:txBody>
                    <a:bodyPr/>
                    <a:lstStyle/>
                    <a:p>
                      <a:pPr algn="l" fontAlgn="ctr"/>
                      <a:endParaRPr lang="ja-JP" altLang="en-US" sz="1000" b="0" i="0" u="none" strike="noStrike">
                        <a:solidFill>
                          <a:srgbClr val="000000"/>
                        </a:solidFill>
                        <a:latin typeface="ＭＳ Ｐゴシック" panose="020B0600070205080204" pitchFamily="50" charset="-128"/>
                        <a:ea typeface="ＭＳ Ｐゴシック" panose="020B0600070205080204" pitchFamily="50" charset="-128"/>
                      </a:endParaRPr>
                    </a:p>
                  </a:txBody>
                  <a:tcPr marL="8792" marR="8792" marT="8791" marB="0" anchor="ctr">
                    <a:lnL w="25400" cap="flat" cmpd="dbl"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3"/>
                  </a:ext>
                </a:extLst>
              </a:tr>
              <a:tr h="240296">
                <a:tc>
                  <a:txBody>
                    <a:bodyPr/>
                    <a:lstStyle/>
                    <a:p>
                      <a:pPr algn="ctr" fontAlgn="ctr"/>
                      <a:r>
                        <a:rPr lang="en-US" altLang="ja-JP" sz="1000" b="0" i="0" u="none" strike="noStrike">
                          <a:solidFill>
                            <a:srgbClr val="000000"/>
                          </a:solidFill>
                          <a:latin typeface="ＭＳ Ｐゴシック" panose="020B0600070205080204" pitchFamily="50" charset="-128"/>
                          <a:ea typeface="ＭＳ Ｐゴシック" panose="020B0600070205080204" pitchFamily="50" charset="-128"/>
                        </a:rPr>
                        <a:t>400</a:t>
                      </a:r>
                    </a:p>
                  </a:txBody>
                  <a:tcPr marL="8792" marR="8792" marT="8791"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BFBFB"/>
                    </a:solidFill>
                  </a:tcPr>
                </a:tc>
                <a:tc>
                  <a:txBody>
                    <a:bodyPr/>
                    <a:lstStyle/>
                    <a:p>
                      <a:pPr algn="ctr" fontAlgn="ctr"/>
                      <a:r>
                        <a:rPr lang="en-US" altLang="ja-JP" sz="1000" b="0" i="0" u="none" strike="noStrike" dirty="0">
                          <a:solidFill>
                            <a:srgbClr val="000000"/>
                          </a:solidFill>
                          <a:latin typeface="ＭＳ Ｐゴシック" panose="020B0600070205080204" pitchFamily="50" charset="-128"/>
                          <a:ea typeface="ＭＳ Ｐゴシック" panose="020B0600070205080204" pitchFamily="50" charset="-128"/>
                        </a:rPr>
                        <a:t>2.0 </a:t>
                      </a:r>
                    </a:p>
                  </a:txBody>
                  <a:tcPr marL="8792" marR="8792" marT="879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BFBFB"/>
                    </a:solidFill>
                  </a:tcPr>
                </a:tc>
                <a:tc>
                  <a:txBody>
                    <a:bodyPr/>
                    <a:lstStyle/>
                    <a:p>
                      <a:pPr algn="ctr" fontAlgn="ctr"/>
                      <a:r>
                        <a:rPr lang="en-US" altLang="ja-JP" sz="1000" b="0" i="0" u="none" strike="noStrike" dirty="0">
                          <a:solidFill>
                            <a:srgbClr val="000000"/>
                          </a:solidFill>
                          <a:latin typeface="ＭＳ Ｐゴシック" panose="020B0600070205080204" pitchFamily="50" charset="-128"/>
                          <a:ea typeface="ＭＳ Ｐゴシック" panose="020B0600070205080204" pitchFamily="50" charset="-128"/>
                        </a:rPr>
                        <a:t>111</a:t>
                      </a:r>
                    </a:p>
                  </a:txBody>
                  <a:tcPr marL="8792" marR="8792" marT="879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BFBFB"/>
                    </a:solidFill>
                  </a:tcPr>
                </a:tc>
                <a:tc>
                  <a:txBody>
                    <a:bodyPr/>
                    <a:lstStyle/>
                    <a:p>
                      <a:pPr algn="ctr" fontAlgn="ctr"/>
                      <a:r>
                        <a:rPr lang="en-US" altLang="ja-JP" sz="1000" b="0" i="0" u="none" strike="noStrike" dirty="0">
                          <a:solidFill>
                            <a:srgbClr val="000000"/>
                          </a:solidFill>
                          <a:latin typeface="ＭＳ Ｐゴシック" panose="020B0600070205080204" pitchFamily="50" charset="-128"/>
                          <a:ea typeface="ＭＳ Ｐゴシック" panose="020B0600070205080204" pitchFamily="50" charset="-128"/>
                        </a:rPr>
                        <a:t>325</a:t>
                      </a:r>
                    </a:p>
                  </a:txBody>
                  <a:tcPr marL="8792" marR="8792" marT="879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BFBFB"/>
                    </a:solidFill>
                  </a:tcPr>
                </a:tc>
                <a:tc>
                  <a:txBody>
                    <a:bodyPr/>
                    <a:lstStyle/>
                    <a:p>
                      <a:pPr algn="ctr" fontAlgn="ctr"/>
                      <a:r>
                        <a:rPr lang="en-US" altLang="ja-JP" sz="1000" b="0" i="0" u="none" strike="noStrike" dirty="0">
                          <a:solidFill>
                            <a:srgbClr val="000000"/>
                          </a:solidFill>
                          <a:latin typeface="ＭＳ Ｐゴシック" panose="020B0600070205080204" pitchFamily="50" charset="-128"/>
                          <a:ea typeface="ＭＳ Ｐゴシック" panose="020B0600070205080204" pitchFamily="50" charset="-128"/>
                        </a:rPr>
                        <a:t>1.2 </a:t>
                      </a:r>
                    </a:p>
                  </a:txBody>
                  <a:tcPr marL="8792" marR="8792" marT="8791"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BFBFB"/>
                    </a:solidFill>
                  </a:tcPr>
                </a:tc>
                <a:tc>
                  <a:txBody>
                    <a:bodyPr/>
                    <a:lstStyle/>
                    <a:p>
                      <a:pPr algn="l" fontAlgn="ctr"/>
                      <a:endParaRPr lang="ja-JP" altLang="en-US" sz="1000" b="0" i="0" u="none" strike="noStrike" dirty="0">
                        <a:solidFill>
                          <a:srgbClr val="000000"/>
                        </a:solidFill>
                        <a:latin typeface="ＭＳ Ｐゴシック" panose="020B0600070205080204" pitchFamily="50" charset="-128"/>
                        <a:ea typeface="ＭＳ Ｐゴシック" panose="020B0600070205080204" pitchFamily="50" charset="-128"/>
                      </a:endParaRPr>
                    </a:p>
                  </a:txBody>
                  <a:tcPr marL="8792" marR="8792" marT="8791" marB="0" anchor="ctr">
                    <a:lnL w="25400" cap="flat" cmpd="dbl"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4"/>
                  </a:ext>
                </a:extLst>
              </a:tr>
              <a:tr h="245466">
                <a:tc>
                  <a:txBody>
                    <a:bodyPr/>
                    <a:lstStyle/>
                    <a:p>
                      <a:pPr algn="ctr" fontAlgn="ctr"/>
                      <a:r>
                        <a:rPr lang="en-US" altLang="ja-JP" sz="1000" b="0" i="0" u="none" strike="noStrike">
                          <a:solidFill>
                            <a:srgbClr val="000000"/>
                          </a:solidFill>
                          <a:latin typeface="ＭＳ Ｐゴシック" panose="020B0600070205080204" pitchFamily="50" charset="-128"/>
                          <a:ea typeface="ＭＳ Ｐゴシック" panose="020B0600070205080204" pitchFamily="50" charset="-128"/>
                        </a:rPr>
                        <a:t>560</a:t>
                      </a:r>
                    </a:p>
                  </a:txBody>
                  <a:tcPr marL="8792" marR="8792" marT="8791"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25400" cap="flat" cmpd="dbl" algn="ctr">
                      <a:solidFill>
                        <a:srgbClr val="000000"/>
                      </a:solidFill>
                      <a:prstDash val="solid"/>
                      <a:round/>
                      <a:headEnd type="none" w="med" len="med"/>
                      <a:tailEnd type="none" w="med" len="med"/>
                    </a:lnB>
                    <a:solidFill>
                      <a:srgbClr val="FBFBFB"/>
                    </a:solidFill>
                  </a:tcPr>
                </a:tc>
                <a:tc>
                  <a:txBody>
                    <a:bodyPr/>
                    <a:lstStyle/>
                    <a:p>
                      <a:pPr algn="ctr" fontAlgn="ctr"/>
                      <a:r>
                        <a:rPr lang="en-US" altLang="ja-JP" sz="1000" b="0" i="0" u="none" strike="noStrike" dirty="0">
                          <a:solidFill>
                            <a:srgbClr val="000000"/>
                          </a:solidFill>
                          <a:latin typeface="ＭＳ Ｐゴシック" panose="020B0600070205080204" pitchFamily="50" charset="-128"/>
                          <a:ea typeface="ＭＳ Ｐゴシック" panose="020B0600070205080204" pitchFamily="50" charset="-128"/>
                        </a:rPr>
                        <a:t>2.8 </a:t>
                      </a:r>
                    </a:p>
                  </a:txBody>
                  <a:tcPr marL="8792" marR="8792" marT="879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25400" cap="flat" cmpd="dbl" algn="ctr">
                      <a:solidFill>
                        <a:srgbClr val="000000"/>
                      </a:solidFill>
                      <a:prstDash val="solid"/>
                      <a:round/>
                      <a:headEnd type="none" w="med" len="med"/>
                      <a:tailEnd type="none" w="med" len="med"/>
                    </a:lnB>
                    <a:solidFill>
                      <a:srgbClr val="FBFBFB"/>
                    </a:solidFill>
                  </a:tcPr>
                </a:tc>
                <a:tc>
                  <a:txBody>
                    <a:bodyPr/>
                    <a:lstStyle/>
                    <a:p>
                      <a:pPr algn="ctr" fontAlgn="ctr"/>
                      <a:r>
                        <a:rPr lang="en-US" altLang="ja-JP" sz="1000" b="0" i="0" u="none" strike="noStrike" dirty="0">
                          <a:solidFill>
                            <a:srgbClr val="000000"/>
                          </a:solidFill>
                          <a:latin typeface="ＭＳ Ｐゴシック" panose="020B0600070205080204" pitchFamily="50" charset="-128"/>
                          <a:ea typeface="ＭＳ Ｐゴシック" panose="020B0600070205080204" pitchFamily="50" charset="-128"/>
                        </a:rPr>
                        <a:t>111</a:t>
                      </a:r>
                    </a:p>
                  </a:txBody>
                  <a:tcPr marL="8792" marR="8792" marT="879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25400" cap="flat" cmpd="dbl" algn="ctr">
                      <a:solidFill>
                        <a:srgbClr val="000000"/>
                      </a:solidFill>
                      <a:prstDash val="solid"/>
                      <a:round/>
                      <a:headEnd type="none" w="med" len="med"/>
                      <a:tailEnd type="none" w="med" len="med"/>
                    </a:lnB>
                    <a:solidFill>
                      <a:srgbClr val="FBFBFB"/>
                    </a:solidFill>
                  </a:tcPr>
                </a:tc>
                <a:tc>
                  <a:txBody>
                    <a:bodyPr/>
                    <a:lstStyle/>
                    <a:p>
                      <a:pPr algn="ctr" fontAlgn="ctr"/>
                      <a:r>
                        <a:rPr lang="en-US" altLang="ja-JP" sz="1000" b="0" i="0" u="none" strike="noStrike" dirty="0">
                          <a:solidFill>
                            <a:srgbClr val="000000"/>
                          </a:solidFill>
                          <a:latin typeface="ＭＳ Ｐゴシック" panose="020B0600070205080204" pitchFamily="50" charset="-128"/>
                          <a:ea typeface="ＭＳ Ｐゴシック" panose="020B0600070205080204" pitchFamily="50" charset="-128"/>
                        </a:rPr>
                        <a:t>429</a:t>
                      </a:r>
                    </a:p>
                  </a:txBody>
                  <a:tcPr marL="8792" marR="8792" marT="879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25400" cap="flat" cmpd="dbl" algn="ctr">
                      <a:solidFill>
                        <a:srgbClr val="000000"/>
                      </a:solidFill>
                      <a:prstDash val="solid"/>
                      <a:round/>
                      <a:headEnd type="none" w="med" len="med"/>
                      <a:tailEnd type="none" w="med" len="med"/>
                    </a:lnB>
                    <a:solidFill>
                      <a:srgbClr val="FBFBFB"/>
                    </a:solidFill>
                  </a:tcPr>
                </a:tc>
                <a:tc>
                  <a:txBody>
                    <a:bodyPr/>
                    <a:lstStyle/>
                    <a:p>
                      <a:pPr algn="ctr" fontAlgn="ctr"/>
                      <a:r>
                        <a:rPr lang="en-US" altLang="ja-JP" sz="1000" b="0" i="0" u="none" strike="noStrike" dirty="0">
                          <a:solidFill>
                            <a:srgbClr val="000000"/>
                          </a:solidFill>
                          <a:latin typeface="ＭＳ Ｐゴシック" panose="020B0600070205080204" pitchFamily="50" charset="-128"/>
                          <a:ea typeface="ＭＳ Ｐゴシック" panose="020B0600070205080204" pitchFamily="50" charset="-128"/>
                        </a:rPr>
                        <a:t>1.5</a:t>
                      </a:r>
                    </a:p>
                  </a:txBody>
                  <a:tcPr marL="8792" marR="8792" marT="8791"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25400" cap="flat" cmpd="dbl" algn="ctr">
                      <a:solidFill>
                        <a:srgbClr val="000000"/>
                      </a:solidFill>
                      <a:prstDash val="solid"/>
                      <a:round/>
                      <a:headEnd type="none" w="med" len="med"/>
                      <a:tailEnd type="none" w="med" len="med"/>
                    </a:lnB>
                    <a:solidFill>
                      <a:srgbClr val="FBFBFB"/>
                    </a:solidFill>
                  </a:tcPr>
                </a:tc>
                <a:tc>
                  <a:txBody>
                    <a:bodyPr/>
                    <a:lstStyle/>
                    <a:p>
                      <a:pPr algn="l" fontAlgn="ctr"/>
                      <a:endParaRPr lang="ja-JP" altLang="en-US" sz="1000" b="0" i="0" u="none" strike="noStrike" dirty="0">
                        <a:solidFill>
                          <a:srgbClr val="000000"/>
                        </a:solidFill>
                        <a:latin typeface="ＭＳ Ｐゴシック" panose="020B0600070205080204" pitchFamily="50" charset="-128"/>
                        <a:ea typeface="ＭＳ Ｐゴシック" panose="020B0600070205080204" pitchFamily="50" charset="-128"/>
                      </a:endParaRPr>
                    </a:p>
                  </a:txBody>
                  <a:tcPr marL="8792" marR="8792" marT="8791" marB="0" anchor="ctr">
                    <a:lnL w="25400" cap="flat" cmpd="dbl"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5"/>
                  </a:ext>
                </a:extLst>
              </a:tr>
            </a:tbl>
          </a:graphicData>
        </a:graphic>
      </p:graphicFrame>
      <p:sp>
        <p:nvSpPr>
          <p:cNvPr id="2" name="スライド番号プレースホルダー 1"/>
          <p:cNvSpPr>
            <a:spLocks noGrp="1"/>
          </p:cNvSpPr>
          <p:nvPr>
            <p:ph type="sldNum" sz="quarter" idx="12"/>
          </p:nvPr>
        </p:nvSpPr>
        <p:spPr/>
        <p:txBody>
          <a:bodyPr/>
          <a:lstStyle/>
          <a:p>
            <a:fld id="{66C92D76-81BE-4672-9501-F7C99C4BF68C}" type="slidenum">
              <a:rPr kumimoji="1" lang="ja-JP" altLang="en-US" smtClean="0"/>
              <a:t>18</a:t>
            </a:fld>
            <a:endParaRPr kumimoji="1" lang="ja-JP" altLang="en-US"/>
          </a:p>
        </p:txBody>
      </p:sp>
      <p:sp>
        <p:nvSpPr>
          <p:cNvPr id="8" name="Text Box 5"/>
          <p:cNvSpPr txBox="1">
            <a:spLocks noChangeArrowheads="1"/>
          </p:cNvSpPr>
          <p:nvPr/>
        </p:nvSpPr>
        <p:spPr bwMode="auto">
          <a:xfrm>
            <a:off x="1111248" y="1850927"/>
            <a:ext cx="3305790" cy="1285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spcBef>
                <a:spcPct val="0"/>
              </a:spcBef>
              <a:buNone/>
            </a:pPr>
            <a:r>
              <a:rPr lang="en-US" altLang="ja-JP" sz="1292" dirty="0">
                <a:latin typeface="ＭＳ Ｐゴシック" panose="020B0600070205080204" pitchFamily="50" charset="-128"/>
              </a:rPr>
              <a:t> </a:t>
            </a:r>
            <a:r>
              <a:rPr lang="ja-JP" altLang="en-US" sz="1292" dirty="0">
                <a:latin typeface="ＭＳ Ｐゴシック" panose="020B0600070205080204" pitchFamily="50" charset="-128"/>
              </a:rPr>
              <a:t>一般複合容器は、エポキシ樹脂を含浸させた高強度ガラス繊維、またはカーボン繊維をアルミニウム製ライナーの外表面に巻き付け、軽量であると同時に安全性、耐久性を追求した高強度複合容器です。</a:t>
            </a:r>
          </a:p>
          <a:p>
            <a:pPr>
              <a:spcBef>
                <a:spcPct val="0"/>
              </a:spcBef>
              <a:buNone/>
            </a:pPr>
            <a:r>
              <a:rPr lang="en-US" altLang="ja-JP" sz="1292" dirty="0">
                <a:latin typeface="ＭＳ Ｐゴシック" panose="020B0600070205080204" pitchFamily="50" charset="-128"/>
              </a:rPr>
              <a:t>FRP</a:t>
            </a:r>
            <a:r>
              <a:rPr lang="ja-JP" altLang="en-US" sz="1292" dirty="0">
                <a:latin typeface="ＭＳ Ｐゴシック" panose="020B0600070205080204" pitchFamily="50" charset="-128"/>
              </a:rPr>
              <a:t>容器とも呼ばれます。</a:t>
            </a:r>
            <a:endParaRPr lang="en-US" altLang="ja-JP" sz="1292" dirty="0">
              <a:latin typeface="ＭＳ Ｐゴシック" panose="020B0600070205080204" pitchFamily="50" charset="-128"/>
            </a:endParaRPr>
          </a:p>
        </p:txBody>
      </p:sp>
      <p:sp>
        <p:nvSpPr>
          <p:cNvPr id="9" name="Text Box 5"/>
          <p:cNvSpPr txBox="1">
            <a:spLocks noChangeArrowheads="1"/>
          </p:cNvSpPr>
          <p:nvPr/>
        </p:nvSpPr>
        <p:spPr bwMode="auto">
          <a:xfrm>
            <a:off x="662112" y="4318448"/>
            <a:ext cx="3265081" cy="490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292" dirty="0">
                <a:latin typeface="ＭＳ Ｐゴシック" panose="020B0600070205080204" pitchFamily="50" charset="-128"/>
              </a:rPr>
              <a:t>＊</a:t>
            </a:r>
            <a:r>
              <a:rPr lang="en-US" altLang="ja-JP" sz="1292" dirty="0">
                <a:latin typeface="ＭＳ Ｐゴシック" panose="020B0600070205080204" pitchFamily="50" charset="-128"/>
              </a:rPr>
              <a:t>FRP</a:t>
            </a:r>
            <a:r>
              <a:rPr lang="ja-JP" altLang="en-US" sz="1292" dirty="0">
                <a:latin typeface="ＭＳ Ｐゴシック" panose="020B0600070205080204" pitchFamily="50" charset="-128"/>
              </a:rPr>
              <a:t>容器は高圧ガス保安法の規定で、</a:t>
            </a:r>
            <a:endParaRPr lang="en-US" altLang="ja-JP" sz="1292" dirty="0">
              <a:latin typeface="ＭＳ Ｐゴシック" panose="020B0600070205080204" pitchFamily="50" charset="-128"/>
            </a:endParaRPr>
          </a:p>
          <a:p>
            <a:pPr marL="164127">
              <a:spcBef>
                <a:spcPct val="0"/>
              </a:spcBef>
              <a:buNone/>
            </a:pPr>
            <a:r>
              <a:rPr lang="ja-JP" altLang="en-US" sz="1292" dirty="0">
                <a:latin typeface="ＭＳ Ｐゴシック" panose="020B0600070205080204" pitchFamily="50" charset="-128"/>
              </a:rPr>
              <a:t>使用期間が</a:t>
            </a:r>
            <a:r>
              <a:rPr lang="ja-JP" altLang="en-US" sz="1292" dirty="0">
                <a:solidFill>
                  <a:srgbClr val="0000FF"/>
                </a:solidFill>
                <a:latin typeface="ＭＳ Ｐゴシック" panose="020B0600070205080204" pitchFamily="50" charset="-128"/>
              </a:rPr>
              <a:t>製造後</a:t>
            </a:r>
            <a:r>
              <a:rPr lang="en-US" altLang="ja-JP" sz="1292" dirty="0">
                <a:solidFill>
                  <a:srgbClr val="0000FF"/>
                </a:solidFill>
                <a:latin typeface="ＭＳ Ｐゴシック" panose="020B0600070205080204" pitchFamily="50" charset="-128"/>
              </a:rPr>
              <a:t>15</a:t>
            </a:r>
            <a:r>
              <a:rPr lang="ja-JP" altLang="en-US" sz="1292" dirty="0">
                <a:solidFill>
                  <a:srgbClr val="0000FF"/>
                </a:solidFill>
                <a:latin typeface="ＭＳ Ｐゴシック" panose="020B0600070205080204" pitchFamily="50" charset="-128"/>
              </a:rPr>
              <a:t>年</a:t>
            </a:r>
            <a:r>
              <a:rPr lang="ja-JP" altLang="en-US" sz="1292" dirty="0">
                <a:latin typeface="ＭＳ Ｐゴシック" panose="020B0600070205080204" pitchFamily="50" charset="-128"/>
              </a:rPr>
              <a:t>と定められてます。</a:t>
            </a:r>
            <a:endParaRPr lang="en-US" altLang="ja-JP" sz="1292" dirty="0">
              <a:latin typeface="ＭＳ Ｐゴシック" panose="020B0600070205080204" pitchFamily="50" charset="-128"/>
            </a:endParaRPr>
          </a:p>
        </p:txBody>
      </p:sp>
      <p:pic>
        <p:nvPicPr>
          <p:cNvPr id="13" name="図 4" descr="C:\Documents and Settings\日本医療ガス協会05\デスクトップ\医療用酸素(佐藤さんにいただいた)\在宅関連写真\写真③.JPG"/>
          <p:cNvPicPr>
            <a:picLocks noChangeAspect="1" noChangeArrowheads="1"/>
          </p:cNvPicPr>
          <p:nvPr/>
        </p:nvPicPr>
        <p:blipFill rotWithShape="1">
          <a:blip r:embed="rId5" cstate="print">
            <a:extLst>
              <a:ext uri="{BEBA8EAE-BF5A-486C-A8C5-ECC9F3942E4B}">
                <a14:imgProps xmlns:a14="http://schemas.microsoft.com/office/drawing/2010/main">
                  <a14:imgLayer r:embed="rId6">
                    <a14:imgEffect>
                      <a14:backgroundRemoval t="9888" b="98694" l="55140" r="95016"/>
                    </a14:imgEffect>
                  </a14:imgLayer>
                </a14:imgProps>
              </a:ext>
              <a:ext uri="{28A0092B-C50C-407E-A947-70E740481C1C}">
                <a14:useLocalDpi xmlns:a14="http://schemas.microsoft.com/office/drawing/2010/main" val="0"/>
              </a:ext>
            </a:extLst>
          </a:blip>
          <a:srcRect l="50359"/>
          <a:stretch/>
        </p:blipFill>
        <p:spPr bwMode="auto">
          <a:xfrm>
            <a:off x="5904589" y="1487437"/>
            <a:ext cx="566320" cy="1906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図 2"/>
          <p:cNvPicPr>
            <a:picLocks noChangeAspect="1"/>
          </p:cNvPicPr>
          <p:nvPr/>
        </p:nvPicPr>
        <p:blipFill>
          <a:blip r:embed="rId7"/>
          <a:stretch>
            <a:fillRect/>
          </a:stretch>
        </p:blipFill>
        <p:spPr>
          <a:xfrm>
            <a:off x="5145280" y="1600156"/>
            <a:ext cx="720329" cy="1907744"/>
          </a:xfrm>
          <a:prstGeom prst="rect">
            <a:avLst/>
          </a:prstGeom>
        </p:spPr>
      </p:pic>
      <p:pic>
        <p:nvPicPr>
          <p:cNvPr id="4" name="図 3"/>
          <p:cNvPicPr>
            <a:picLocks noChangeAspect="1"/>
          </p:cNvPicPr>
          <p:nvPr/>
        </p:nvPicPr>
        <p:blipFill>
          <a:blip r:embed="rId8"/>
          <a:stretch>
            <a:fillRect/>
          </a:stretch>
        </p:blipFill>
        <p:spPr>
          <a:xfrm>
            <a:off x="7498961" y="1352304"/>
            <a:ext cx="849762" cy="2239770"/>
          </a:xfrm>
          <a:prstGeom prst="rect">
            <a:avLst/>
          </a:prstGeom>
        </p:spPr>
      </p:pic>
      <p:pic>
        <p:nvPicPr>
          <p:cNvPr id="5" name="図 4"/>
          <p:cNvPicPr>
            <a:picLocks noChangeAspect="1"/>
          </p:cNvPicPr>
          <p:nvPr/>
        </p:nvPicPr>
        <p:blipFill>
          <a:blip r:embed="rId9"/>
          <a:stretch>
            <a:fillRect/>
          </a:stretch>
        </p:blipFill>
        <p:spPr>
          <a:xfrm>
            <a:off x="6704384" y="2050841"/>
            <a:ext cx="686562" cy="1378753"/>
          </a:xfrm>
          <a:prstGeom prst="rect">
            <a:avLst/>
          </a:prstGeom>
        </p:spPr>
      </p:pic>
      <p:sp>
        <p:nvSpPr>
          <p:cNvPr id="16" name="Text Box 2"/>
          <p:cNvSpPr txBox="1">
            <a:spLocks noChangeArrowheads="1"/>
          </p:cNvSpPr>
          <p:nvPr/>
        </p:nvSpPr>
        <p:spPr bwMode="auto">
          <a:xfrm>
            <a:off x="5407263" y="3487130"/>
            <a:ext cx="726481" cy="262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en-US" altLang="ja-JP" sz="1108" b="1" dirty="0">
                <a:latin typeface="ＭＳ Ｐゴシック" panose="020B0600070205080204" pitchFamily="50" charset="-128"/>
              </a:rPr>
              <a:t>FRP</a:t>
            </a:r>
            <a:r>
              <a:rPr lang="ja-JP" altLang="en-US" sz="1108" b="1" dirty="0">
                <a:latin typeface="ＭＳ Ｐゴシック" panose="020B0600070205080204" pitchFamily="50" charset="-128"/>
              </a:rPr>
              <a:t>容器</a:t>
            </a:r>
          </a:p>
        </p:txBody>
      </p:sp>
      <p:sp>
        <p:nvSpPr>
          <p:cNvPr id="17" name="Text Box 2"/>
          <p:cNvSpPr txBox="1">
            <a:spLocks noChangeArrowheads="1"/>
          </p:cNvSpPr>
          <p:nvPr/>
        </p:nvSpPr>
        <p:spPr bwMode="auto">
          <a:xfrm>
            <a:off x="6845937" y="3487130"/>
            <a:ext cx="1579278" cy="262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108" b="1" dirty="0">
                <a:latin typeface="ＭＳ Ｐゴシック" panose="020B0600070205080204" pitchFamily="50" charset="-128"/>
              </a:rPr>
              <a:t>容器用のバッグ、カート</a:t>
            </a:r>
          </a:p>
        </p:txBody>
      </p:sp>
      <p:sp>
        <p:nvSpPr>
          <p:cNvPr id="21" name="Text Box 5"/>
          <p:cNvSpPr txBox="1">
            <a:spLocks noChangeArrowheads="1"/>
          </p:cNvSpPr>
          <p:nvPr/>
        </p:nvSpPr>
        <p:spPr bwMode="auto">
          <a:xfrm>
            <a:off x="659849" y="5658651"/>
            <a:ext cx="3265081" cy="490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spcBef>
                <a:spcPct val="0"/>
              </a:spcBef>
              <a:buNone/>
            </a:pPr>
            <a:r>
              <a:rPr lang="ja-JP" altLang="en-US" sz="1292" dirty="0">
                <a:latin typeface="ＭＳ Ｐゴシック" panose="020B0600070205080204" pitchFamily="50" charset="-128"/>
              </a:rPr>
              <a:t>＊軽量容器として、</a:t>
            </a:r>
            <a:r>
              <a:rPr lang="en-US" altLang="ja-JP" sz="1292" dirty="0">
                <a:latin typeface="ＭＳ Ｐゴシック" panose="020B0600070205080204" pitchFamily="50" charset="-128"/>
              </a:rPr>
              <a:t>FRP</a:t>
            </a:r>
            <a:r>
              <a:rPr lang="ja-JP" altLang="en-US" sz="1292" dirty="0">
                <a:latin typeface="ＭＳ Ｐゴシック" panose="020B0600070205080204" pitchFamily="50" charset="-128"/>
              </a:rPr>
              <a:t>容器の他にも</a:t>
            </a:r>
            <a:endParaRPr lang="en-US" altLang="ja-JP" sz="1292" dirty="0">
              <a:latin typeface="ＭＳ Ｐゴシック" panose="020B0600070205080204" pitchFamily="50" charset="-128"/>
            </a:endParaRPr>
          </a:p>
          <a:p>
            <a:pPr marL="164127">
              <a:spcBef>
                <a:spcPct val="0"/>
              </a:spcBef>
              <a:buNone/>
            </a:pPr>
            <a:r>
              <a:rPr lang="ja-JP" altLang="en-US" sz="1292" dirty="0">
                <a:latin typeface="ＭＳ Ｐゴシック" panose="020B0600070205080204" pitchFamily="50" charset="-128"/>
              </a:rPr>
              <a:t>アルミ製の容器が使用されています。</a:t>
            </a:r>
          </a:p>
        </p:txBody>
      </p:sp>
      <p:pic>
        <p:nvPicPr>
          <p:cNvPr id="10" name="医療ガスについて5-3">
            <a:hlinkClick r:id="" action="ppaction://media"/>
            <a:extLst>
              <a:ext uri="{FF2B5EF4-FFF2-40B4-BE49-F238E27FC236}">
                <a16:creationId xmlns:a16="http://schemas.microsoft.com/office/drawing/2014/main" id="{E1DAF87B-82A9-40D8-968D-CFFF3AF1276C}"/>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9333097" y="0"/>
            <a:ext cx="609600" cy="609600"/>
          </a:xfrm>
          <a:prstGeom prst="rect">
            <a:avLst/>
          </a:prstGeom>
        </p:spPr>
      </p:pic>
      <p:sp>
        <p:nvSpPr>
          <p:cNvPr id="18" name="Text Box 5">
            <a:extLst>
              <a:ext uri="{FF2B5EF4-FFF2-40B4-BE49-F238E27FC236}">
                <a16:creationId xmlns:a16="http://schemas.microsoft.com/office/drawing/2014/main" id="{19F6B45D-845F-7152-77EE-39CD68CF916D}"/>
              </a:ext>
            </a:extLst>
          </p:cNvPr>
          <p:cNvSpPr txBox="1">
            <a:spLocks noChangeArrowheads="1"/>
          </p:cNvSpPr>
          <p:nvPr/>
        </p:nvSpPr>
        <p:spPr bwMode="auto">
          <a:xfrm>
            <a:off x="659850" y="4762322"/>
            <a:ext cx="3265081" cy="887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spcBef>
                <a:spcPct val="0"/>
              </a:spcBef>
              <a:buNone/>
            </a:pPr>
            <a:r>
              <a:rPr lang="ja-JP" altLang="en-US" sz="1292" dirty="0">
                <a:latin typeface="ＭＳ Ｐゴシック" panose="020B0600070205080204" pitchFamily="50" charset="-128"/>
              </a:rPr>
              <a:t>＊令和</a:t>
            </a:r>
            <a:r>
              <a:rPr lang="en-US" altLang="ja-JP" sz="1292" dirty="0">
                <a:latin typeface="ＭＳ Ｐゴシック" panose="020B0600070205080204" pitchFamily="50" charset="-128"/>
              </a:rPr>
              <a:t>4</a:t>
            </a:r>
            <a:r>
              <a:rPr lang="ja-JP" altLang="en-US" sz="1292" dirty="0">
                <a:latin typeface="ＭＳ Ｐゴシック" panose="020B0600070205080204" pitchFamily="50" charset="-128"/>
              </a:rPr>
              <a:t>年</a:t>
            </a:r>
            <a:r>
              <a:rPr lang="en-US" altLang="ja-JP" sz="1292" dirty="0">
                <a:latin typeface="ＭＳ Ｐゴシック" panose="020B0600070205080204" pitchFamily="50" charset="-128"/>
              </a:rPr>
              <a:t>7</a:t>
            </a:r>
            <a:r>
              <a:rPr lang="ja-JP" altLang="en-US" sz="1292" dirty="0">
                <a:latin typeface="ＭＳ Ｐゴシック" panose="020B0600070205080204" pitchFamily="50" charset="-128"/>
              </a:rPr>
              <a:t>月の容器則改正により</a:t>
            </a:r>
            <a:r>
              <a:rPr lang="en-US" altLang="ja-JP" sz="1292" dirty="0">
                <a:latin typeface="ＭＳ Ｐゴシック" panose="020B0600070205080204" pitchFamily="50" charset="-128"/>
              </a:rPr>
              <a:t>FRP</a:t>
            </a:r>
            <a:r>
              <a:rPr lang="ja-JP" altLang="en-US" sz="1292" dirty="0">
                <a:latin typeface="ＭＳ Ｐゴシック" panose="020B0600070205080204" pitchFamily="50" charset="-128"/>
              </a:rPr>
              <a:t>容器の</a:t>
            </a:r>
            <a:r>
              <a:rPr lang="ja-JP" altLang="en-US" sz="1292" dirty="0">
                <a:solidFill>
                  <a:srgbClr val="0000FF"/>
                </a:solidFill>
                <a:latin typeface="ＭＳ Ｐゴシック" panose="020B0600070205080204" pitchFamily="50" charset="-128"/>
              </a:rPr>
              <a:t>再検査期間</a:t>
            </a:r>
            <a:r>
              <a:rPr lang="ja-JP" altLang="en-US" sz="1292" dirty="0">
                <a:latin typeface="ＭＳ Ｐゴシック" panose="020B0600070205080204" pitchFamily="50" charset="-128"/>
              </a:rPr>
              <a:t>はこれまで</a:t>
            </a:r>
            <a:r>
              <a:rPr lang="en-US" altLang="ja-JP" sz="1292" dirty="0">
                <a:latin typeface="ＭＳ Ｐゴシック" panose="020B0600070205080204" pitchFamily="50" charset="-128"/>
              </a:rPr>
              <a:t>3</a:t>
            </a:r>
            <a:r>
              <a:rPr lang="ja-JP" altLang="en-US" sz="1292" dirty="0">
                <a:latin typeface="ＭＳ Ｐゴシック" panose="020B0600070205080204" pitchFamily="50" charset="-128"/>
              </a:rPr>
              <a:t>年から</a:t>
            </a:r>
            <a:r>
              <a:rPr lang="en-US" altLang="ja-JP" sz="1292" dirty="0">
                <a:solidFill>
                  <a:srgbClr val="0000FF"/>
                </a:solidFill>
                <a:latin typeface="ＭＳ Ｐゴシック" panose="020B0600070205080204" pitchFamily="50" charset="-128"/>
              </a:rPr>
              <a:t>5</a:t>
            </a:r>
            <a:r>
              <a:rPr lang="ja-JP" altLang="en-US" sz="1292" dirty="0">
                <a:solidFill>
                  <a:srgbClr val="0000FF"/>
                </a:solidFill>
                <a:latin typeface="ＭＳ Ｐゴシック" panose="020B0600070205080204" pitchFamily="50" charset="-128"/>
              </a:rPr>
              <a:t>年</a:t>
            </a:r>
            <a:r>
              <a:rPr lang="ja-JP" altLang="en-US" sz="1292" dirty="0">
                <a:latin typeface="ＭＳ Ｐゴシック" panose="020B0600070205080204" pitchFamily="50" charset="-128"/>
              </a:rPr>
              <a:t>に延長しました。なお、</a:t>
            </a:r>
            <a:r>
              <a:rPr lang="en-US" altLang="ja-JP" sz="1292" dirty="0">
                <a:latin typeface="ＭＳ Ｐゴシック" panose="020B0600070205080204" pitchFamily="50" charset="-128"/>
              </a:rPr>
              <a:t>5</a:t>
            </a:r>
            <a:r>
              <a:rPr lang="ja-JP" altLang="en-US" sz="1292" dirty="0">
                <a:latin typeface="ＭＳ Ｐゴシック" panose="020B0600070205080204" pitchFamily="50" charset="-128"/>
              </a:rPr>
              <a:t>年延長した容器には</a:t>
            </a:r>
            <a:r>
              <a:rPr lang="ja-JP" altLang="en-US" sz="1292" dirty="0">
                <a:solidFill>
                  <a:srgbClr val="0000FF"/>
                </a:solidFill>
                <a:latin typeface="ＭＳ Ｐゴシック" panose="020B0600070205080204" pitchFamily="50" charset="-128"/>
              </a:rPr>
              <a:t>「</a:t>
            </a:r>
            <a:r>
              <a:rPr lang="en-US" altLang="ja-JP" sz="1292" dirty="0">
                <a:solidFill>
                  <a:srgbClr val="0000FF"/>
                </a:solidFill>
                <a:latin typeface="ＭＳ Ｐゴシック" panose="020B0600070205080204" pitchFamily="50" charset="-128"/>
              </a:rPr>
              <a:t>MED</a:t>
            </a:r>
            <a:r>
              <a:rPr lang="ja-JP" altLang="en-US" sz="1292" dirty="0">
                <a:solidFill>
                  <a:srgbClr val="0000FF"/>
                </a:solidFill>
                <a:latin typeface="ＭＳ Ｐゴシック" panose="020B0600070205080204" pitchFamily="50" charset="-128"/>
              </a:rPr>
              <a:t>」の刻印</a:t>
            </a:r>
            <a:r>
              <a:rPr lang="ja-JP" altLang="en-US" sz="1292" dirty="0">
                <a:latin typeface="ＭＳ Ｐゴシック" panose="020B0600070205080204" pitchFamily="50" charset="-128"/>
              </a:rPr>
              <a:t>がされています。</a:t>
            </a:r>
            <a:endParaRPr lang="en-US" altLang="ja-JP" sz="1292" dirty="0">
              <a:latin typeface="ＭＳ Ｐゴシック" panose="020B0600070205080204" pitchFamily="50" charset="-128"/>
            </a:endParaRPr>
          </a:p>
        </p:txBody>
      </p:sp>
    </p:spTree>
    <p:extLst>
      <p:ext uri="{BB962C8B-B14F-4D97-AF65-F5344CB8AC3E}">
        <p14:creationId xmlns:p14="http://schemas.microsoft.com/office/powerpoint/2010/main" val="94972373"/>
      </p:ext>
    </p:extLst>
  </p:cSld>
  <p:clrMapOvr>
    <a:masterClrMapping/>
  </p:clrMapOvr>
  <mc:AlternateContent xmlns:mc="http://schemas.openxmlformats.org/markup-compatibility/2006" xmlns:p14="http://schemas.microsoft.com/office/powerpoint/2010/main">
    <mc:Choice Requires="p14">
      <p:transition p14:dur="10" advTm="65000"/>
    </mc:Choice>
    <mc:Fallback xmlns="">
      <p:transition advTm="6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461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角丸四角形 30"/>
          <p:cNvSpPr/>
          <p:nvPr/>
        </p:nvSpPr>
        <p:spPr>
          <a:xfrm>
            <a:off x="446010" y="1500044"/>
            <a:ext cx="8417930" cy="4900246"/>
          </a:xfrm>
          <a:prstGeom prst="roundRect">
            <a:avLst>
              <a:gd name="adj" fmla="val 2668"/>
            </a:avLst>
          </a:prstGeom>
          <a:solidFill>
            <a:srgbClr val="F5FD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nvGrpSpPr>
          <p:cNvPr id="2" name="グループ化 22"/>
          <p:cNvGrpSpPr>
            <a:grpSpLocks/>
          </p:cNvGrpSpPr>
          <p:nvPr/>
        </p:nvGrpSpPr>
        <p:grpSpPr bwMode="auto">
          <a:xfrm>
            <a:off x="4038853" y="2692155"/>
            <a:ext cx="4706082" cy="3142315"/>
            <a:chOff x="1057275" y="982663"/>
            <a:chExt cx="5329237" cy="3671888"/>
          </a:xfrm>
          <a:solidFill>
            <a:schemeClr val="bg1"/>
          </a:solidFill>
        </p:grpSpPr>
        <p:grpSp>
          <p:nvGrpSpPr>
            <p:cNvPr id="3" name="Group 21"/>
            <p:cNvGrpSpPr>
              <a:grpSpLocks/>
            </p:cNvGrpSpPr>
            <p:nvPr/>
          </p:nvGrpSpPr>
          <p:grpSpPr bwMode="auto">
            <a:xfrm>
              <a:off x="1057275" y="982663"/>
              <a:ext cx="5329237" cy="3671888"/>
              <a:chOff x="666" y="619"/>
              <a:chExt cx="3357" cy="2313"/>
            </a:xfrm>
            <a:grpFill/>
          </p:grpSpPr>
          <p:sp>
            <p:nvSpPr>
              <p:cNvPr id="12" name="Text Box 5"/>
              <p:cNvSpPr txBox="1">
                <a:spLocks noChangeArrowheads="1"/>
              </p:cNvSpPr>
              <p:nvPr/>
            </p:nvSpPr>
            <p:spPr bwMode="auto">
              <a:xfrm>
                <a:off x="666" y="619"/>
                <a:ext cx="3357" cy="2313"/>
              </a:xfrm>
              <a:prstGeom prst="rect">
                <a:avLst/>
              </a:prstGeom>
              <a:grpFill/>
              <a:ln w="9525" algn="ctr">
                <a:solidFill>
                  <a:srgbClr val="000000"/>
                </a:solidFill>
                <a:miter lim="800000"/>
                <a:headEnd/>
                <a:tailEnd/>
              </a:ln>
            </p:spPr>
            <p:txBody>
              <a:bodyPr lIns="68580" tIns="8206" rIns="68580" bIns="8206"/>
              <a:lstStyle>
                <a:lvl1pPr eaLnBrk="0" hangingPunct="0">
                  <a:defRPr kumimoji="1">
                    <a:solidFill>
                      <a:schemeClr val="tx1"/>
                    </a:solidFill>
                    <a:latin typeface="Arial" charset="0"/>
                    <a:ea typeface="ＭＳ Ｐゴシック" charset="-128"/>
                  </a:defRPr>
                </a:lvl1pPr>
                <a:lvl2pPr marL="742950" indent="-285750" eaLnBrk="0" hangingPunct="0">
                  <a:defRPr kumimoji="1">
                    <a:solidFill>
                      <a:schemeClr val="tx1"/>
                    </a:solidFill>
                    <a:latin typeface="Arial" charset="0"/>
                    <a:ea typeface="ＭＳ Ｐゴシック" charset="-128"/>
                  </a:defRPr>
                </a:lvl2pPr>
                <a:lvl3pPr marL="1143000" indent="-228600" eaLnBrk="0" hangingPunct="0">
                  <a:defRPr kumimoji="1">
                    <a:solidFill>
                      <a:schemeClr val="tx1"/>
                    </a:solidFill>
                    <a:latin typeface="Arial" charset="0"/>
                    <a:ea typeface="ＭＳ Ｐゴシック" charset="-128"/>
                  </a:defRPr>
                </a:lvl3pPr>
                <a:lvl4pPr marL="1600200" indent="-228600" eaLnBrk="0" hangingPunct="0">
                  <a:defRPr kumimoji="1">
                    <a:solidFill>
                      <a:schemeClr val="tx1"/>
                    </a:solidFill>
                    <a:latin typeface="Arial" charset="0"/>
                    <a:ea typeface="ＭＳ Ｐゴシック" charset="-128"/>
                  </a:defRPr>
                </a:lvl4pPr>
                <a:lvl5pPr marL="2057400" indent="-228600" eaLnBrk="0" hangingPunct="0">
                  <a:defRPr kumimoji="1">
                    <a:solidFill>
                      <a:schemeClr val="tx1"/>
                    </a:solidFill>
                    <a:latin typeface="Arial" charset="0"/>
                    <a:ea typeface="ＭＳ Ｐゴシック" charset="-128"/>
                  </a:defRPr>
                </a:lvl5pPr>
                <a:lvl6pPr marL="2514600" indent="-228600" eaLnBrk="0" fontAlgn="base" hangingPunct="0">
                  <a:spcBef>
                    <a:spcPct val="0"/>
                  </a:spcBef>
                  <a:spcAft>
                    <a:spcPct val="0"/>
                  </a:spcAft>
                  <a:defRPr kumimoji="1">
                    <a:solidFill>
                      <a:schemeClr val="tx1"/>
                    </a:solidFill>
                    <a:latin typeface="Arial" charset="0"/>
                    <a:ea typeface="ＭＳ Ｐゴシック" charset="-128"/>
                  </a:defRPr>
                </a:lvl6pPr>
                <a:lvl7pPr marL="2971800" indent="-228600" eaLnBrk="0" fontAlgn="base" hangingPunct="0">
                  <a:spcBef>
                    <a:spcPct val="0"/>
                  </a:spcBef>
                  <a:spcAft>
                    <a:spcPct val="0"/>
                  </a:spcAft>
                  <a:defRPr kumimoji="1">
                    <a:solidFill>
                      <a:schemeClr val="tx1"/>
                    </a:solidFill>
                    <a:latin typeface="Arial" charset="0"/>
                    <a:ea typeface="ＭＳ Ｐゴシック" charset="-128"/>
                  </a:defRPr>
                </a:lvl7pPr>
                <a:lvl8pPr marL="3429000" indent="-228600" eaLnBrk="0" fontAlgn="base" hangingPunct="0">
                  <a:spcBef>
                    <a:spcPct val="0"/>
                  </a:spcBef>
                  <a:spcAft>
                    <a:spcPct val="0"/>
                  </a:spcAft>
                  <a:defRPr kumimoji="1">
                    <a:solidFill>
                      <a:schemeClr val="tx1"/>
                    </a:solidFill>
                    <a:latin typeface="Arial" charset="0"/>
                    <a:ea typeface="ＭＳ Ｐゴシック" charset="-128"/>
                  </a:defRPr>
                </a:lvl8pPr>
                <a:lvl9pPr marL="3886200" indent="-228600" eaLnBrk="0" fontAlgn="base" hangingPunct="0">
                  <a:spcBef>
                    <a:spcPct val="0"/>
                  </a:spcBef>
                  <a:spcAft>
                    <a:spcPct val="0"/>
                  </a:spcAft>
                  <a:defRPr kumimoji="1">
                    <a:solidFill>
                      <a:schemeClr val="tx1"/>
                    </a:solidFill>
                    <a:latin typeface="Arial" charset="0"/>
                    <a:ea typeface="ＭＳ Ｐゴシック" charset="-128"/>
                  </a:defRPr>
                </a:lvl9pPr>
              </a:lstStyle>
              <a:p>
                <a:pPr algn="ctr" eaLnBrk="1" hangingPunct="1">
                  <a:defRPr/>
                </a:pPr>
                <a:endParaRPr lang="en-US" altLang="ja-JP" sz="1846" kern="0" dirty="0">
                  <a:solidFill>
                    <a:srgbClr val="000000"/>
                  </a:solidFill>
                  <a:latin typeface="Century" pitchFamily="18" charset="0"/>
                  <a:ea typeface="ＭＳ 明朝" pitchFamily="17" charset="-128"/>
                </a:endParaRPr>
              </a:p>
              <a:p>
                <a:pPr algn="ctr" eaLnBrk="1" hangingPunct="1">
                  <a:defRPr/>
                </a:pPr>
                <a:endParaRPr lang="en-US" altLang="ja-JP" sz="1662" kern="0" dirty="0">
                  <a:solidFill>
                    <a:srgbClr val="000000"/>
                  </a:solidFill>
                  <a:latin typeface="Century" pitchFamily="18" charset="0"/>
                  <a:ea typeface="ＭＳ 明朝" pitchFamily="17" charset="-128"/>
                </a:endParaRPr>
              </a:p>
              <a:p>
                <a:pPr algn="ctr" eaLnBrk="1" hangingPunct="1">
                  <a:defRPr/>
                </a:pPr>
                <a:endParaRPr lang="en-US" altLang="ja-JP" sz="1662" kern="0" dirty="0">
                  <a:solidFill>
                    <a:srgbClr val="000000"/>
                  </a:solidFill>
                  <a:latin typeface="Century" pitchFamily="18" charset="0"/>
                  <a:ea typeface="ＭＳ 明朝" pitchFamily="17" charset="-128"/>
                </a:endParaRPr>
              </a:p>
              <a:p>
                <a:pPr eaLnBrk="1" hangingPunct="1">
                  <a:defRPr/>
                </a:pPr>
                <a:endParaRPr lang="en-US" altLang="ja-JP" sz="1662" kern="0" dirty="0">
                  <a:solidFill>
                    <a:srgbClr val="000000"/>
                  </a:solidFill>
                </a:endParaRPr>
              </a:p>
            </p:txBody>
          </p:sp>
          <p:sp>
            <p:nvSpPr>
              <p:cNvPr id="13" name="Rectangle 6"/>
              <p:cNvSpPr>
                <a:spLocks noChangeArrowheads="1"/>
              </p:cNvSpPr>
              <p:nvPr/>
            </p:nvSpPr>
            <p:spPr bwMode="auto">
              <a:xfrm>
                <a:off x="1180" y="2250"/>
                <a:ext cx="2358" cy="570"/>
              </a:xfrm>
              <a:prstGeom prst="rect">
                <a:avLst/>
              </a:prstGeom>
              <a:grpFill/>
              <a:ln>
                <a:noFill/>
              </a:ln>
            </p:spPr>
            <p:txBody>
              <a:bodyPr>
                <a:spAutoFit/>
              </a:bodyPr>
              <a:lstStyle/>
              <a:p>
                <a:pPr>
                  <a:defRPr/>
                </a:pPr>
                <a:r>
                  <a:rPr kumimoji="0" lang="ja-JP" altLang="en-US" sz="1477" kern="0" dirty="0">
                    <a:solidFill>
                      <a:sysClr val="windowText" lastClr="000000"/>
                    </a:solidFill>
                    <a:ea typeface="ＭＳ Ｐゴシック" charset="-128"/>
                  </a:rPr>
                  <a:t>製造販売元：○○○○株式会社</a:t>
                </a:r>
              </a:p>
              <a:p>
                <a:pPr>
                  <a:defRPr/>
                </a:pPr>
                <a:r>
                  <a:rPr kumimoji="0" lang="ja-JP" altLang="en-US" sz="1477" kern="0" dirty="0">
                    <a:solidFill>
                      <a:sysClr val="windowText" lastClr="000000"/>
                    </a:solidFill>
                    <a:ea typeface="ＭＳ Ｐゴシック" charset="-128"/>
                  </a:rPr>
                  <a:t>住　　所　：○○県○○市○○町○○</a:t>
                </a:r>
              </a:p>
              <a:p>
                <a:pPr>
                  <a:defRPr/>
                </a:pPr>
                <a:r>
                  <a:rPr kumimoji="0" lang="ja-JP" altLang="en-US" sz="1477" kern="0" dirty="0">
                    <a:solidFill>
                      <a:sysClr val="windowText" lastClr="000000"/>
                    </a:solidFill>
                    <a:ea typeface="ＭＳ Ｐゴシック" charset="-128"/>
                  </a:rPr>
                  <a:t>電話番号：</a:t>
                </a:r>
                <a:r>
                  <a:rPr kumimoji="0" lang="en-US" altLang="ja-JP" sz="1477" kern="0" dirty="0">
                    <a:solidFill>
                      <a:sysClr val="windowText" lastClr="000000"/>
                    </a:solidFill>
                    <a:ea typeface="ＭＳ Ｐゴシック" charset="-128"/>
                  </a:rPr>
                  <a:t>000-000-0000</a:t>
                </a:r>
              </a:p>
            </p:txBody>
          </p:sp>
          <p:sp>
            <p:nvSpPr>
              <p:cNvPr id="14" name="Rectangle 7"/>
              <p:cNvSpPr>
                <a:spLocks noChangeArrowheads="1"/>
              </p:cNvSpPr>
              <p:nvPr/>
            </p:nvSpPr>
            <p:spPr bwMode="auto">
              <a:xfrm>
                <a:off x="1874" y="935"/>
                <a:ext cx="942" cy="444"/>
              </a:xfrm>
              <a:prstGeom prst="rect">
                <a:avLst/>
              </a:prstGeom>
              <a:grpFill/>
              <a:ln>
                <a:noFill/>
              </a:ln>
            </p:spPr>
            <p:txBody>
              <a:bodyPr wrap="none">
                <a:spAutoFit/>
              </a:bodyPr>
              <a:lstStyle/>
              <a:p>
                <a:pPr>
                  <a:defRPr/>
                </a:pPr>
                <a:r>
                  <a:rPr kumimoji="0" lang="ja-JP" altLang="en-US" sz="3323" kern="0" dirty="0">
                    <a:solidFill>
                      <a:sysClr val="windowText" lastClr="000000"/>
                    </a:solidFill>
                    <a:ea typeface="ＭＳ Ｐゴシック" charset="-128"/>
                  </a:rPr>
                  <a:t>酸　素</a:t>
                </a:r>
              </a:p>
            </p:txBody>
          </p:sp>
          <p:sp>
            <p:nvSpPr>
              <p:cNvPr id="15" name="Rectangle 8"/>
              <p:cNvSpPr>
                <a:spLocks noChangeArrowheads="1"/>
              </p:cNvSpPr>
              <p:nvPr/>
            </p:nvSpPr>
            <p:spPr bwMode="auto">
              <a:xfrm>
                <a:off x="1383" y="1624"/>
                <a:ext cx="1929" cy="570"/>
              </a:xfrm>
              <a:prstGeom prst="rect">
                <a:avLst/>
              </a:prstGeom>
              <a:grpFill/>
              <a:ln>
                <a:noFill/>
              </a:ln>
            </p:spPr>
            <p:txBody>
              <a:bodyPr wrap="none">
                <a:spAutoFit/>
              </a:bodyPr>
              <a:lstStyle/>
              <a:p>
                <a:pPr>
                  <a:tabLst>
                    <a:tab pos="1069758" algn="l"/>
                  </a:tabLst>
                  <a:defRPr/>
                </a:pPr>
                <a:r>
                  <a:rPr kumimoji="0" lang="ja-JP" altLang="en-US" sz="1477" kern="0" dirty="0">
                    <a:solidFill>
                      <a:sysClr val="windowText" lastClr="000000"/>
                    </a:solidFill>
                    <a:ea typeface="ＭＳ Ｐゴシック" charset="-128"/>
                  </a:rPr>
                  <a:t>製 造 番 号	： </a:t>
                </a:r>
                <a:r>
                  <a:rPr kumimoji="0" lang="en-US" altLang="ja-JP" sz="1477" kern="0" dirty="0">
                    <a:solidFill>
                      <a:sysClr val="windowText" lastClr="000000"/>
                    </a:solidFill>
                    <a:ea typeface="ＭＳ Ｐゴシック" charset="-128"/>
                  </a:rPr>
                  <a:t>0123456789</a:t>
                </a:r>
              </a:p>
              <a:p>
                <a:pPr>
                  <a:tabLst>
                    <a:tab pos="1069758" algn="l"/>
                  </a:tabLst>
                  <a:defRPr/>
                </a:pPr>
                <a:r>
                  <a:rPr kumimoji="0" lang="ja-JP" altLang="en-US" sz="1477" kern="0" dirty="0">
                    <a:solidFill>
                      <a:sysClr val="windowText" lastClr="000000"/>
                    </a:solidFill>
                    <a:ea typeface="ＭＳ Ｐゴシック" charset="-128"/>
                  </a:rPr>
                  <a:t>充てん圧力	： </a:t>
                </a:r>
                <a:r>
                  <a:rPr kumimoji="0" lang="en-US" altLang="ja-JP" sz="1477" kern="0" dirty="0">
                    <a:solidFill>
                      <a:sysClr val="windowText" lastClr="000000"/>
                    </a:solidFill>
                    <a:ea typeface="ＭＳ Ｐゴシック" charset="-128"/>
                  </a:rPr>
                  <a:t>14.7 MPa</a:t>
                </a:r>
                <a:r>
                  <a:rPr kumimoji="0" lang="ja-JP" altLang="en-US" sz="1477" kern="0" dirty="0">
                    <a:solidFill>
                      <a:sysClr val="windowText" lastClr="000000"/>
                    </a:solidFill>
                    <a:ea typeface="ＭＳ Ｐゴシック" charset="-128"/>
                  </a:rPr>
                  <a:t>（</a:t>
                </a:r>
                <a:r>
                  <a:rPr kumimoji="0" lang="en-US" altLang="ja-JP" sz="1477" kern="0" dirty="0">
                    <a:solidFill>
                      <a:sysClr val="windowText" lastClr="000000"/>
                    </a:solidFill>
                    <a:ea typeface="ＭＳ Ｐゴシック" charset="-128"/>
                  </a:rPr>
                  <a:t>35℃</a:t>
                </a:r>
                <a:r>
                  <a:rPr kumimoji="0" lang="ja-JP" altLang="en-US" sz="1477" kern="0" dirty="0">
                    <a:solidFill>
                      <a:sysClr val="windowText" lastClr="000000"/>
                    </a:solidFill>
                    <a:ea typeface="ＭＳ Ｐゴシック" charset="-128"/>
                  </a:rPr>
                  <a:t>）</a:t>
                </a:r>
              </a:p>
              <a:p>
                <a:pPr>
                  <a:tabLst>
                    <a:tab pos="1069758" algn="l"/>
                  </a:tabLst>
                  <a:defRPr/>
                </a:pPr>
                <a:r>
                  <a:rPr kumimoji="0" lang="ja-JP" altLang="en-US" sz="1477" kern="0" dirty="0">
                    <a:solidFill>
                      <a:sysClr val="windowText" lastClr="000000"/>
                    </a:solidFill>
                    <a:ea typeface="ＭＳ Ｐゴシック" charset="-128"/>
                  </a:rPr>
                  <a:t>内　容　量　	： </a:t>
                </a:r>
                <a:r>
                  <a:rPr kumimoji="0" lang="en-US" altLang="ja-JP" sz="1477" kern="0" dirty="0">
                    <a:solidFill>
                      <a:sysClr val="windowText" lastClr="000000"/>
                    </a:solidFill>
                    <a:ea typeface="ＭＳ Ｐゴシック" charset="-128"/>
                  </a:rPr>
                  <a:t>7.0 m</a:t>
                </a:r>
                <a:r>
                  <a:rPr kumimoji="0" lang="en-US" altLang="ja-JP" sz="1477" kern="0" baseline="30000" dirty="0">
                    <a:solidFill>
                      <a:sysClr val="windowText" lastClr="000000"/>
                    </a:solidFill>
                    <a:ea typeface="ＭＳ Ｐゴシック" charset="-128"/>
                  </a:rPr>
                  <a:t>3</a:t>
                </a:r>
                <a:r>
                  <a:rPr kumimoji="0" lang="en-US" altLang="ja-JP" sz="1477" kern="0" dirty="0">
                    <a:solidFill>
                      <a:sysClr val="windowText" lastClr="000000"/>
                    </a:solidFill>
                    <a:ea typeface="ＭＳ Ｐゴシック" charset="-128"/>
                  </a:rPr>
                  <a:t>     </a:t>
                </a:r>
                <a:r>
                  <a:rPr kumimoji="0" lang="ja-JP" altLang="en-US" sz="1477" kern="0" dirty="0">
                    <a:solidFill>
                      <a:sysClr val="windowText" lastClr="000000"/>
                    </a:solidFill>
                    <a:ea typeface="ＭＳ Ｐゴシック" charset="-128"/>
                  </a:rPr>
                  <a:t>（</a:t>
                </a:r>
                <a:r>
                  <a:rPr kumimoji="0" lang="en-US" altLang="ja-JP" sz="1477" kern="0" dirty="0">
                    <a:solidFill>
                      <a:sysClr val="windowText" lastClr="000000"/>
                    </a:solidFill>
                    <a:ea typeface="ＭＳ Ｐゴシック" charset="-128"/>
                  </a:rPr>
                  <a:t>35℃</a:t>
                </a:r>
                <a:r>
                  <a:rPr kumimoji="0" lang="ja-JP" altLang="en-US" sz="1477" kern="0" dirty="0">
                    <a:solidFill>
                      <a:sysClr val="windowText" lastClr="000000"/>
                    </a:solidFill>
                    <a:ea typeface="ＭＳ Ｐゴシック" charset="-128"/>
                  </a:rPr>
                  <a:t>）</a:t>
                </a:r>
              </a:p>
            </p:txBody>
          </p:sp>
          <p:sp>
            <p:nvSpPr>
              <p:cNvPr id="16" name="Rectangle 9"/>
              <p:cNvSpPr>
                <a:spLocks noChangeArrowheads="1"/>
              </p:cNvSpPr>
              <p:nvPr/>
            </p:nvSpPr>
            <p:spPr bwMode="auto">
              <a:xfrm>
                <a:off x="1044" y="708"/>
                <a:ext cx="806" cy="235"/>
              </a:xfrm>
              <a:prstGeom prst="rect">
                <a:avLst/>
              </a:prstGeom>
              <a:grpFill/>
              <a:ln>
                <a:noFill/>
              </a:ln>
            </p:spPr>
            <p:txBody>
              <a:bodyPr wrap="none">
                <a:spAutoFit/>
              </a:bodyPr>
              <a:lstStyle/>
              <a:p>
                <a:pPr>
                  <a:defRPr/>
                </a:pPr>
                <a:r>
                  <a:rPr kumimoji="0" lang="ja-JP" altLang="en-US" sz="1477" kern="0" dirty="0">
                    <a:solidFill>
                      <a:sysClr val="windowText" lastClr="000000"/>
                    </a:solidFill>
                    <a:ea typeface="ＭＳ Ｐゴシック" charset="-128"/>
                  </a:rPr>
                  <a:t>日本薬局方</a:t>
                </a:r>
              </a:p>
            </p:txBody>
          </p:sp>
          <p:sp>
            <p:nvSpPr>
              <p:cNvPr id="17" name="Rectangle 10"/>
              <p:cNvSpPr>
                <a:spLocks noChangeArrowheads="1"/>
              </p:cNvSpPr>
              <p:nvPr/>
            </p:nvSpPr>
            <p:spPr bwMode="auto">
              <a:xfrm>
                <a:off x="3175" y="708"/>
                <a:ext cx="402" cy="235"/>
              </a:xfrm>
              <a:prstGeom prst="rect">
                <a:avLst/>
              </a:prstGeom>
              <a:grpFill/>
              <a:ln>
                <a:noFill/>
              </a:ln>
            </p:spPr>
            <p:txBody>
              <a:bodyPr wrap="none">
                <a:spAutoFit/>
              </a:bodyPr>
              <a:lstStyle/>
              <a:p>
                <a:pPr>
                  <a:defRPr/>
                </a:pPr>
                <a:r>
                  <a:rPr kumimoji="0" lang="ja-JP" altLang="en-US" sz="1477" kern="0" dirty="0">
                    <a:solidFill>
                      <a:sysClr val="windowText" lastClr="000000"/>
                    </a:solidFill>
                    <a:ea typeface="ＭＳ Ｐゴシック" charset="-128"/>
                  </a:rPr>
                  <a:t>禁油</a:t>
                </a:r>
              </a:p>
            </p:txBody>
          </p:sp>
          <p:sp>
            <p:nvSpPr>
              <p:cNvPr id="18" name="Rectangle 11"/>
              <p:cNvSpPr>
                <a:spLocks noChangeArrowheads="1"/>
              </p:cNvSpPr>
              <p:nvPr/>
            </p:nvSpPr>
            <p:spPr bwMode="auto">
              <a:xfrm>
                <a:off x="1841" y="1343"/>
                <a:ext cx="1032" cy="256"/>
              </a:xfrm>
              <a:prstGeom prst="rect">
                <a:avLst/>
              </a:prstGeom>
              <a:grpFill/>
              <a:ln>
                <a:noFill/>
              </a:ln>
            </p:spPr>
            <p:txBody>
              <a:bodyPr wrap="none">
                <a:spAutoFit/>
              </a:bodyPr>
              <a:lstStyle/>
              <a:p>
                <a:pPr>
                  <a:defRPr/>
                </a:pPr>
                <a:r>
                  <a:rPr kumimoji="0" lang="en-US" altLang="ja-JP" sz="1662" kern="0">
                    <a:solidFill>
                      <a:sysClr val="windowText" lastClr="000000"/>
                    </a:solidFill>
                    <a:ea typeface="ＭＳ Ｐゴシック" charset="-128"/>
                  </a:rPr>
                  <a:t>99.5 vol%</a:t>
                </a:r>
                <a:r>
                  <a:rPr kumimoji="0" lang="ja-JP" altLang="en-US" sz="1662" kern="0">
                    <a:solidFill>
                      <a:sysClr val="windowText" lastClr="000000"/>
                    </a:solidFill>
                    <a:ea typeface="ＭＳ Ｐゴシック" charset="-128"/>
                  </a:rPr>
                  <a:t>以上</a:t>
                </a:r>
              </a:p>
            </p:txBody>
          </p:sp>
          <p:grpSp>
            <p:nvGrpSpPr>
              <p:cNvPr id="19" name="Group 12"/>
              <p:cNvGrpSpPr>
                <a:grpSpLocks/>
              </p:cNvGrpSpPr>
              <p:nvPr/>
            </p:nvGrpSpPr>
            <p:grpSpPr bwMode="auto">
              <a:xfrm>
                <a:off x="735" y="1055"/>
                <a:ext cx="502" cy="1394"/>
                <a:chOff x="989" y="1562"/>
                <a:chExt cx="502" cy="1394"/>
              </a:xfrm>
              <a:grpFill/>
            </p:grpSpPr>
            <p:sp>
              <p:nvSpPr>
                <p:cNvPr id="24" name="Text Box 13"/>
                <p:cNvSpPr txBox="1">
                  <a:spLocks noChangeArrowheads="1"/>
                </p:cNvSpPr>
                <p:nvPr/>
              </p:nvSpPr>
              <p:spPr bwMode="auto">
                <a:xfrm rot="16200000">
                  <a:off x="376" y="2175"/>
                  <a:ext cx="1394" cy="167"/>
                </a:xfrm>
                <a:prstGeom prst="rect">
                  <a:avLst/>
                </a:prstGeom>
                <a:grpFill/>
                <a:ln>
                  <a:noFill/>
                </a:ln>
              </p:spPr>
              <p:txBody>
                <a:bodyPr wrap="square">
                  <a:spAutoFit/>
                </a:bodyPr>
                <a:lstStyle>
                  <a:lvl1pPr eaLnBrk="0" hangingPunct="0">
                    <a:defRPr kumimoji="1">
                      <a:solidFill>
                        <a:schemeClr val="tx1"/>
                      </a:solidFill>
                      <a:latin typeface="Arial" charset="0"/>
                      <a:ea typeface="ＭＳ Ｐゴシック" charset="-128"/>
                    </a:defRPr>
                  </a:lvl1pPr>
                  <a:lvl2pPr marL="742950" indent="-285750" eaLnBrk="0" hangingPunct="0">
                    <a:defRPr kumimoji="1">
                      <a:solidFill>
                        <a:schemeClr val="tx1"/>
                      </a:solidFill>
                      <a:latin typeface="Arial" charset="0"/>
                      <a:ea typeface="ＭＳ Ｐゴシック" charset="-128"/>
                    </a:defRPr>
                  </a:lvl2pPr>
                  <a:lvl3pPr marL="1143000" indent="-228600" eaLnBrk="0" hangingPunct="0">
                    <a:defRPr kumimoji="1">
                      <a:solidFill>
                        <a:schemeClr val="tx1"/>
                      </a:solidFill>
                      <a:latin typeface="Arial" charset="0"/>
                      <a:ea typeface="ＭＳ Ｐゴシック" charset="-128"/>
                    </a:defRPr>
                  </a:lvl3pPr>
                  <a:lvl4pPr marL="1600200" indent="-228600" eaLnBrk="0" hangingPunct="0">
                    <a:defRPr kumimoji="1">
                      <a:solidFill>
                        <a:schemeClr val="tx1"/>
                      </a:solidFill>
                      <a:latin typeface="Arial" charset="0"/>
                      <a:ea typeface="ＭＳ Ｐゴシック" charset="-128"/>
                    </a:defRPr>
                  </a:lvl4pPr>
                  <a:lvl5pPr marL="2057400" indent="-228600" eaLnBrk="0" hangingPunct="0">
                    <a:defRPr kumimoji="1">
                      <a:solidFill>
                        <a:schemeClr val="tx1"/>
                      </a:solidFill>
                      <a:latin typeface="Arial" charset="0"/>
                      <a:ea typeface="ＭＳ Ｐゴシック" charset="-128"/>
                    </a:defRPr>
                  </a:lvl5pPr>
                  <a:lvl6pPr marL="2514600" indent="-228600" eaLnBrk="0" fontAlgn="base" hangingPunct="0">
                    <a:spcBef>
                      <a:spcPct val="0"/>
                    </a:spcBef>
                    <a:spcAft>
                      <a:spcPct val="0"/>
                    </a:spcAft>
                    <a:defRPr kumimoji="1">
                      <a:solidFill>
                        <a:schemeClr val="tx1"/>
                      </a:solidFill>
                      <a:latin typeface="Arial" charset="0"/>
                      <a:ea typeface="ＭＳ Ｐゴシック" charset="-128"/>
                    </a:defRPr>
                  </a:lvl6pPr>
                  <a:lvl7pPr marL="2971800" indent="-228600" eaLnBrk="0" fontAlgn="base" hangingPunct="0">
                    <a:spcBef>
                      <a:spcPct val="0"/>
                    </a:spcBef>
                    <a:spcAft>
                      <a:spcPct val="0"/>
                    </a:spcAft>
                    <a:defRPr kumimoji="1">
                      <a:solidFill>
                        <a:schemeClr val="tx1"/>
                      </a:solidFill>
                      <a:latin typeface="Arial" charset="0"/>
                      <a:ea typeface="ＭＳ Ｐゴシック" charset="-128"/>
                    </a:defRPr>
                  </a:lvl7pPr>
                  <a:lvl8pPr marL="3429000" indent="-228600" eaLnBrk="0" fontAlgn="base" hangingPunct="0">
                    <a:spcBef>
                      <a:spcPct val="0"/>
                    </a:spcBef>
                    <a:spcAft>
                      <a:spcPct val="0"/>
                    </a:spcAft>
                    <a:defRPr kumimoji="1">
                      <a:solidFill>
                        <a:schemeClr val="tx1"/>
                      </a:solidFill>
                      <a:latin typeface="Arial" charset="0"/>
                      <a:ea typeface="ＭＳ Ｐゴシック" charset="-128"/>
                    </a:defRPr>
                  </a:lvl8pPr>
                  <a:lvl9pPr marL="3886200" indent="-228600" eaLnBrk="0" fontAlgn="base" hangingPunct="0">
                    <a:spcBef>
                      <a:spcPct val="0"/>
                    </a:spcBef>
                    <a:spcAft>
                      <a:spcPct val="0"/>
                    </a:spcAft>
                    <a:defRPr kumimoji="1">
                      <a:solidFill>
                        <a:schemeClr val="tx1"/>
                      </a:solidFill>
                      <a:latin typeface="Arial" charset="0"/>
                      <a:ea typeface="ＭＳ Ｐゴシック" charset="-128"/>
                    </a:defRPr>
                  </a:lvl9pPr>
                </a:lstStyle>
                <a:p>
                  <a:pPr algn="ctr" eaLnBrk="1" hangingPunct="1">
                    <a:defRPr/>
                  </a:pPr>
                  <a:r>
                    <a:rPr lang="ja-JP" altLang="en-US" sz="923" kern="0" dirty="0">
                      <a:solidFill>
                        <a:srgbClr val="000000"/>
                      </a:solidFill>
                    </a:rPr>
                    <a:t>調剤用＜調剤包装単位用コード＞</a:t>
                  </a:r>
                </a:p>
              </p:txBody>
            </p:sp>
            <p:sp>
              <p:nvSpPr>
                <p:cNvPr id="25" name="Text Box 14"/>
                <p:cNvSpPr txBox="1">
                  <a:spLocks noChangeArrowheads="1"/>
                </p:cNvSpPr>
                <p:nvPr/>
              </p:nvSpPr>
              <p:spPr bwMode="auto">
                <a:xfrm rot="16200000">
                  <a:off x="783" y="2213"/>
                  <a:ext cx="1229" cy="187"/>
                </a:xfrm>
                <a:prstGeom prst="rect">
                  <a:avLst/>
                </a:prstGeom>
                <a:grpFill/>
                <a:ln>
                  <a:noFill/>
                </a:ln>
              </p:spPr>
              <p:txBody>
                <a:bodyPr>
                  <a:spAutoFit/>
                </a:bodyPr>
                <a:lstStyle>
                  <a:lvl1pPr eaLnBrk="0" hangingPunct="0">
                    <a:defRPr kumimoji="1">
                      <a:solidFill>
                        <a:schemeClr val="tx1"/>
                      </a:solidFill>
                      <a:latin typeface="Arial" charset="0"/>
                      <a:ea typeface="ＭＳ Ｐゴシック" charset="-128"/>
                    </a:defRPr>
                  </a:lvl1pPr>
                  <a:lvl2pPr marL="742950" indent="-285750" eaLnBrk="0" hangingPunct="0">
                    <a:defRPr kumimoji="1">
                      <a:solidFill>
                        <a:schemeClr val="tx1"/>
                      </a:solidFill>
                      <a:latin typeface="Arial" charset="0"/>
                      <a:ea typeface="ＭＳ Ｐゴシック" charset="-128"/>
                    </a:defRPr>
                  </a:lvl2pPr>
                  <a:lvl3pPr marL="1143000" indent="-228600" eaLnBrk="0" hangingPunct="0">
                    <a:defRPr kumimoji="1">
                      <a:solidFill>
                        <a:schemeClr val="tx1"/>
                      </a:solidFill>
                      <a:latin typeface="Arial" charset="0"/>
                      <a:ea typeface="ＭＳ Ｐゴシック" charset="-128"/>
                    </a:defRPr>
                  </a:lvl3pPr>
                  <a:lvl4pPr marL="1600200" indent="-228600" eaLnBrk="0" hangingPunct="0">
                    <a:defRPr kumimoji="1">
                      <a:solidFill>
                        <a:schemeClr val="tx1"/>
                      </a:solidFill>
                      <a:latin typeface="Arial" charset="0"/>
                      <a:ea typeface="ＭＳ Ｐゴシック" charset="-128"/>
                    </a:defRPr>
                  </a:lvl4pPr>
                  <a:lvl5pPr marL="2057400" indent="-228600" eaLnBrk="0" hangingPunct="0">
                    <a:defRPr kumimoji="1">
                      <a:solidFill>
                        <a:schemeClr val="tx1"/>
                      </a:solidFill>
                      <a:latin typeface="Arial" charset="0"/>
                      <a:ea typeface="ＭＳ Ｐゴシック" charset="-128"/>
                    </a:defRPr>
                  </a:lvl5pPr>
                  <a:lvl6pPr marL="2514600" indent="-228600" eaLnBrk="0" fontAlgn="base" hangingPunct="0">
                    <a:spcBef>
                      <a:spcPct val="0"/>
                    </a:spcBef>
                    <a:spcAft>
                      <a:spcPct val="0"/>
                    </a:spcAft>
                    <a:defRPr kumimoji="1">
                      <a:solidFill>
                        <a:schemeClr val="tx1"/>
                      </a:solidFill>
                      <a:latin typeface="Arial" charset="0"/>
                      <a:ea typeface="ＭＳ Ｐゴシック" charset="-128"/>
                    </a:defRPr>
                  </a:lvl6pPr>
                  <a:lvl7pPr marL="2971800" indent="-228600" eaLnBrk="0" fontAlgn="base" hangingPunct="0">
                    <a:spcBef>
                      <a:spcPct val="0"/>
                    </a:spcBef>
                    <a:spcAft>
                      <a:spcPct val="0"/>
                    </a:spcAft>
                    <a:defRPr kumimoji="1">
                      <a:solidFill>
                        <a:schemeClr val="tx1"/>
                      </a:solidFill>
                      <a:latin typeface="Arial" charset="0"/>
                      <a:ea typeface="ＭＳ Ｐゴシック" charset="-128"/>
                    </a:defRPr>
                  </a:lvl7pPr>
                  <a:lvl8pPr marL="3429000" indent="-228600" eaLnBrk="0" fontAlgn="base" hangingPunct="0">
                    <a:spcBef>
                      <a:spcPct val="0"/>
                    </a:spcBef>
                    <a:spcAft>
                      <a:spcPct val="0"/>
                    </a:spcAft>
                    <a:defRPr kumimoji="1">
                      <a:solidFill>
                        <a:schemeClr val="tx1"/>
                      </a:solidFill>
                      <a:latin typeface="Arial" charset="0"/>
                      <a:ea typeface="ＭＳ Ｐゴシック" charset="-128"/>
                    </a:defRPr>
                  </a:lvl8pPr>
                  <a:lvl9pPr marL="3886200" indent="-228600" eaLnBrk="0" fontAlgn="base" hangingPunct="0">
                    <a:spcBef>
                      <a:spcPct val="0"/>
                    </a:spcBef>
                    <a:spcAft>
                      <a:spcPct val="0"/>
                    </a:spcAft>
                    <a:defRPr kumimoji="1">
                      <a:solidFill>
                        <a:schemeClr val="tx1"/>
                      </a:solidFill>
                      <a:latin typeface="Arial" charset="0"/>
                      <a:ea typeface="ＭＳ Ｐゴシック" charset="-128"/>
                    </a:defRPr>
                  </a:lvl9pPr>
                </a:lstStyle>
                <a:p>
                  <a:pPr algn="dist" eaLnBrk="1" hangingPunct="1">
                    <a:defRPr/>
                  </a:pPr>
                  <a:r>
                    <a:rPr lang="en-US" altLang="ja-JP" sz="1108" kern="0">
                      <a:solidFill>
                        <a:srgbClr val="000000"/>
                      </a:solidFill>
                    </a:rPr>
                    <a:t>(01)045XXXXXXX027X</a:t>
                  </a:r>
                </a:p>
              </p:txBody>
            </p:sp>
            <p:graphicFrame>
              <p:nvGraphicFramePr>
                <p:cNvPr id="26" name="Object 15"/>
                <p:cNvGraphicFramePr>
                  <a:graphicFrameLocks noChangeAspect="1"/>
                </p:cNvGraphicFramePr>
                <p:nvPr>
                  <p:extLst>
                    <p:ext uri="{D42A27DB-BD31-4B8C-83A1-F6EECF244321}">
                      <p14:modId xmlns:p14="http://schemas.microsoft.com/office/powerpoint/2010/main" val="1553116120"/>
                    </p:ext>
                  </p:extLst>
                </p:nvPr>
              </p:nvGraphicFramePr>
              <p:xfrm>
                <a:off x="1149" y="1730"/>
                <a:ext cx="193" cy="1153"/>
              </p:xfrm>
              <a:graphic>
                <a:graphicData uri="http://schemas.openxmlformats.org/presentationml/2006/ole">
                  <mc:AlternateContent xmlns:mc="http://schemas.openxmlformats.org/markup-compatibility/2006">
                    <mc:Choice xmlns:v="urn:schemas-microsoft-com:vml" Requires="v">
                      <p:oleObj name="Photo Editor 写真" r:id="rId5" imgW="1238423" imgH="7411485" progId="MSPhotoEd.3">
                        <p:embed/>
                      </p:oleObj>
                    </mc:Choice>
                    <mc:Fallback>
                      <p:oleObj name="Photo Editor 写真" r:id="rId5" imgW="1238423" imgH="7411485" progId="MSPhotoEd.3">
                        <p:embed/>
                        <p:pic>
                          <p:nvPicPr>
                            <p:cNvPr id="26" name="Object 1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9" y="1730"/>
                              <a:ext cx="193" cy="11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grpSp>
            <p:nvGrpSpPr>
              <p:cNvPr id="20" name="Group 16"/>
              <p:cNvGrpSpPr>
                <a:grpSpLocks/>
              </p:cNvGrpSpPr>
              <p:nvPr/>
            </p:nvGrpSpPr>
            <p:grpSpPr bwMode="auto">
              <a:xfrm>
                <a:off x="3461" y="1049"/>
                <a:ext cx="506" cy="1399"/>
                <a:chOff x="4186" y="1510"/>
                <a:chExt cx="506" cy="1399"/>
              </a:xfrm>
              <a:grpFill/>
            </p:grpSpPr>
            <p:sp>
              <p:nvSpPr>
                <p:cNvPr id="21" name="Text Box 17"/>
                <p:cNvSpPr txBox="1">
                  <a:spLocks noChangeArrowheads="1"/>
                </p:cNvSpPr>
                <p:nvPr/>
              </p:nvSpPr>
              <p:spPr bwMode="auto">
                <a:xfrm rot="16200000">
                  <a:off x="3570" y="2126"/>
                  <a:ext cx="1399" cy="167"/>
                </a:xfrm>
                <a:prstGeom prst="rect">
                  <a:avLst/>
                </a:prstGeom>
                <a:grpFill/>
                <a:ln>
                  <a:noFill/>
                </a:ln>
              </p:spPr>
              <p:txBody>
                <a:bodyPr wrap="square">
                  <a:spAutoFit/>
                </a:bodyPr>
                <a:lstStyle>
                  <a:lvl1pPr eaLnBrk="0" hangingPunct="0">
                    <a:defRPr kumimoji="1">
                      <a:solidFill>
                        <a:schemeClr val="tx1"/>
                      </a:solidFill>
                      <a:latin typeface="Arial" charset="0"/>
                      <a:ea typeface="ＭＳ Ｐゴシック" charset="-128"/>
                    </a:defRPr>
                  </a:lvl1pPr>
                  <a:lvl2pPr marL="742950" indent="-285750" eaLnBrk="0" hangingPunct="0">
                    <a:defRPr kumimoji="1">
                      <a:solidFill>
                        <a:schemeClr val="tx1"/>
                      </a:solidFill>
                      <a:latin typeface="Arial" charset="0"/>
                      <a:ea typeface="ＭＳ Ｐゴシック" charset="-128"/>
                    </a:defRPr>
                  </a:lvl2pPr>
                  <a:lvl3pPr marL="1143000" indent="-228600" eaLnBrk="0" hangingPunct="0">
                    <a:defRPr kumimoji="1">
                      <a:solidFill>
                        <a:schemeClr val="tx1"/>
                      </a:solidFill>
                      <a:latin typeface="Arial" charset="0"/>
                      <a:ea typeface="ＭＳ Ｐゴシック" charset="-128"/>
                    </a:defRPr>
                  </a:lvl3pPr>
                  <a:lvl4pPr marL="1600200" indent="-228600" eaLnBrk="0" hangingPunct="0">
                    <a:defRPr kumimoji="1">
                      <a:solidFill>
                        <a:schemeClr val="tx1"/>
                      </a:solidFill>
                      <a:latin typeface="Arial" charset="0"/>
                      <a:ea typeface="ＭＳ Ｐゴシック" charset="-128"/>
                    </a:defRPr>
                  </a:lvl4pPr>
                  <a:lvl5pPr marL="2057400" indent="-228600" eaLnBrk="0" hangingPunct="0">
                    <a:defRPr kumimoji="1">
                      <a:solidFill>
                        <a:schemeClr val="tx1"/>
                      </a:solidFill>
                      <a:latin typeface="Arial" charset="0"/>
                      <a:ea typeface="ＭＳ Ｐゴシック" charset="-128"/>
                    </a:defRPr>
                  </a:lvl5pPr>
                  <a:lvl6pPr marL="2514600" indent="-228600" eaLnBrk="0" fontAlgn="base" hangingPunct="0">
                    <a:spcBef>
                      <a:spcPct val="0"/>
                    </a:spcBef>
                    <a:spcAft>
                      <a:spcPct val="0"/>
                    </a:spcAft>
                    <a:defRPr kumimoji="1">
                      <a:solidFill>
                        <a:schemeClr val="tx1"/>
                      </a:solidFill>
                      <a:latin typeface="Arial" charset="0"/>
                      <a:ea typeface="ＭＳ Ｐゴシック" charset="-128"/>
                    </a:defRPr>
                  </a:lvl6pPr>
                  <a:lvl7pPr marL="2971800" indent="-228600" eaLnBrk="0" fontAlgn="base" hangingPunct="0">
                    <a:spcBef>
                      <a:spcPct val="0"/>
                    </a:spcBef>
                    <a:spcAft>
                      <a:spcPct val="0"/>
                    </a:spcAft>
                    <a:defRPr kumimoji="1">
                      <a:solidFill>
                        <a:schemeClr val="tx1"/>
                      </a:solidFill>
                      <a:latin typeface="Arial" charset="0"/>
                      <a:ea typeface="ＭＳ Ｐゴシック" charset="-128"/>
                    </a:defRPr>
                  </a:lvl7pPr>
                  <a:lvl8pPr marL="3429000" indent="-228600" eaLnBrk="0" fontAlgn="base" hangingPunct="0">
                    <a:spcBef>
                      <a:spcPct val="0"/>
                    </a:spcBef>
                    <a:spcAft>
                      <a:spcPct val="0"/>
                    </a:spcAft>
                    <a:defRPr kumimoji="1">
                      <a:solidFill>
                        <a:schemeClr val="tx1"/>
                      </a:solidFill>
                      <a:latin typeface="Arial" charset="0"/>
                      <a:ea typeface="ＭＳ Ｐゴシック" charset="-128"/>
                    </a:defRPr>
                  </a:lvl8pPr>
                  <a:lvl9pPr marL="3886200" indent="-228600" eaLnBrk="0" fontAlgn="base" hangingPunct="0">
                    <a:spcBef>
                      <a:spcPct val="0"/>
                    </a:spcBef>
                    <a:spcAft>
                      <a:spcPct val="0"/>
                    </a:spcAft>
                    <a:defRPr kumimoji="1">
                      <a:solidFill>
                        <a:schemeClr val="tx1"/>
                      </a:solidFill>
                      <a:latin typeface="Arial" charset="0"/>
                      <a:ea typeface="ＭＳ Ｐゴシック" charset="-128"/>
                    </a:defRPr>
                  </a:lvl9pPr>
                </a:lstStyle>
                <a:p>
                  <a:pPr algn="ctr" eaLnBrk="1" hangingPunct="1">
                    <a:defRPr/>
                  </a:pPr>
                  <a:r>
                    <a:rPr lang="ja-JP" altLang="en-US" sz="923" kern="0" dirty="0">
                      <a:solidFill>
                        <a:srgbClr val="000000"/>
                      </a:solidFill>
                    </a:rPr>
                    <a:t>流通用＜販売包装単位用コード＞</a:t>
                  </a:r>
                </a:p>
              </p:txBody>
            </p:sp>
            <p:sp>
              <p:nvSpPr>
                <p:cNvPr id="22" name="Text Box 18"/>
                <p:cNvSpPr txBox="1">
                  <a:spLocks noChangeArrowheads="1"/>
                </p:cNvSpPr>
                <p:nvPr/>
              </p:nvSpPr>
              <p:spPr bwMode="auto">
                <a:xfrm rot="16200000">
                  <a:off x="3984" y="2161"/>
                  <a:ext cx="1229" cy="187"/>
                </a:xfrm>
                <a:prstGeom prst="rect">
                  <a:avLst/>
                </a:prstGeom>
                <a:grpFill/>
                <a:ln>
                  <a:noFill/>
                </a:ln>
              </p:spPr>
              <p:txBody>
                <a:bodyPr>
                  <a:spAutoFit/>
                </a:bodyPr>
                <a:lstStyle>
                  <a:lvl1pPr eaLnBrk="0" hangingPunct="0">
                    <a:defRPr kumimoji="1">
                      <a:solidFill>
                        <a:schemeClr val="tx1"/>
                      </a:solidFill>
                      <a:latin typeface="Arial" charset="0"/>
                      <a:ea typeface="ＭＳ Ｐゴシック" charset="-128"/>
                    </a:defRPr>
                  </a:lvl1pPr>
                  <a:lvl2pPr marL="742950" indent="-285750" eaLnBrk="0" hangingPunct="0">
                    <a:defRPr kumimoji="1">
                      <a:solidFill>
                        <a:schemeClr val="tx1"/>
                      </a:solidFill>
                      <a:latin typeface="Arial" charset="0"/>
                      <a:ea typeface="ＭＳ Ｐゴシック" charset="-128"/>
                    </a:defRPr>
                  </a:lvl2pPr>
                  <a:lvl3pPr marL="1143000" indent="-228600" eaLnBrk="0" hangingPunct="0">
                    <a:defRPr kumimoji="1">
                      <a:solidFill>
                        <a:schemeClr val="tx1"/>
                      </a:solidFill>
                      <a:latin typeface="Arial" charset="0"/>
                      <a:ea typeface="ＭＳ Ｐゴシック" charset="-128"/>
                    </a:defRPr>
                  </a:lvl3pPr>
                  <a:lvl4pPr marL="1600200" indent="-228600" eaLnBrk="0" hangingPunct="0">
                    <a:defRPr kumimoji="1">
                      <a:solidFill>
                        <a:schemeClr val="tx1"/>
                      </a:solidFill>
                      <a:latin typeface="Arial" charset="0"/>
                      <a:ea typeface="ＭＳ Ｐゴシック" charset="-128"/>
                    </a:defRPr>
                  </a:lvl4pPr>
                  <a:lvl5pPr marL="2057400" indent="-228600" eaLnBrk="0" hangingPunct="0">
                    <a:defRPr kumimoji="1">
                      <a:solidFill>
                        <a:schemeClr val="tx1"/>
                      </a:solidFill>
                      <a:latin typeface="Arial" charset="0"/>
                      <a:ea typeface="ＭＳ Ｐゴシック" charset="-128"/>
                    </a:defRPr>
                  </a:lvl5pPr>
                  <a:lvl6pPr marL="2514600" indent="-228600" eaLnBrk="0" fontAlgn="base" hangingPunct="0">
                    <a:spcBef>
                      <a:spcPct val="0"/>
                    </a:spcBef>
                    <a:spcAft>
                      <a:spcPct val="0"/>
                    </a:spcAft>
                    <a:defRPr kumimoji="1">
                      <a:solidFill>
                        <a:schemeClr val="tx1"/>
                      </a:solidFill>
                      <a:latin typeface="Arial" charset="0"/>
                      <a:ea typeface="ＭＳ Ｐゴシック" charset="-128"/>
                    </a:defRPr>
                  </a:lvl6pPr>
                  <a:lvl7pPr marL="2971800" indent="-228600" eaLnBrk="0" fontAlgn="base" hangingPunct="0">
                    <a:spcBef>
                      <a:spcPct val="0"/>
                    </a:spcBef>
                    <a:spcAft>
                      <a:spcPct val="0"/>
                    </a:spcAft>
                    <a:defRPr kumimoji="1">
                      <a:solidFill>
                        <a:schemeClr val="tx1"/>
                      </a:solidFill>
                      <a:latin typeface="Arial" charset="0"/>
                      <a:ea typeface="ＭＳ Ｐゴシック" charset="-128"/>
                    </a:defRPr>
                  </a:lvl7pPr>
                  <a:lvl8pPr marL="3429000" indent="-228600" eaLnBrk="0" fontAlgn="base" hangingPunct="0">
                    <a:spcBef>
                      <a:spcPct val="0"/>
                    </a:spcBef>
                    <a:spcAft>
                      <a:spcPct val="0"/>
                    </a:spcAft>
                    <a:defRPr kumimoji="1">
                      <a:solidFill>
                        <a:schemeClr val="tx1"/>
                      </a:solidFill>
                      <a:latin typeface="Arial" charset="0"/>
                      <a:ea typeface="ＭＳ Ｐゴシック" charset="-128"/>
                    </a:defRPr>
                  </a:lvl8pPr>
                  <a:lvl9pPr marL="3886200" indent="-228600" eaLnBrk="0" fontAlgn="base" hangingPunct="0">
                    <a:spcBef>
                      <a:spcPct val="0"/>
                    </a:spcBef>
                    <a:spcAft>
                      <a:spcPct val="0"/>
                    </a:spcAft>
                    <a:defRPr kumimoji="1">
                      <a:solidFill>
                        <a:schemeClr val="tx1"/>
                      </a:solidFill>
                      <a:latin typeface="Arial" charset="0"/>
                      <a:ea typeface="ＭＳ Ｐゴシック" charset="-128"/>
                    </a:defRPr>
                  </a:lvl9pPr>
                </a:lstStyle>
                <a:p>
                  <a:pPr algn="dist" eaLnBrk="1" hangingPunct="1">
                    <a:defRPr/>
                  </a:pPr>
                  <a:r>
                    <a:rPr lang="en-US" altLang="ja-JP" sz="1108" kern="0" dirty="0">
                      <a:solidFill>
                        <a:srgbClr val="000000"/>
                      </a:solidFill>
                    </a:rPr>
                    <a:t>(01)145XXXXXXX027X</a:t>
                  </a:r>
                </a:p>
              </p:txBody>
            </p:sp>
            <p:graphicFrame>
              <p:nvGraphicFramePr>
                <p:cNvPr id="23" name="Object 19"/>
                <p:cNvGraphicFramePr>
                  <a:graphicFrameLocks noChangeAspect="1"/>
                </p:cNvGraphicFramePr>
                <p:nvPr/>
              </p:nvGraphicFramePr>
              <p:xfrm>
                <a:off x="4349" y="1679"/>
                <a:ext cx="193" cy="1153"/>
              </p:xfrm>
              <a:graphic>
                <a:graphicData uri="http://schemas.openxmlformats.org/presentationml/2006/ole">
                  <mc:AlternateContent xmlns:mc="http://schemas.openxmlformats.org/markup-compatibility/2006">
                    <mc:Choice xmlns:v="urn:schemas-microsoft-com:vml" Requires="v">
                      <p:oleObj name="Photo Editor 写真" r:id="rId7" imgW="1238423" imgH="7411485" progId="MSPhotoEd.3">
                        <p:embed/>
                      </p:oleObj>
                    </mc:Choice>
                    <mc:Fallback>
                      <p:oleObj name="Photo Editor 写真" r:id="rId7" imgW="1238423" imgH="7411485" progId="MSPhotoEd.3">
                        <p:embed/>
                        <p:pic>
                          <p:nvPicPr>
                            <p:cNvPr id="23" name="Object 1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49" y="1679"/>
                              <a:ext cx="193" cy="11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grpSp>
        <p:sp>
          <p:nvSpPr>
            <p:cNvPr id="4" name="Text Box 20"/>
            <p:cNvSpPr txBox="1">
              <a:spLocks noChangeArrowheads="1"/>
            </p:cNvSpPr>
            <p:nvPr/>
          </p:nvSpPr>
          <p:spPr bwMode="auto">
            <a:xfrm>
              <a:off x="1616078" y="3863445"/>
              <a:ext cx="370678" cy="307123"/>
            </a:xfrm>
            <a:prstGeom prst="rect">
              <a:avLst/>
            </a:prstGeom>
            <a:grpFill/>
            <a:ln>
              <a:noFill/>
            </a:ln>
          </p:spPr>
          <p:txBody>
            <a:bodyPr wrap="none">
              <a:spAutoFit/>
            </a:bodyPr>
            <a:lstStyle>
              <a:lvl1pPr eaLnBrk="0" hangingPunct="0">
                <a:defRPr kumimoji="1">
                  <a:solidFill>
                    <a:schemeClr val="tx1"/>
                  </a:solidFill>
                  <a:latin typeface="Arial" charset="0"/>
                  <a:ea typeface="ＭＳ Ｐゴシック" charset="-128"/>
                </a:defRPr>
              </a:lvl1pPr>
              <a:lvl2pPr marL="742950" indent="-285750" eaLnBrk="0" hangingPunct="0">
                <a:defRPr kumimoji="1">
                  <a:solidFill>
                    <a:schemeClr val="tx1"/>
                  </a:solidFill>
                  <a:latin typeface="Arial" charset="0"/>
                  <a:ea typeface="ＭＳ Ｐゴシック" charset="-128"/>
                </a:defRPr>
              </a:lvl2pPr>
              <a:lvl3pPr marL="1143000" indent="-228600" eaLnBrk="0" hangingPunct="0">
                <a:defRPr kumimoji="1">
                  <a:solidFill>
                    <a:schemeClr val="tx1"/>
                  </a:solidFill>
                  <a:latin typeface="Arial" charset="0"/>
                  <a:ea typeface="ＭＳ Ｐゴシック" charset="-128"/>
                </a:defRPr>
              </a:lvl3pPr>
              <a:lvl4pPr marL="1600200" indent="-228600" eaLnBrk="0" hangingPunct="0">
                <a:defRPr kumimoji="1">
                  <a:solidFill>
                    <a:schemeClr val="tx1"/>
                  </a:solidFill>
                  <a:latin typeface="Arial" charset="0"/>
                  <a:ea typeface="ＭＳ Ｐゴシック" charset="-128"/>
                </a:defRPr>
              </a:lvl4pPr>
              <a:lvl5pPr marL="2057400" indent="-228600" eaLnBrk="0" hangingPunct="0">
                <a:defRPr kumimoji="1">
                  <a:solidFill>
                    <a:schemeClr val="tx1"/>
                  </a:solidFill>
                  <a:latin typeface="Arial" charset="0"/>
                  <a:ea typeface="ＭＳ Ｐゴシック" charset="-128"/>
                </a:defRPr>
              </a:lvl5pPr>
              <a:lvl6pPr marL="2514600" indent="-228600" eaLnBrk="0" fontAlgn="base" hangingPunct="0">
                <a:spcBef>
                  <a:spcPct val="0"/>
                </a:spcBef>
                <a:spcAft>
                  <a:spcPct val="0"/>
                </a:spcAft>
                <a:defRPr kumimoji="1">
                  <a:solidFill>
                    <a:schemeClr val="tx1"/>
                  </a:solidFill>
                  <a:latin typeface="Arial" charset="0"/>
                  <a:ea typeface="ＭＳ Ｐゴシック" charset="-128"/>
                </a:defRPr>
              </a:lvl6pPr>
              <a:lvl7pPr marL="2971800" indent="-228600" eaLnBrk="0" fontAlgn="base" hangingPunct="0">
                <a:spcBef>
                  <a:spcPct val="0"/>
                </a:spcBef>
                <a:spcAft>
                  <a:spcPct val="0"/>
                </a:spcAft>
                <a:defRPr kumimoji="1">
                  <a:solidFill>
                    <a:schemeClr val="tx1"/>
                  </a:solidFill>
                  <a:latin typeface="Arial" charset="0"/>
                  <a:ea typeface="ＭＳ Ｐゴシック" charset="-128"/>
                </a:defRPr>
              </a:lvl7pPr>
              <a:lvl8pPr marL="3429000" indent="-228600" eaLnBrk="0" fontAlgn="base" hangingPunct="0">
                <a:spcBef>
                  <a:spcPct val="0"/>
                </a:spcBef>
                <a:spcAft>
                  <a:spcPct val="0"/>
                </a:spcAft>
                <a:defRPr kumimoji="1">
                  <a:solidFill>
                    <a:schemeClr val="tx1"/>
                  </a:solidFill>
                  <a:latin typeface="Arial" charset="0"/>
                  <a:ea typeface="ＭＳ Ｐゴシック" charset="-128"/>
                </a:defRPr>
              </a:lvl8pPr>
              <a:lvl9pPr marL="3886200" indent="-228600" eaLnBrk="0" fontAlgn="base" hangingPunct="0">
                <a:spcBef>
                  <a:spcPct val="0"/>
                </a:spcBef>
                <a:spcAft>
                  <a:spcPct val="0"/>
                </a:spcAft>
                <a:defRPr kumimoji="1">
                  <a:solidFill>
                    <a:schemeClr val="tx1"/>
                  </a:solidFill>
                  <a:latin typeface="Arial" charset="0"/>
                  <a:ea typeface="ＭＳ Ｐゴシック" charset="-128"/>
                </a:defRPr>
              </a:lvl9pPr>
            </a:lstStyle>
            <a:p>
              <a:pPr eaLnBrk="1" hangingPunct="1">
                <a:defRPr/>
              </a:pPr>
              <a:r>
                <a:rPr lang="en-US" altLang="ja-JP" sz="1108" kern="0" dirty="0">
                  <a:solidFill>
                    <a:srgbClr val="FF0000"/>
                  </a:solidFill>
                </a:rPr>
                <a:t>①</a:t>
              </a:r>
            </a:p>
          </p:txBody>
        </p:sp>
        <p:sp>
          <p:nvSpPr>
            <p:cNvPr id="5" name="Text Box 22"/>
            <p:cNvSpPr txBox="1">
              <a:spLocks noChangeArrowheads="1"/>
            </p:cNvSpPr>
            <p:nvPr/>
          </p:nvSpPr>
          <p:spPr bwMode="auto">
            <a:xfrm>
              <a:off x="2570163" y="1666640"/>
              <a:ext cx="370678" cy="307123"/>
            </a:xfrm>
            <a:prstGeom prst="rect">
              <a:avLst/>
            </a:prstGeom>
            <a:grpFill/>
            <a:ln>
              <a:noFill/>
            </a:ln>
          </p:spPr>
          <p:txBody>
            <a:bodyPr wrap="none">
              <a:spAutoFit/>
            </a:bodyPr>
            <a:lstStyle>
              <a:lvl1pPr eaLnBrk="0" hangingPunct="0">
                <a:defRPr kumimoji="1">
                  <a:solidFill>
                    <a:schemeClr val="tx1"/>
                  </a:solidFill>
                  <a:latin typeface="Arial" charset="0"/>
                  <a:ea typeface="ＭＳ Ｐゴシック" charset="-128"/>
                </a:defRPr>
              </a:lvl1pPr>
              <a:lvl2pPr marL="742950" indent="-285750" eaLnBrk="0" hangingPunct="0">
                <a:defRPr kumimoji="1">
                  <a:solidFill>
                    <a:schemeClr val="tx1"/>
                  </a:solidFill>
                  <a:latin typeface="Arial" charset="0"/>
                  <a:ea typeface="ＭＳ Ｐゴシック" charset="-128"/>
                </a:defRPr>
              </a:lvl2pPr>
              <a:lvl3pPr marL="1143000" indent="-228600" eaLnBrk="0" hangingPunct="0">
                <a:defRPr kumimoji="1">
                  <a:solidFill>
                    <a:schemeClr val="tx1"/>
                  </a:solidFill>
                  <a:latin typeface="Arial" charset="0"/>
                  <a:ea typeface="ＭＳ Ｐゴシック" charset="-128"/>
                </a:defRPr>
              </a:lvl3pPr>
              <a:lvl4pPr marL="1600200" indent="-228600" eaLnBrk="0" hangingPunct="0">
                <a:defRPr kumimoji="1">
                  <a:solidFill>
                    <a:schemeClr val="tx1"/>
                  </a:solidFill>
                  <a:latin typeface="Arial" charset="0"/>
                  <a:ea typeface="ＭＳ Ｐゴシック" charset="-128"/>
                </a:defRPr>
              </a:lvl4pPr>
              <a:lvl5pPr marL="2057400" indent="-228600" eaLnBrk="0" hangingPunct="0">
                <a:defRPr kumimoji="1">
                  <a:solidFill>
                    <a:schemeClr val="tx1"/>
                  </a:solidFill>
                  <a:latin typeface="Arial" charset="0"/>
                  <a:ea typeface="ＭＳ Ｐゴシック" charset="-128"/>
                </a:defRPr>
              </a:lvl5pPr>
              <a:lvl6pPr marL="2514600" indent="-228600" eaLnBrk="0" fontAlgn="base" hangingPunct="0">
                <a:spcBef>
                  <a:spcPct val="0"/>
                </a:spcBef>
                <a:spcAft>
                  <a:spcPct val="0"/>
                </a:spcAft>
                <a:defRPr kumimoji="1">
                  <a:solidFill>
                    <a:schemeClr val="tx1"/>
                  </a:solidFill>
                  <a:latin typeface="Arial" charset="0"/>
                  <a:ea typeface="ＭＳ Ｐゴシック" charset="-128"/>
                </a:defRPr>
              </a:lvl6pPr>
              <a:lvl7pPr marL="2971800" indent="-228600" eaLnBrk="0" fontAlgn="base" hangingPunct="0">
                <a:spcBef>
                  <a:spcPct val="0"/>
                </a:spcBef>
                <a:spcAft>
                  <a:spcPct val="0"/>
                </a:spcAft>
                <a:defRPr kumimoji="1">
                  <a:solidFill>
                    <a:schemeClr val="tx1"/>
                  </a:solidFill>
                  <a:latin typeface="Arial" charset="0"/>
                  <a:ea typeface="ＭＳ Ｐゴシック" charset="-128"/>
                </a:defRPr>
              </a:lvl7pPr>
              <a:lvl8pPr marL="3429000" indent="-228600" eaLnBrk="0" fontAlgn="base" hangingPunct="0">
                <a:spcBef>
                  <a:spcPct val="0"/>
                </a:spcBef>
                <a:spcAft>
                  <a:spcPct val="0"/>
                </a:spcAft>
                <a:defRPr kumimoji="1">
                  <a:solidFill>
                    <a:schemeClr val="tx1"/>
                  </a:solidFill>
                  <a:latin typeface="Arial" charset="0"/>
                  <a:ea typeface="ＭＳ Ｐゴシック" charset="-128"/>
                </a:defRPr>
              </a:lvl8pPr>
              <a:lvl9pPr marL="3886200" indent="-228600" eaLnBrk="0" fontAlgn="base" hangingPunct="0">
                <a:spcBef>
                  <a:spcPct val="0"/>
                </a:spcBef>
                <a:spcAft>
                  <a:spcPct val="0"/>
                </a:spcAft>
                <a:defRPr kumimoji="1">
                  <a:solidFill>
                    <a:schemeClr val="tx1"/>
                  </a:solidFill>
                  <a:latin typeface="Arial" charset="0"/>
                  <a:ea typeface="ＭＳ Ｐゴシック" charset="-128"/>
                </a:defRPr>
              </a:lvl9pPr>
            </a:lstStyle>
            <a:p>
              <a:pPr eaLnBrk="1" hangingPunct="1">
                <a:defRPr/>
              </a:pPr>
              <a:r>
                <a:rPr lang="en-US" altLang="ja-JP" sz="1108" kern="0" dirty="0">
                  <a:solidFill>
                    <a:srgbClr val="FF0000"/>
                  </a:solidFill>
                </a:rPr>
                <a:t>②</a:t>
              </a:r>
            </a:p>
          </p:txBody>
        </p:sp>
        <p:sp>
          <p:nvSpPr>
            <p:cNvPr id="6" name="Text Box 23"/>
            <p:cNvSpPr txBox="1">
              <a:spLocks noChangeArrowheads="1"/>
            </p:cNvSpPr>
            <p:nvPr/>
          </p:nvSpPr>
          <p:spPr bwMode="auto">
            <a:xfrm>
              <a:off x="1931268" y="2565399"/>
              <a:ext cx="370678" cy="307123"/>
            </a:xfrm>
            <a:prstGeom prst="rect">
              <a:avLst/>
            </a:prstGeom>
            <a:grpFill/>
            <a:ln>
              <a:noFill/>
            </a:ln>
          </p:spPr>
          <p:txBody>
            <a:bodyPr wrap="none">
              <a:spAutoFit/>
            </a:bodyPr>
            <a:lstStyle>
              <a:lvl1pPr eaLnBrk="0" hangingPunct="0">
                <a:defRPr kumimoji="1">
                  <a:solidFill>
                    <a:schemeClr val="tx1"/>
                  </a:solidFill>
                  <a:latin typeface="Arial" charset="0"/>
                  <a:ea typeface="ＭＳ Ｐゴシック" charset="-128"/>
                </a:defRPr>
              </a:lvl1pPr>
              <a:lvl2pPr marL="742950" indent="-285750" eaLnBrk="0" hangingPunct="0">
                <a:defRPr kumimoji="1">
                  <a:solidFill>
                    <a:schemeClr val="tx1"/>
                  </a:solidFill>
                  <a:latin typeface="Arial" charset="0"/>
                  <a:ea typeface="ＭＳ Ｐゴシック" charset="-128"/>
                </a:defRPr>
              </a:lvl2pPr>
              <a:lvl3pPr marL="1143000" indent="-228600" eaLnBrk="0" hangingPunct="0">
                <a:defRPr kumimoji="1">
                  <a:solidFill>
                    <a:schemeClr val="tx1"/>
                  </a:solidFill>
                  <a:latin typeface="Arial" charset="0"/>
                  <a:ea typeface="ＭＳ Ｐゴシック" charset="-128"/>
                </a:defRPr>
              </a:lvl3pPr>
              <a:lvl4pPr marL="1600200" indent="-228600" eaLnBrk="0" hangingPunct="0">
                <a:defRPr kumimoji="1">
                  <a:solidFill>
                    <a:schemeClr val="tx1"/>
                  </a:solidFill>
                  <a:latin typeface="Arial" charset="0"/>
                  <a:ea typeface="ＭＳ Ｐゴシック" charset="-128"/>
                </a:defRPr>
              </a:lvl4pPr>
              <a:lvl5pPr marL="2057400" indent="-228600" eaLnBrk="0" hangingPunct="0">
                <a:defRPr kumimoji="1">
                  <a:solidFill>
                    <a:schemeClr val="tx1"/>
                  </a:solidFill>
                  <a:latin typeface="Arial" charset="0"/>
                  <a:ea typeface="ＭＳ Ｐゴシック" charset="-128"/>
                </a:defRPr>
              </a:lvl5pPr>
              <a:lvl6pPr marL="2514600" indent="-228600" eaLnBrk="0" fontAlgn="base" hangingPunct="0">
                <a:spcBef>
                  <a:spcPct val="0"/>
                </a:spcBef>
                <a:spcAft>
                  <a:spcPct val="0"/>
                </a:spcAft>
                <a:defRPr kumimoji="1">
                  <a:solidFill>
                    <a:schemeClr val="tx1"/>
                  </a:solidFill>
                  <a:latin typeface="Arial" charset="0"/>
                  <a:ea typeface="ＭＳ Ｐゴシック" charset="-128"/>
                </a:defRPr>
              </a:lvl6pPr>
              <a:lvl7pPr marL="2971800" indent="-228600" eaLnBrk="0" fontAlgn="base" hangingPunct="0">
                <a:spcBef>
                  <a:spcPct val="0"/>
                </a:spcBef>
                <a:spcAft>
                  <a:spcPct val="0"/>
                </a:spcAft>
                <a:defRPr kumimoji="1">
                  <a:solidFill>
                    <a:schemeClr val="tx1"/>
                  </a:solidFill>
                  <a:latin typeface="Arial" charset="0"/>
                  <a:ea typeface="ＭＳ Ｐゴシック" charset="-128"/>
                </a:defRPr>
              </a:lvl7pPr>
              <a:lvl8pPr marL="3429000" indent="-228600" eaLnBrk="0" fontAlgn="base" hangingPunct="0">
                <a:spcBef>
                  <a:spcPct val="0"/>
                </a:spcBef>
                <a:spcAft>
                  <a:spcPct val="0"/>
                </a:spcAft>
                <a:defRPr kumimoji="1">
                  <a:solidFill>
                    <a:schemeClr val="tx1"/>
                  </a:solidFill>
                  <a:latin typeface="Arial" charset="0"/>
                  <a:ea typeface="ＭＳ Ｐゴシック" charset="-128"/>
                </a:defRPr>
              </a:lvl8pPr>
              <a:lvl9pPr marL="3886200" indent="-228600" eaLnBrk="0" fontAlgn="base" hangingPunct="0">
                <a:spcBef>
                  <a:spcPct val="0"/>
                </a:spcBef>
                <a:spcAft>
                  <a:spcPct val="0"/>
                </a:spcAft>
                <a:defRPr kumimoji="1">
                  <a:solidFill>
                    <a:schemeClr val="tx1"/>
                  </a:solidFill>
                  <a:latin typeface="Arial" charset="0"/>
                  <a:ea typeface="ＭＳ Ｐゴシック" charset="-128"/>
                </a:defRPr>
              </a:lvl9pPr>
            </a:lstStyle>
            <a:p>
              <a:pPr eaLnBrk="1" hangingPunct="1">
                <a:defRPr/>
              </a:pPr>
              <a:r>
                <a:rPr lang="en-US" altLang="ja-JP" sz="1108" kern="0" dirty="0">
                  <a:solidFill>
                    <a:srgbClr val="FF0000"/>
                  </a:solidFill>
                </a:rPr>
                <a:t>③</a:t>
              </a:r>
            </a:p>
          </p:txBody>
        </p:sp>
        <p:sp>
          <p:nvSpPr>
            <p:cNvPr id="7" name="Text Box 24"/>
            <p:cNvSpPr txBox="1">
              <a:spLocks noChangeArrowheads="1"/>
            </p:cNvSpPr>
            <p:nvPr/>
          </p:nvSpPr>
          <p:spPr bwMode="auto">
            <a:xfrm>
              <a:off x="1931268" y="3146165"/>
              <a:ext cx="370678" cy="307123"/>
            </a:xfrm>
            <a:prstGeom prst="rect">
              <a:avLst/>
            </a:prstGeom>
            <a:grpFill/>
            <a:ln>
              <a:noFill/>
            </a:ln>
          </p:spPr>
          <p:txBody>
            <a:bodyPr wrap="none">
              <a:spAutoFit/>
            </a:bodyPr>
            <a:lstStyle>
              <a:lvl1pPr eaLnBrk="0" hangingPunct="0">
                <a:defRPr kumimoji="1">
                  <a:solidFill>
                    <a:schemeClr val="tx1"/>
                  </a:solidFill>
                  <a:latin typeface="Arial" charset="0"/>
                  <a:ea typeface="ＭＳ Ｐゴシック" charset="-128"/>
                </a:defRPr>
              </a:lvl1pPr>
              <a:lvl2pPr marL="742950" indent="-285750" eaLnBrk="0" hangingPunct="0">
                <a:defRPr kumimoji="1">
                  <a:solidFill>
                    <a:schemeClr val="tx1"/>
                  </a:solidFill>
                  <a:latin typeface="Arial" charset="0"/>
                  <a:ea typeface="ＭＳ Ｐゴシック" charset="-128"/>
                </a:defRPr>
              </a:lvl2pPr>
              <a:lvl3pPr marL="1143000" indent="-228600" eaLnBrk="0" hangingPunct="0">
                <a:defRPr kumimoji="1">
                  <a:solidFill>
                    <a:schemeClr val="tx1"/>
                  </a:solidFill>
                  <a:latin typeface="Arial" charset="0"/>
                  <a:ea typeface="ＭＳ Ｐゴシック" charset="-128"/>
                </a:defRPr>
              </a:lvl3pPr>
              <a:lvl4pPr marL="1600200" indent="-228600" eaLnBrk="0" hangingPunct="0">
                <a:defRPr kumimoji="1">
                  <a:solidFill>
                    <a:schemeClr val="tx1"/>
                  </a:solidFill>
                  <a:latin typeface="Arial" charset="0"/>
                  <a:ea typeface="ＭＳ Ｐゴシック" charset="-128"/>
                </a:defRPr>
              </a:lvl4pPr>
              <a:lvl5pPr marL="2057400" indent="-228600" eaLnBrk="0" hangingPunct="0">
                <a:defRPr kumimoji="1">
                  <a:solidFill>
                    <a:schemeClr val="tx1"/>
                  </a:solidFill>
                  <a:latin typeface="Arial" charset="0"/>
                  <a:ea typeface="ＭＳ Ｐゴシック" charset="-128"/>
                </a:defRPr>
              </a:lvl5pPr>
              <a:lvl6pPr marL="2514600" indent="-228600" eaLnBrk="0" fontAlgn="base" hangingPunct="0">
                <a:spcBef>
                  <a:spcPct val="0"/>
                </a:spcBef>
                <a:spcAft>
                  <a:spcPct val="0"/>
                </a:spcAft>
                <a:defRPr kumimoji="1">
                  <a:solidFill>
                    <a:schemeClr val="tx1"/>
                  </a:solidFill>
                  <a:latin typeface="Arial" charset="0"/>
                  <a:ea typeface="ＭＳ Ｐゴシック" charset="-128"/>
                </a:defRPr>
              </a:lvl6pPr>
              <a:lvl7pPr marL="2971800" indent="-228600" eaLnBrk="0" fontAlgn="base" hangingPunct="0">
                <a:spcBef>
                  <a:spcPct val="0"/>
                </a:spcBef>
                <a:spcAft>
                  <a:spcPct val="0"/>
                </a:spcAft>
                <a:defRPr kumimoji="1">
                  <a:solidFill>
                    <a:schemeClr val="tx1"/>
                  </a:solidFill>
                  <a:latin typeface="Arial" charset="0"/>
                  <a:ea typeface="ＭＳ Ｐゴシック" charset="-128"/>
                </a:defRPr>
              </a:lvl7pPr>
              <a:lvl8pPr marL="3429000" indent="-228600" eaLnBrk="0" fontAlgn="base" hangingPunct="0">
                <a:spcBef>
                  <a:spcPct val="0"/>
                </a:spcBef>
                <a:spcAft>
                  <a:spcPct val="0"/>
                </a:spcAft>
                <a:defRPr kumimoji="1">
                  <a:solidFill>
                    <a:schemeClr val="tx1"/>
                  </a:solidFill>
                  <a:latin typeface="Arial" charset="0"/>
                  <a:ea typeface="ＭＳ Ｐゴシック" charset="-128"/>
                </a:defRPr>
              </a:lvl8pPr>
              <a:lvl9pPr marL="3886200" indent="-228600" eaLnBrk="0" fontAlgn="base" hangingPunct="0">
                <a:spcBef>
                  <a:spcPct val="0"/>
                </a:spcBef>
                <a:spcAft>
                  <a:spcPct val="0"/>
                </a:spcAft>
                <a:defRPr kumimoji="1">
                  <a:solidFill>
                    <a:schemeClr val="tx1"/>
                  </a:solidFill>
                  <a:latin typeface="Arial" charset="0"/>
                  <a:ea typeface="ＭＳ Ｐゴシック" charset="-128"/>
                </a:defRPr>
              </a:lvl9pPr>
            </a:lstStyle>
            <a:p>
              <a:pPr eaLnBrk="1" hangingPunct="1">
                <a:defRPr/>
              </a:pPr>
              <a:r>
                <a:rPr lang="en-US" altLang="ja-JP" sz="1108" kern="0" dirty="0">
                  <a:solidFill>
                    <a:srgbClr val="FF0000"/>
                  </a:solidFill>
                </a:rPr>
                <a:t>④</a:t>
              </a:r>
            </a:p>
          </p:txBody>
        </p:sp>
        <p:sp>
          <p:nvSpPr>
            <p:cNvPr id="8" name="Text Box 25"/>
            <p:cNvSpPr txBox="1">
              <a:spLocks noChangeArrowheads="1"/>
            </p:cNvSpPr>
            <p:nvPr/>
          </p:nvSpPr>
          <p:spPr bwMode="auto">
            <a:xfrm>
              <a:off x="1360488" y="1153849"/>
              <a:ext cx="370678" cy="307123"/>
            </a:xfrm>
            <a:prstGeom prst="rect">
              <a:avLst/>
            </a:prstGeom>
            <a:grpFill/>
            <a:ln>
              <a:noFill/>
            </a:ln>
          </p:spPr>
          <p:txBody>
            <a:bodyPr wrap="none">
              <a:spAutoFit/>
            </a:bodyPr>
            <a:lstStyle>
              <a:lvl1pPr eaLnBrk="0" hangingPunct="0">
                <a:defRPr kumimoji="1">
                  <a:solidFill>
                    <a:schemeClr val="tx1"/>
                  </a:solidFill>
                  <a:latin typeface="Arial" charset="0"/>
                  <a:ea typeface="ＭＳ Ｐゴシック" charset="-128"/>
                </a:defRPr>
              </a:lvl1pPr>
              <a:lvl2pPr marL="742950" indent="-285750" eaLnBrk="0" hangingPunct="0">
                <a:defRPr kumimoji="1">
                  <a:solidFill>
                    <a:schemeClr val="tx1"/>
                  </a:solidFill>
                  <a:latin typeface="Arial" charset="0"/>
                  <a:ea typeface="ＭＳ Ｐゴシック" charset="-128"/>
                </a:defRPr>
              </a:lvl2pPr>
              <a:lvl3pPr marL="1143000" indent="-228600" eaLnBrk="0" hangingPunct="0">
                <a:defRPr kumimoji="1">
                  <a:solidFill>
                    <a:schemeClr val="tx1"/>
                  </a:solidFill>
                  <a:latin typeface="Arial" charset="0"/>
                  <a:ea typeface="ＭＳ Ｐゴシック" charset="-128"/>
                </a:defRPr>
              </a:lvl3pPr>
              <a:lvl4pPr marL="1600200" indent="-228600" eaLnBrk="0" hangingPunct="0">
                <a:defRPr kumimoji="1">
                  <a:solidFill>
                    <a:schemeClr val="tx1"/>
                  </a:solidFill>
                  <a:latin typeface="Arial" charset="0"/>
                  <a:ea typeface="ＭＳ Ｐゴシック" charset="-128"/>
                </a:defRPr>
              </a:lvl4pPr>
              <a:lvl5pPr marL="2057400" indent="-228600" eaLnBrk="0" hangingPunct="0">
                <a:defRPr kumimoji="1">
                  <a:solidFill>
                    <a:schemeClr val="tx1"/>
                  </a:solidFill>
                  <a:latin typeface="Arial" charset="0"/>
                  <a:ea typeface="ＭＳ Ｐゴシック" charset="-128"/>
                </a:defRPr>
              </a:lvl5pPr>
              <a:lvl6pPr marL="2514600" indent="-228600" eaLnBrk="0" fontAlgn="base" hangingPunct="0">
                <a:spcBef>
                  <a:spcPct val="0"/>
                </a:spcBef>
                <a:spcAft>
                  <a:spcPct val="0"/>
                </a:spcAft>
                <a:defRPr kumimoji="1">
                  <a:solidFill>
                    <a:schemeClr val="tx1"/>
                  </a:solidFill>
                  <a:latin typeface="Arial" charset="0"/>
                  <a:ea typeface="ＭＳ Ｐゴシック" charset="-128"/>
                </a:defRPr>
              </a:lvl6pPr>
              <a:lvl7pPr marL="2971800" indent="-228600" eaLnBrk="0" fontAlgn="base" hangingPunct="0">
                <a:spcBef>
                  <a:spcPct val="0"/>
                </a:spcBef>
                <a:spcAft>
                  <a:spcPct val="0"/>
                </a:spcAft>
                <a:defRPr kumimoji="1">
                  <a:solidFill>
                    <a:schemeClr val="tx1"/>
                  </a:solidFill>
                  <a:latin typeface="Arial" charset="0"/>
                  <a:ea typeface="ＭＳ Ｐゴシック" charset="-128"/>
                </a:defRPr>
              </a:lvl7pPr>
              <a:lvl8pPr marL="3429000" indent="-228600" eaLnBrk="0" fontAlgn="base" hangingPunct="0">
                <a:spcBef>
                  <a:spcPct val="0"/>
                </a:spcBef>
                <a:spcAft>
                  <a:spcPct val="0"/>
                </a:spcAft>
                <a:defRPr kumimoji="1">
                  <a:solidFill>
                    <a:schemeClr val="tx1"/>
                  </a:solidFill>
                  <a:latin typeface="Arial" charset="0"/>
                  <a:ea typeface="ＭＳ Ｐゴシック" charset="-128"/>
                </a:defRPr>
              </a:lvl8pPr>
              <a:lvl9pPr marL="3886200" indent="-228600" eaLnBrk="0" fontAlgn="base" hangingPunct="0">
                <a:spcBef>
                  <a:spcPct val="0"/>
                </a:spcBef>
                <a:spcAft>
                  <a:spcPct val="0"/>
                </a:spcAft>
                <a:defRPr kumimoji="1">
                  <a:solidFill>
                    <a:schemeClr val="tx1"/>
                  </a:solidFill>
                  <a:latin typeface="Arial" charset="0"/>
                  <a:ea typeface="ＭＳ Ｐゴシック" charset="-128"/>
                </a:defRPr>
              </a:lvl9pPr>
            </a:lstStyle>
            <a:p>
              <a:pPr eaLnBrk="1" hangingPunct="1">
                <a:defRPr/>
              </a:pPr>
              <a:r>
                <a:rPr lang="en-US" altLang="ja-JP" sz="1108" kern="0" dirty="0">
                  <a:solidFill>
                    <a:srgbClr val="FF0000"/>
                  </a:solidFill>
                </a:rPr>
                <a:t>⑤</a:t>
              </a:r>
            </a:p>
          </p:txBody>
        </p:sp>
        <p:sp>
          <p:nvSpPr>
            <p:cNvPr id="9" name="Text Box 26"/>
            <p:cNvSpPr txBox="1">
              <a:spLocks noChangeArrowheads="1"/>
            </p:cNvSpPr>
            <p:nvPr/>
          </p:nvSpPr>
          <p:spPr bwMode="auto">
            <a:xfrm>
              <a:off x="2570163" y="2178050"/>
              <a:ext cx="370678" cy="307123"/>
            </a:xfrm>
            <a:prstGeom prst="rect">
              <a:avLst/>
            </a:prstGeom>
            <a:grpFill/>
            <a:ln>
              <a:noFill/>
            </a:ln>
          </p:spPr>
          <p:txBody>
            <a:bodyPr wrap="none">
              <a:spAutoFit/>
            </a:bodyPr>
            <a:lstStyle>
              <a:lvl1pPr eaLnBrk="0" hangingPunct="0">
                <a:defRPr kumimoji="1">
                  <a:solidFill>
                    <a:schemeClr val="tx1"/>
                  </a:solidFill>
                  <a:latin typeface="Arial" charset="0"/>
                  <a:ea typeface="ＭＳ Ｐゴシック" charset="-128"/>
                </a:defRPr>
              </a:lvl1pPr>
              <a:lvl2pPr marL="742950" indent="-285750" eaLnBrk="0" hangingPunct="0">
                <a:defRPr kumimoji="1">
                  <a:solidFill>
                    <a:schemeClr val="tx1"/>
                  </a:solidFill>
                  <a:latin typeface="Arial" charset="0"/>
                  <a:ea typeface="ＭＳ Ｐゴシック" charset="-128"/>
                </a:defRPr>
              </a:lvl2pPr>
              <a:lvl3pPr marL="1143000" indent="-228600" eaLnBrk="0" hangingPunct="0">
                <a:defRPr kumimoji="1">
                  <a:solidFill>
                    <a:schemeClr val="tx1"/>
                  </a:solidFill>
                  <a:latin typeface="Arial" charset="0"/>
                  <a:ea typeface="ＭＳ Ｐゴシック" charset="-128"/>
                </a:defRPr>
              </a:lvl3pPr>
              <a:lvl4pPr marL="1600200" indent="-228600" eaLnBrk="0" hangingPunct="0">
                <a:defRPr kumimoji="1">
                  <a:solidFill>
                    <a:schemeClr val="tx1"/>
                  </a:solidFill>
                  <a:latin typeface="Arial" charset="0"/>
                  <a:ea typeface="ＭＳ Ｐゴシック" charset="-128"/>
                </a:defRPr>
              </a:lvl4pPr>
              <a:lvl5pPr marL="2057400" indent="-228600" eaLnBrk="0" hangingPunct="0">
                <a:defRPr kumimoji="1">
                  <a:solidFill>
                    <a:schemeClr val="tx1"/>
                  </a:solidFill>
                  <a:latin typeface="Arial" charset="0"/>
                  <a:ea typeface="ＭＳ Ｐゴシック" charset="-128"/>
                </a:defRPr>
              </a:lvl5pPr>
              <a:lvl6pPr marL="2514600" indent="-228600" eaLnBrk="0" fontAlgn="base" hangingPunct="0">
                <a:spcBef>
                  <a:spcPct val="0"/>
                </a:spcBef>
                <a:spcAft>
                  <a:spcPct val="0"/>
                </a:spcAft>
                <a:defRPr kumimoji="1">
                  <a:solidFill>
                    <a:schemeClr val="tx1"/>
                  </a:solidFill>
                  <a:latin typeface="Arial" charset="0"/>
                  <a:ea typeface="ＭＳ Ｐゴシック" charset="-128"/>
                </a:defRPr>
              </a:lvl6pPr>
              <a:lvl7pPr marL="2971800" indent="-228600" eaLnBrk="0" fontAlgn="base" hangingPunct="0">
                <a:spcBef>
                  <a:spcPct val="0"/>
                </a:spcBef>
                <a:spcAft>
                  <a:spcPct val="0"/>
                </a:spcAft>
                <a:defRPr kumimoji="1">
                  <a:solidFill>
                    <a:schemeClr val="tx1"/>
                  </a:solidFill>
                  <a:latin typeface="Arial" charset="0"/>
                  <a:ea typeface="ＭＳ Ｐゴシック" charset="-128"/>
                </a:defRPr>
              </a:lvl7pPr>
              <a:lvl8pPr marL="3429000" indent="-228600" eaLnBrk="0" fontAlgn="base" hangingPunct="0">
                <a:spcBef>
                  <a:spcPct val="0"/>
                </a:spcBef>
                <a:spcAft>
                  <a:spcPct val="0"/>
                </a:spcAft>
                <a:defRPr kumimoji="1">
                  <a:solidFill>
                    <a:schemeClr val="tx1"/>
                  </a:solidFill>
                  <a:latin typeface="Arial" charset="0"/>
                  <a:ea typeface="ＭＳ Ｐゴシック" charset="-128"/>
                </a:defRPr>
              </a:lvl8pPr>
              <a:lvl9pPr marL="3886200" indent="-228600" eaLnBrk="0" fontAlgn="base" hangingPunct="0">
                <a:spcBef>
                  <a:spcPct val="0"/>
                </a:spcBef>
                <a:spcAft>
                  <a:spcPct val="0"/>
                </a:spcAft>
                <a:defRPr kumimoji="1">
                  <a:solidFill>
                    <a:schemeClr val="tx1"/>
                  </a:solidFill>
                  <a:latin typeface="Arial" charset="0"/>
                  <a:ea typeface="ＭＳ Ｐゴシック" charset="-128"/>
                </a:defRPr>
              </a:lvl9pPr>
            </a:lstStyle>
            <a:p>
              <a:pPr eaLnBrk="1" hangingPunct="1">
                <a:defRPr/>
              </a:pPr>
              <a:r>
                <a:rPr lang="en-US" altLang="ja-JP" sz="1108" kern="0" dirty="0">
                  <a:solidFill>
                    <a:srgbClr val="FF0000"/>
                  </a:solidFill>
                </a:rPr>
                <a:t>⑥</a:t>
              </a:r>
            </a:p>
          </p:txBody>
        </p:sp>
        <p:sp>
          <p:nvSpPr>
            <p:cNvPr id="10" name="Text Box 27"/>
            <p:cNvSpPr txBox="1">
              <a:spLocks noChangeArrowheads="1"/>
            </p:cNvSpPr>
            <p:nvPr/>
          </p:nvSpPr>
          <p:spPr bwMode="auto">
            <a:xfrm>
              <a:off x="1331913" y="1641475"/>
              <a:ext cx="370678" cy="307123"/>
            </a:xfrm>
            <a:prstGeom prst="rect">
              <a:avLst/>
            </a:prstGeom>
            <a:grpFill/>
            <a:ln>
              <a:noFill/>
            </a:ln>
          </p:spPr>
          <p:txBody>
            <a:bodyPr wrap="none">
              <a:spAutoFit/>
            </a:bodyPr>
            <a:lstStyle>
              <a:lvl1pPr eaLnBrk="0" hangingPunct="0">
                <a:defRPr kumimoji="1">
                  <a:solidFill>
                    <a:schemeClr val="tx1"/>
                  </a:solidFill>
                  <a:latin typeface="Arial" charset="0"/>
                  <a:ea typeface="ＭＳ Ｐゴシック" charset="-128"/>
                </a:defRPr>
              </a:lvl1pPr>
              <a:lvl2pPr marL="742950" indent="-285750" eaLnBrk="0" hangingPunct="0">
                <a:defRPr kumimoji="1">
                  <a:solidFill>
                    <a:schemeClr val="tx1"/>
                  </a:solidFill>
                  <a:latin typeface="Arial" charset="0"/>
                  <a:ea typeface="ＭＳ Ｐゴシック" charset="-128"/>
                </a:defRPr>
              </a:lvl2pPr>
              <a:lvl3pPr marL="1143000" indent="-228600" eaLnBrk="0" hangingPunct="0">
                <a:defRPr kumimoji="1">
                  <a:solidFill>
                    <a:schemeClr val="tx1"/>
                  </a:solidFill>
                  <a:latin typeface="Arial" charset="0"/>
                  <a:ea typeface="ＭＳ Ｐゴシック" charset="-128"/>
                </a:defRPr>
              </a:lvl3pPr>
              <a:lvl4pPr marL="1600200" indent="-228600" eaLnBrk="0" hangingPunct="0">
                <a:defRPr kumimoji="1">
                  <a:solidFill>
                    <a:schemeClr val="tx1"/>
                  </a:solidFill>
                  <a:latin typeface="Arial" charset="0"/>
                  <a:ea typeface="ＭＳ Ｐゴシック" charset="-128"/>
                </a:defRPr>
              </a:lvl4pPr>
              <a:lvl5pPr marL="2057400" indent="-228600" eaLnBrk="0" hangingPunct="0">
                <a:defRPr kumimoji="1">
                  <a:solidFill>
                    <a:schemeClr val="tx1"/>
                  </a:solidFill>
                  <a:latin typeface="Arial" charset="0"/>
                  <a:ea typeface="ＭＳ Ｐゴシック" charset="-128"/>
                </a:defRPr>
              </a:lvl5pPr>
              <a:lvl6pPr marL="2514600" indent="-228600" eaLnBrk="0" fontAlgn="base" hangingPunct="0">
                <a:spcBef>
                  <a:spcPct val="0"/>
                </a:spcBef>
                <a:spcAft>
                  <a:spcPct val="0"/>
                </a:spcAft>
                <a:defRPr kumimoji="1">
                  <a:solidFill>
                    <a:schemeClr val="tx1"/>
                  </a:solidFill>
                  <a:latin typeface="Arial" charset="0"/>
                  <a:ea typeface="ＭＳ Ｐゴシック" charset="-128"/>
                </a:defRPr>
              </a:lvl6pPr>
              <a:lvl7pPr marL="2971800" indent="-228600" eaLnBrk="0" fontAlgn="base" hangingPunct="0">
                <a:spcBef>
                  <a:spcPct val="0"/>
                </a:spcBef>
                <a:spcAft>
                  <a:spcPct val="0"/>
                </a:spcAft>
                <a:defRPr kumimoji="1">
                  <a:solidFill>
                    <a:schemeClr val="tx1"/>
                  </a:solidFill>
                  <a:latin typeface="Arial" charset="0"/>
                  <a:ea typeface="ＭＳ Ｐゴシック" charset="-128"/>
                </a:defRPr>
              </a:lvl7pPr>
              <a:lvl8pPr marL="3429000" indent="-228600" eaLnBrk="0" fontAlgn="base" hangingPunct="0">
                <a:spcBef>
                  <a:spcPct val="0"/>
                </a:spcBef>
                <a:spcAft>
                  <a:spcPct val="0"/>
                </a:spcAft>
                <a:defRPr kumimoji="1">
                  <a:solidFill>
                    <a:schemeClr val="tx1"/>
                  </a:solidFill>
                  <a:latin typeface="Arial" charset="0"/>
                  <a:ea typeface="ＭＳ Ｐゴシック" charset="-128"/>
                </a:defRPr>
              </a:lvl8pPr>
              <a:lvl9pPr marL="3886200" indent="-228600" eaLnBrk="0" fontAlgn="base" hangingPunct="0">
                <a:spcBef>
                  <a:spcPct val="0"/>
                </a:spcBef>
                <a:spcAft>
                  <a:spcPct val="0"/>
                </a:spcAft>
                <a:defRPr kumimoji="1">
                  <a:solidFill>
                    <a:schemeClr val="tx1"/>
                  </a:solidFill>
                  <a:latin typeface="Arial" charset="0"/>
                  <a:ea typeface="ＭＳ Ｐゴシック" charset="-128"/>
                </a:defRPr>
              </a:lvl9pPr>
            </a:lstStyle>
            <a:p>
              <a:pPr eaLnBrk="1" hangingPunct="1">
                <a:defRPr/>
              </a:pPr>
              <a:r>
                <a:rPr lang="en-US" altLang="ja-JP" sz="1108" kern="0">
                  <a:solidFill>
                    <a:srgbClr val="FF0000"/>
                  </a:solidFill>
                </a:rPr>
                <a:t>⑦</a:t>
              </a:r>
            </a:p>
          </p:txBody>
        </p:sp>
        <p:sp>
          <p:nvSpPr>
            <p:cNvPr id="11" name="Text Box 28"/>
            <p:cNvSpPr txBox="1">
              <a:spLocks noChangeArrowheads="1"/>
            </p:cNvSpPr>
            <p:nvPr/>
          </p:nvSpPr>
          <p:spPr bwMode="auto">
            <a:xfrm>
              <a:off x="5724525" y="1641475"/>
              <a:ext cx="370678" cy="307123"/>
            </a:xfrm>
            <a:prstGeom prst="rect">
              <a:avLst/>
            </a:prstGeom>
            <a:grpFill/>
            <a:ln>
              <a:noFill/>
            </a:ln>
          </p:spPr>
          <p:txBody>
            <a:bodyPr wrap="none">
              <a:spAutoFit/>
            </a:bodyPr>
            <a:lstStyle>
              <a:lvl1pPr eaLnBrk="0" hangingPunct="0">
                <a:defRPr kumimoji="1">
                  <a:solidFill>
                    <a:schemeClr val="tx1"/>
                  </a:solidFill>
                  <a:latin typeface="Arial" charset="0"/>
                  <a:ea typeface="ＭＳ Ｐゴシック" charset="-128"/>
                </a:defRPr>
              </a:lvl1pPr>
              <a:lvl2pPr marL="742950" indent="-285750" eaLnBrk="0" hangingPunct="0">
                <a:defRPr kumimoji="1">
                  <a:solidFill>
                    <a:schemeClr val="tx1"/>
                  </a:solidFill>
                  <a:latin typeface="Arial" charset="0"/>
                  <a:ea typeface="ＭＳ Ｐゴシック" charset="-128"/>
                </a:defRPr>
              </a:lvl2pPr>
              <a:lvl3pPr marL="1143000" indent="-228600" eaLnBrk="0" hangingPunct="0">
                <a:defRPr kumimoji="1">
                  <a:solidFill>
                    <a:schemeClr val="tx1"/>
                  </a:solidFill>
                  <a:latin typeface="Arial" charset="0"/>
                  <a:ea typeface="ＭＳ Ｐゴシック" charset="-128"/>
                </a:defRPr>
              </a:lvl3pPr>
              <a:lvl4pPr marL="1600200" indent="-228600" eaLnBrk="0" hangingPunct="0">
                <a:defRPr kumimoji="1">
                  <a:solidFill>
                    <a:schemeClr val="tx1"/>
                  </a:solidFill>
                  <a:latin typeface="Arial" charset="0"/>
                  <a:ea typeface="ＭＳ Ｐゴシック" charset="-128"/>
                </a:defRPr>
              </a:lvl4pPr>
              <a:lvl5pPr marL="2057400" indent="-228600" eaLnBrk="0" hangingPunct="0">
                <a:defRPr kumimoji="1">
                  <a:solidFill>
                    <a:schemeClr val="tx1"/>
                  </a:solidFill>
                  <a:latin typeface="Arial" charset="0"/>
                  <a:ea typeface="ＭＳ Ｐゴシック" charset="-128"/>
                </a:defRPr>
              </a:lvl5pPr>
              <a:lvl6pPr marL="2514600" indent="-228600" eaLnBrk="0" fontAlgn="base" hangingPunct="0">
                <a:spcBef>
                  <a:spcPct val="0"/>
                </a:spcBef>
                <a:spcAft>
                  <a:spcPct val="0"/>
                </a:spcAft>
                <a:defRPr kumimoji="1">
                  <a:solidFill>
                    <a:schemeClr val="tx1"/>
                  </a:solidFill>
                  <a:latin typeface="Arial" charset="0"/>
                  <a:ea typeface="ＭＳ Ｐゴシック" charset="-128"/>
                </a:defRPr>
              </a:lvl6pPr>
              <a:lvl7pPr marL="2971800" indent="-228600" eaLnBrk="0" fontAlgn="base" hangingPunct="0">
                <a:spcBef>
                  <a:spcPct val="0"/>
                </a:spcBef>
                <a:spcAft>
                  <a:spcPct val="0"/>
                </a:spcAft>
                <a:defRPr kumimoji="1">
                  <a:solidFill>
                    <a:schemeClr val="tx1"/>
                  </a:solidFill>
                  <a:latin typeface="Arial" charset="0"/>
                  <a:ea typeface="ＭＳ Ｐゴシック" charset="-128"/>
                </a:defRPr>
              </a:lvl7pPr>
              <a:lvl8pPr marL="3429000" indent="-228600" eaLnBrk="0" fontAlgn="base" hangingPunct="0">
                <a:spcBef>
                  <a:spcPct val="0"/>
                </a:spcBef>
                <a:spcAft>
                  <a:spcPct val="0"/>
                </a:spcAft>
                <a:defRPr kumimoji="1">
                  <a:solidFill>
                    <a:schemeClr val="tx1"/>
                  </a:solidFill>
                  <a:latin typeface="Arial" charset="0"/>
                  <a:ea typeface="ＭＳ Ｐゴシック" charset="-128"/>
                </a:defRPr>
              </a:lvl8pPr>
              <a:lvl9pPr marL="3886200" indent="-228600" eaLnBrk="0" fontAlgn="base" hangingPunct="0">
                <a:spcBef>
                  <a:spcPct val="0"/>
                </a:spcBef>
                <a:spcAft>
                  <a:spcPct val="0"/>
                </a:spcAft>
                <a:defRPr kumimoji="1">
                  <a:solidFill>
                    <a:schemeClr val="tx1"/>
                  </a:solidFill>
                  <a:latin typeface="Arial" charset="0"/>
                  <a:ea typeface="ＭＳ Ｐゴシック" charset="-128"/>
                </a:defRPr>
              </a:lvl9pPr>
            </a:lstStyle>
            <a:p>
              <a:pPr eaLnBrk="1" hangingPunct="1">
                <a:defRPr/>
              </a:pPr>
              <a:r>
                <a:rPr lang="en-US" altLang="ja-JP" sz="1108" kern="0">
                  <a:solidFill>
                    <a:srgbClr val="FF0000"/>
                  </a:solidFill>
                </a:rPr>
                <a:t>⑦</a:t>
              </a:r>
            </a:p>
          </p:txBody>
        </p:sp>
      </p:grpSp>
      <p:sp>
        <p:nvSpPr>
          <p:cNvPr id="27" name="Text Box 4"/>
          <p:cNvSpPr txBox="1">
            <a:spLocks noChangeArrowheads="1"/>
          </p:cNvSpPr>
          <p:nvPr/>
        </p:nvSpPr>
        <p:spPr bwMode="auto">
          <a:xfrm>
            <a:off x="611975" y="2571792"/>
            <a:ext cx="3251645" cy="3416320"/>
          </a:xfrm>
          <a:prstGeom prst="rect">
            <a:avLst/>
          </a:prstGeom>
          <a:solidFill>
            <a:schemeClr val="bg1"/>
          </a:solidFill>
          <a:ln w="9525">
            <a:solidFill>
              <a:srgbClr val="000000"/>
            </a:solidFill>
            <a:miter lim="800000"/>
            <a:headEnd/>
            <a:tailEnd/>
          </a:ln>
        </p:spPr>
        <p:txBody>
          <a:bodyPr wrap="square">
            <a:spAutoFit/>
          </a:bodyPr>
          <a:lstStyle>
            <a:lvl1pPr eaLnBrk="0" hangingPunct="0">
              <a:defRPr kumimoji="1">
                <a:solidFill>
                  <a:schemeClr val="tx1"/>
                </a:solidFill>
                <a:latin typeface="Arial" charset="0"/>
                <a:ea typeface="ＭＳ Ｐゴシック" charset="-128"/>
              </a:defRPr>
            </a:lvl1pPr>
            <a:lvl2pPr marL="742950" indent="-285750" eaLnBrk="0" hangingPunct="0">
              <a:defRPr kumimoji="1">
                <a:solidFill>
                  <a:schemeClr val="tx1"/>
                </a:solidFill>
                <a:latin typeface="Arial" charset="0"/>
                <a:ea typeface="ＭＳ Ｐゴシック" charset="-128"/>
              </a:defRPr>
            </a:lvl2pPr>
            <a:lvl3pPr marL="1143000" indent="-228600" eaLnBrk="0" hangingPunct="0">
              <a:defRPr kumimoji="1">
                <a:solidFill>
                  <a:schemeClr val="tx1"/>
                </a:solidFill>
                <a:latin typeface="Arial" charset="0"/>
                <a:ea typeface="ＭＳ Ｐゴシック" charset="-128"/>
              </a:defRPr>
            </a:lvl3pPr>
            <a:lvl4pPr marL="1600200" indent="-228600" eaLnBrk="0" hangingPunct="0">
              <a:defRPr kumimoji="1">
                <a:solidFill>
                  <a:schemeClr val="tx1"/>
                </a:solidFill>
                <a:latin typeface="Arial" charset="0"/>
                <a:ea typeface="ＭＳ Ｐゴシック" charset="-128"/>
              </a:defRPr>
            </a:lvl4pPr>
            <a:lvl5pPr marL="2057400" indent="-228600" eaLnBrk="0" hangingPunct="0">
              <a:defRPr kumimoji="1">
                <a:solidFill>
                  <a:schemeClr val="tx1"/>
                </a:solidFill>
                <a:latin typeface="Arial" charset="0"/>
                <a:ea typeface="ＭＳ Ｐゴシック" charset="-128"/>
              </a:defRPr>
            </a:lvl5pPr>
            <a:lvl6pPr marL="2514600" indent="-228600" eaLnBrk="0" fontAlgn="base" hangingPunct="0">
              <a:spcBef>
                <a:spcPct val="0"/>
              </a:spcBef>
              <a:spcAft>
                <a:spcPct val="0"/>
              </a:spcAft>
              <a:defRPr kumimoji="1">
                <a:solidFill>
                  <a:schemeClr val="tx1"/>
                </a:solidFill>
                <a:latin typeface="Arial" charset="0"/>
                <a:ea typeface="ＭＳ Ｐゴシック" charset="-128"/>
              </a:defRPr>
            </a:lvl6pPr>
            <a:lvl7pPr marL="2971800" indent="-228600" eaLnBrk="0" fontAlgn="base" hangingPunct="0">
              <a:spcBef>
                <a:spcPct val="0"/>
              </a:spcBef>
              <a:spcAft>
                <a:spcPct val="0"/>
              </a:spcAft>
              <a:defRPr kumimoji="1">
                <a:solidFill>
                  <a:schemeClr val="tx1"/>
                </a:solidFill>
                <a:latin typeface="Arial" charset="0"/>
                <a:ea typeface="ＭＳ Ｐゴシック" charset="-128"/>
              </a:defRPr>
            </a:lvl7pPr>
            <a:lvl8pPr marL="3429000" indent="-228600" eaLnBrk="0" fontAlgn="base" hangingPunct="0">
              <a:spcBef>
                <a:spcPct val="0"/>
              </a:spcBef>
              <a:spcAft>
                <a:spcPct val="0"/>
              </a:spcAft>
              <a:defRPr kumimoji="1">
                <a:solidFill>
                  <a:schemeClr val="tx1"/>
                </a:solidFill>
                <a:latin typeface="Arial" charset="0"/>
                <a:ea typeface="ＭＳ Ｐゴシック" charset="-128"/>
              </a:defRPr>
            </a:lvl8pPr>
            <a:lvl9pPr marL="3886200" indent="-228600" eaLnBrk="0" fontAlgn="base" hangingPunct="0">
              <a:spcBef>
                <a:spcPct val="0"/>
              </a:spcBef>
              <a:spcAft>
                <a:spcPct val="0"/>
              </a:spcAft>
              <a:defRPr kumimoji="1">
                <a:solidFill>
                  <a:schemeClr val="tx1"/>
                </a:solidFill>
                <a:latin typeface="Arial" charset="0"/>
                <a:ea typeface="ＭＳ Ｐゴシック" charset="-128"/>
              </a:defRPr>
            </a:lvl9pPr>
          </a:lstStyle>
          <a:p>
            <a:pPr eaLnBrk="1" hangingPunct="1">
              <a:defRPr/>
            </a:pPr>
            <a:r>
              <a:rPr lang="ja-JP" altLang="en-US" sz="1292" kern="0" dirty="0">
                <a:solidFill>
                  <a:srgbClr val="000000"/>
                </a:solidFill>
              </a:rPr>
              <a:t>医薬品医療機器</a:t>
            </a:r>
            <a:r>
              <a:rPr lang="ja-JP" altLang="en-US" sz="1292" kern="0" dirty="0"/>
              <a:t>等法により表示が必要な事項</a:t>
            </a:r>
          </a:p>
          <a:p>
            <a:pPr marL="86460" eaLnBrk="1" hangingPunct="1">
              <a:defRPr/>
            </a:pPr>
            <a:r>
              <a:rPr lang="ja-JP" altLang="en-US" sz="1108" kern="0" dirty="0">
                <a:solidFill>
                  <a:srgbClr val="000000"/>
                </a:solidFill>
              </a:rPr>
              <a:t>①製造販売業者の名称及び住所</a:t>
            </a:r>
          </a:p>
          <a:p>
            <a:pPr marL="86460" eaLnBrk="1" hangingPunct="1">
              <a:defRPr/>
            </a:pPr>
            <a:r>
              <a:rPr lang="ja-JP" altLang="en-US" sz="1108" kern="0" dirty="0">
                <a:solidFill>
                  <a:srgbClr val="000000"/>
                </a:solidFill>
              </a:rPr>
              <a:t>②名称</a:t>
            </a:r>
          </a:p>
          <a:p>
            <a:pPr marL="86460" eaLnBrk="1" hangingPunct="1">
              <a:defRPr/>
            </a:pPr>
            <a:r>
              <a:rPr lang="ja-JP" altLang="en-US" sz="1108" kern="0" dirty="0">
                <a:solidFill>
                  <a:srgbClr val="000000"/>
                </a:solidFill>
              </a:rPr>
              <a:t>③製造番号または製造記号</a:t>
            </a:r>
          </a:p>
          <a:p>
            <a:pPr marL="86460" eaLnBrk="1" hangingPunct="1">
              <a:defRPr/>
            </a:pPr>
            <a:r>
              <a:rPr lang="ja-JP" altLang="en-US" sz="1108" kern="0" dirty="0">
                <a:solidFill>
                  <a:srgbClr val="000000"/>
                </a:solidFill>
              </a:rPr>
              <a:t>④内容量</a:t>
            </a:r>
            <a:endParaRPr lang="ja-JP" altLang="en-US" sz="1108" kern="0" dirty="0">
              <a:solidFill>
                <a:srgbClr val="FF0000"/>
              </a:solidFill>
            </a:endParaRPr>
          </a:p>
          <a:p>
            <a:pPr marL="86460" eaLnBrk="1" hangingPunct="1">
              <a:defRPr/>
            </a:pPr>
            <a:r>
              <a:rPr lang="ja-JP" altLang="en-US" sz="1108" kern="0" dirty="0">
                <a:solidFill>
                  <a:srgbClr val="000000"/>
                </a:solidFill>
              </a:rPr>
              <a:t>⑤日本薬局方の表示</a:t>
            </a:r>
          </a:p>
          <a:p>
            <a:pPr marL="86460" eaLnBrk="1" hangingPunct="1">
              <a:defRPr/>
            </a:pPr>
            <a:r>
              <a:rPr lang="ja-JP" altLang="en-US" sz="1108" kern="0" dirty="0">
                <a:solidFill>
                  <a:srgbClr val="000000"/>
                </a:solidFill>
              </a:rPr>
              <a:t>　（日本薬局方に収められている医薬品のみ）</a:t>
            </a:r>
          </a:p>
          <a:p>
            <a:pPr marL="86460" eaLnBrk="1" hangingPunct="1">
              <a:defRPr/>
            </a:pPr>
            <a:r>
              <a:rPr lang="ja-JP" altLang="en-US" sz="1108" kern="0" dirty="0">
                <a:solidFill>
                  <a:srgbClr val="000000"/>
                </a:solidFill>
              </a:rPr>
              <a:t>⑥有効成分の分量</a:t>
            </a:r>
            <a:endParaRPr lang="ja-JP" altLang="en-US" sz="1108" kern="0" dirty="0">
              <a:solidFill>
                <a:srgbClr val="FF0000"/>
              </a:solidFill>
            </a:endParaRPr>
          </a:p>
          <a:p>
            <a:pPr marL="86460" eaLnBrk="1" hangingPunct="1">
              <a:defRPr/>
            </a:pPr>
            <a:r>
              <a:rPr lang="ja-JP" altLang="en-US" sz="1108" kern="0" dirty="0">
                <a:solidFill>
                  <a:srgbClr val="000000"/>
                </a:solidFill>
              </a:rPr>
              <a:t>⑦医薬品製品情報コード</a:t>
            </a:r>
            <a:endParaRPr lang="en-US" altLang="ja-JP" sz="1108" kern="0" dirty="0">
              <a:solidFill>
                <a:srgbClr val="000000"/>
              </a:solidFill>
            </a:endParaRPr>
          </a:p>
          <a:p>
            <a:pPr marL="86460" eaLnBrk="1" hangingPunct="1">
              <a:defRPr/>
            </a:pPr>
            <a:endParaRPr lang="en-US" altLang="ja-JP" sz="1108" kern="0" dirty="0">
              <a:solidFill>
                <a:srgbClr val="000000"/>
              </a:solidFill>
            </a:endParaRPr>
          </a:p>
          <a:p>
            <a:pPr marL="663836" eaLnBrk="1" hangingPunct="1">
              <a:defRPr/>
            </a:pPr>
            <a:r>
              <a:rPr lang="ja-JP" altLang="en-US" sz="1292" kern="0" dirty="0">
                <a:solidFill>
                  <a:srgbClr val="000000"/>
                </a:solidFill>
              </a:rPr>
              <a:t>容器に 「医薬品ラベル」 を貼って</a:t>
            </a:r>
            <a:endParaRPr lang="en-US" altLang="ja-JP" sz="1292" kern="0" dirty="0">
              <a:solidFill>
                <a:srgbClr val="000000"/>
              </a:solidFill>
            </a:endParaRPr>
          </a:p>
          <a:p>
            <a:pPr marL="663836" eaLnBrk="1" hangingPunct="1">
              <a:defRPr/>
            </a:pPr>
            <a:r>
              <a:rPr lang="ja-JP" altLang="en-US" sz="1292" kern="0" dirty="0">
                <a:solidFill>
                  <a:srgbClr val="000000"/>
                </a:solidFill>
              </a:rPr>
              <a:t>表示しています。 </a:t>
            </a:r>
            <a:endParaRPr lang="en-US" altLang="ja-JP" sz="1292" kern="0" dirty="0">
              <a:solidFill>
                <a:srgbClr val="000000"/>
              </a:solidFill>
            </a:endParaRPr>
          </a:p>
          <a:p>
            <a:pPr marL="663836" eaLnBrk="1" hangingPunct="1">
              <a:defRPr/>
            </a:pPr>
            <a:endParaRPr lang="en-US" altLang="ja-JP" sz="1292" kern="0" dirty="0">
              <a:solidFill>
                <a:srgbClr val="000000"/>
              </a:solidFill>
            </a:endParaRPr>
          </a:p>
          <a:p>
            <a:pPr marL="663836" eaLnBrk="1" hangingPunct="1">
              <a:defRPr/>
            </a:pPr>
            <a:endParaRPr lang="en-US" altLang="ja-JP" sz="1292" kern="0" dirty="0">
              <a:solidFill>
                <a:srgbClr val="000000"/>
              </a:solidFill>
            </a:endParaRPr>
          </a:p>
          <a:p>
            <a:pPr marL="663836" eaLnBrk="1" hangingPunct="1">
              <a:defRPr/>
            </a:pPr>
            <a:endParaRPr lang="en-US" altLang="ja-JP" sz="1292" kern="0" dirty="0">
              <a:solidFill>
                <a:srgbClr val="000000"/>
              </a:solidFill>
            </a:endParaRPr>
          </a:p>
          <a:p>
            <a:pPr marL="663836" eaLnBrk="1" hangingPunct="1">
              <a:defRPr/>
            </a:pPr>
            <a:endParaRPr lang="en-US" altLang="ja-JP" sz="1292" kern="0" dirty="0">
              <a:solidFill>
                <a:srgbClr val="000000"/>
              </a:solidFill>
            </a:endParaRPr>
          </a:p>
          <a:p>
            <a:pPr marL="663836" eaLnBrk="1" hangingPunct="1">
              <a:defRPr/>
            </a:pPr>
            <a:endParaRPr lang="ja-JP" altLang="en-US" sz="1292" kern="0" dirty="0">
              <a:solidFill>
                <a:srgbClr val="000000"/>
              </a:solidFill>
            </a:endParaRPr>
          </a:p>
        </p:txBody>
      </p:sp>
      <p:sp>
        <p:nvSpPr>
          <p:cNvPr id="28" name="Text Box 4"/>
          <p:cNvSpPr txBox="1">
            <a:spLocks noChangeArrowheads="1"/>
          </p:cNvSpPr>
          <p:nvPr/>
        </p:nvSpPr>
        <p:spPr bwMode="auto">
          <a:xfrm>
            <a:off x="643830" y="1573081"/>
            <a:ext cx="3251644" cy="887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292" dirty="0">
                <a:latin typeface="ＭＳ Ｐゴシック" panose="020B0600070205080204" pitchFamily="50" charset="-128"/>
              </a:rPr>
              <a:t>医薬品医療機器等法第</a:t>
            </a:r>
            <a:r>
              <a:rPr lang="en-US" altLang="ja-JP" sz="1292" dirty="0">
                <a:latin typeface="ＭＳ Ｐゴシック" panose="020B0600070205080204" pitchFamily="50" charset="-128"/>
              </a:rPr>
              <a:t>50</a:t>
            </a:r>
            <a:r>
              <a:rPr lang="ja-JP" altLang="en-US" sz="1292" dirty="0">
                <a:latin typeface="ＭＳ Ｐゴシック" panose="020B0600070205080204" pitchFamily="50" charset="-128"/>
              </a:rPr>
              <a:t>条では、製造販売業者の氏名または名称、医薬品の名称、製造番号または製造記号、内容量等の表示義務が定められています。</a:t>
            </a:r>
            <a:endParaRPr lang="en-US" altLang="ja-JP" sz="1292" dirty="0">
              <a:latin typeface="ＭＳ Ｐゴシック" panose="020B0600070205080204" pitchFamily="50" charset="-128"/>
            </a:endParaRPr>
          </a:p>
        </p:txBody>
      </p:sp>
      <p:sp>
        <p:nvSpPr>
          <p:cNvPr id="29" name="Text Box 4"/>
          <p:cNvSpPr txBox="1">
            <a:spLocks noChangeArrowheads="1"/>
          </p:cNvSpPr>
          <p:nvPr/>
        </p:nvSpPr>
        <p:spPr bwMode="auto">
          <a:xfrm>
            <a:off x="523596" y="1154723"/>
            <a:ext cx="1895476" cy="31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477" dirty="0">
                <a:latin typeface="ＭＳ Ｐゴシック" panose="020B0600070205080204" pitchFamily="50" charset="-128"/>
              </a:rPr>
              <a:t>３．医薬品ラベル </a:t>
            </a:r>
          </a:p>
        </p:txBody>
      </p:sp>
      <p:sp>
        <p:nvSpPr>
          <p:cNvPr id="30" name="Text Box 4"/>
          <p:cNvSpPr txBox="1">
            <a:spLocks noChangeArrowheads="1"/>
          </p:cNvSpPr>
          <p:nvPr/>
        </p:nvSpPr>
        <p:spPr bwMode="auto">
          <a:xfrm>
            <a:off x="5360385" y="2274334"/>
            <a:ext cx="1992923" cy="31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lgn="ctr">
              <a:spcBef>
                <a:spcPct val="0"/>
              </a:spcBef>
              <a:buNone/>
            </a:pPr>
            <a:r>
              <a:rPr lang="ja-JP" altLang="en-US" sz="1477" dirty="0">
                <a:latin typeface="ＭＳ Ｐゴシック" panose="020B0600070205080204" pitchFamily="50" charset="-128"/>
              </a:rPr>
              <a:t>医薬品ラベルの例</a:t>
            </a:r>
          </a:p>
        </p:txBody>
      </p:sp>
      <p:sp>
        <p:nvSpPr>
          <p:cNvPr id="32" name="Text Box 4"/>
          <p:cNvSpPr txBox="1">
            <a:spLocks noChangeArrowheads="1"/>
          </p:cNvSpPr>
          <p:nvPr/>
        </p:nvSpPr>
        <p:spPr bwMode="auto">
          <a:xfrm>
            <a:off x="1157219" y="6013217"/>
            <a:ext cx="6551976" cy="322145"/>
          </a:xfrm>
          <a:prstGeom prst="roundRect">
            <a:avLst/>
          </a:prstGeom>
          <a:solidFill>
            <a:srgbClr val="FFFFCC"/>
          </a:solidFill>
          <a:ln>
            <a:solidFill>
              <a:srgbClr val="009999"/>
            </a:solidFill>
          </a:ln>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lgn="ctr">
              <a:spcBef>
                <a:spcPct val="0"/>
              </a:spcBef>
              <a:buNone/>
            </a:pPr>
            <a:r>
              <a:rPr lang="ja-JP" altLang="en-US" sz="1292" dirty="0">
                <a:latin typeface="ＭＳ Ｐゴシック" panose="020B0600070205080204" pitchFamily="50" charset="-128"/>
              </a:rPr>
              <a:t>医療用ガスのご使用にあたっては、必ずガス名を 「医薬品ラベル」 で確認してください。 </a:t>
            </a:r>
          </a:p>
        </p:txBody>
      </p:sp>
      <p:sp>
        <p:nvSpPr>
          <p:cNvPr id="33" name="スライド番号プレースホルダー 32"/>
          <p:cNvSpPr>
            <a:spLocks noGrp="1"/>
          </p:cNvSpPr>
          <p:nvPr>
            <p:ph type="sldNum" sz="quarter" idx="12"/>
          </p:nvPr>
        </p:nvSpPr>
        <p:spPr/>
        <p:txBody>
          <a:bodyPr/>
          <a:lstStyle/>
          <a:p>
            <a:fld id="{66C92D76-81BE-4672-9501-F7C99C4BF68C}" type="slidenum">
              <a:rPr kumimoji="1" lang="ja-JP" altLang="en-US" smtClean="0"/>
              <a:t>19</a:t>
            </a:fld>
            <a:endParaRPr kumimoji="1" lang="ja-JP" altLang="en-US" dirty="0"/>
          </a:p>
        </p:txBody>
      </p:sp>
      <p:sp>
        <p:nvSpPr>
          <p:cNvPr id="36" name="Text Box 4"/>
          <p:cNvSpPr txBox="1">
            <a:spLocks noChangeArrowheads="1"/>
          </p:cNvSpPr>
          <p:nvPr/>
        </p:nvSpPr>
        <p:spPr bwMode="auto">
          <a:xfrm>
            <a:off x="4415731" y="1576798"/>
            <a:ext cx="4084439" cy="542134"/>
          </a:xfrm>
          <a:prstGeom prst="roundRect">
            <a:avLst/>
          </a:prstGeom>
          <a:solidFill>
            <a:srgbClr val="FFFFCC"/>
          </a:solidFill>
          <a:ln>
            <a:solidFill>
              <a:srgbClr val="009999"/>
            </a:solidFill>
          </a:ln>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spcBef>
                <a:spcPct val="0"/>
              </a:spcBef>
              <a:buNone/>
            </a:pPr>
            <a:r>
              <a:rPr lang="ja-JP" altLang="en-US" sz="1292" dirty="0">
                <a:latin typeface="ＭＳ Ｐゴシック" panose="020B0600070205080204" pitchFamily="50" charset="-128"/>
              </a:rPr>
              <a:t> </a:t>
            </a:r>
            <a:r>
              <a:rPr lang="en-US" altLang="ja-JP" sz="1292" dirty="0">
                <a:latin typeface="ＭＳ Ｐゴシック" panose="020B0600070205080204" pitchFamily="50" charset="-128"/>
              </a:rPr>
              <a:t>JIMGA</a:t>
            </a:r>
            <a:r>
              <a:rPr lang="ja-JP" altLang="en-US" sz="1292" dirty="0">
                <a:latin typeface="ＭＳ Ｐゴシック" panose="020B0600070205080204" pitchFamily="50" charset="-128"/>
              </a:rPr>
              <a:t>では法令に従ってラベルの表示事項を基準化し、これを「医薬品ラベル」と呼んでいます。</a:t>
            </a:r>
          </a:p>
        </p:txBody>
      </p:sp>
      <p:sp>
        <p:nvSpPr>
          <p:cNvPr id="35" name="V 字形矢印 34"/>
          <p:cNvSpPr/>
          <p:nvPr/>
        </p:nvSpPr>
        <p:spPr>
          <a:xfrm>
            <a:off x="856385" y="4396957"/>
            <a:ext cx="338716" cy="289169"/>
          </a:xfrm>
          <a:prstGeom prst="notchedRightArrow">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37" name="Text Box 4">
            <a:extLst>
              <a:ext uri="{FF2B5EF4-FFF2-40B4-BE49-F238E27FC236}">
                <a16:creationId xmlns:a16="http://schemas.microsoft.com/office/drawing/2014/main" id="{11A34288-85B1-4A88-8E00-57066DF5640B}"/>
              </a:ext>
            </a:extLst>
          </p:cNvPr>
          <p:cNvSpPr txBox="1">
            <a:spLocks noChangeArrowheads="1"/>
          </p:cNvSpPr>
          <p:nvPr/>
        </p:nvSpPr>
        <p:spPr bwMode="auto">
          <a:xfrm>
            <a:off x="822206" y="5006527"/>
            <a:ext cx="2857284" cy="856688"/>
          </a:xfrm>
          <a:prstGeom prst="roundRect">
            <a:avLst/>
          </a:prstGeom>
          <a:solidFill>
            <a:srgbClr val="FFFFCC"/>
          </a:solidFill>
          <a:ln>
            <a:solidFill>
              <a:srgbClr val="009999"/>
            </a:solidFill>
          </a:ln>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spcBef>
                <a:spcPct val="0"/>
              </a:spcBef>
              <a:buNone/>
            </a:pPr>
            <a:r>
              <a:rPr lang="ja-JP" altLang="en-US" sz="1108" dirty="0">
                <a:latin typeface="ＭＳ Ｐゴシック" panose="020B0600070205080204" pitchFamily="50" charset="-128"/>
              </a:rPr>
              <a:t>なお、医薬品製品情報コードを添文ナビにて読み取ることにより</a:t>
            </a:r>
            <a:r>
              <a:rPr lang="en-US" altLang="ja-JP" sz="1108" dirty="0">
                <a:latin typeface="ＭＳ Ｐゴシック" panose="020B0600070205080204" pitchFamily="50" charset="-128"/>
              </a:rPr>
              <a:t>PMDA</a:t>
            </a:r>
            <a:r>
              <a:rPr lang="ja-JP" altLang="en-US" sz="1108" dirty="0">
                <a:latin typeface="ＭＳ Ｐゴシック" panose="020B0600070205080204" pitchFamily="50" charset="-128"/>
              </a:rPr>
              <a:t>に登録されている注意事項等情報</a:t>
            </a:r>
            <a:r>
              <a:rPr lang="en-US" altLang="ja-JP" sz="1108" dirty="0">
                <a:latin typeface="ＭＳ Ｐゴシック" panose="020B0600070205080204" pitchFamily="50" charset="-128"/>
              </a:rPr>
              <a:t>(</a:t>
            </a:r>
            <a:r>
              <a:rPr lang="ja-JP" altLang="en-US" sz="1108" dirty="0">
                <a:latin typeface="ＭＳ Ｐゴシック" panose="020B0600070205080204" pitchFamily="50" charset="-128"/>
              </a:rPr>
              <a:t>電子化された添付文書</a:t>
            </a:r>
            <a:r>
              <a:rPr lang="en-US" altLang="ja-JP" sz="1108" dirty="0">
                <a:latin typeface="ＭＳ Ｐゴシック" panose="020B0600070205080204" pitchFamily="50" charset="-128"/>
              </a:rPr>
              <a:t>)</a:t>
            </a:r>
            <a:r>
              <a:rPr lang="ja-JP" altLang="en-US" sz="1108" dirty="0">
                <a:latin typeface="ＭＳ Ｐゴシック" panose="020B0600070205080204" pitchFamily="50" charset="-128"/>
              </a:rPr>
              <a:t>を閲覧できるようになりました。</a:t>
            </a:r>
          </a:p>
        </p:txBody>
      </p:sp>
      <p:pic>
        <p:nvPicPr>
          <p:cNvPr id="34" name="医療ガスについて5-4">
            <a:hlinkClick r:id="" action="ppaction://media"/>
            <a:extLst>
              <a:ext uri="{FF2B5EF4-FFF2-40B4-BE49-F238E27FC236}">
                <a16:creationId xmlns:a16="http://schemas.microsoft.com/office/drawing/2014/main" id="{5E1E2A5C-EE44-4B75-8684-C0D6CA96D89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9263032" y="0"/>
            <a:ext cx="487362" cy="487362"/>
          </a:xfrm>
          <a:prstGeom prst="rect">
            <a:avLst/>
          </a:prstGeom>
        </p:spPr>
      </p:pic>
    </p:spTree>
    <p:extLst>
      <p:ext uri="{BB962C8B-B14F-4D97-AF65-F5344CB8AC3E}">
        <p14:creationId xmlns:p14="http://schemas.microsoft.com/office/powerpoint/2010/main" val="3585342838"/>
      </p:ext>
    </p:extLst>
  </p:cSld>
  <p:clrMapOvr>
    <a:masterClrMapping/>
  </p:clrMapOvr>
  <mc:AlternateContent xmlns:mc="http://schemas.openxmlformats.org/markup-compatibility/2006" xmlns:p14="http://schemas.microsoft.com/office/powerpoint/2010/main">
    <mc:Choice Requires="p14">
      <p:transition p14:dur="10" advTm="86000"/>
    </mc:Choice>
    <mc:Fallback xmlns="">
      <p:transition advTm="8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5793" fill="hold"/>
                                        <p:tgtEl>
                                          <p:spTgt spid="3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4"/>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角丸四角形 13"/>
          <p:cNvSpPr/>
          <p:nvPr/>
        </p:nvSpPr>
        <p:spPr>
          <a:xfrm>
            <a:off x="410187" y="5095417"/>
            <a:ext cx="8468090" cy="1115862"/>
          </a:xfrm>
          <a:prstGeom prst="roundRect">
            <a:avLst>
              <a:gd name="adj" fmla="val 9622"/>
            </a:avLst>
          </a:prstGeom>
          <a:solidFill>
            <a:srgbClr val="F5FD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12" name="角丸四角形 11"/>
          <p:cNvSpPr/>
          <p:nvPr/>
        </p:nvSpPr>
        <p:spPr>
          <a:xfrm>
            <a:off x="410187" y="1067154"/>
            <a:ext cx="8468090" cy="3878134"/>
          </a:xfrm>
          <a:prstGeom prst="roundRect">
            <a:avLst>
              <a:gd name="adj" fmla="val 3908"/>
            </a:avLst>
          </a:prstGeom>
          <a:solidFill>
            <a:srgbClr val="F5FD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 name="Text Box 4"/>
          <p:cNvSpPr txBox="1">
            <a:spLocks noChangeArrowheads="1"/>
          </p:cNvSpPr>
          <p:nvPr/>
        </p:nvSpPr>
        <p:spPr bwMode="auto">
          <a:xfrm>
            <a:off x="701430" y="1399601"/>
            <a:ext cx="7976088" cy="490006"/>
          </a:xfrm>
          <a:prstGeom prst="rect">
            <a:avLst/>
          </a:prstGeom>
          <a:noFill/>
          <a:ln>
            <a:noFill/>
          </a:ln>
        </p:spPr>
        <p:txBody>
          <a:bodyPr wrap="square">
            <a:spAutoFit/>
          </a:bodyPr>
          <a:lstStyle>
            <a:lvl1pPr eaLnBrk="0" hangingPunct="0">
              <a:defRPr kumimoji="1" sz="2400">
                <a:solidFill>
                  <a:schemeClr val="tx1"/>
                </a:solidFill>
                <a:latin typeface="Times New Roman" pitchFamily="18" charset="0"/>
                <a:ea typeface="ＭＳ Ｐゴシック" pitchFamily="50" charset="-128"/>
              </a:defRPr>
            </a:lvl1pPr>
            <a:lvl2pPr marL="742950" indent="-285750" eaLnBrk="0" hangingPunct="0">
              <a:defRPr kumimoji="1" sz="2400">
                <a:solidFill>
                  <a:schemeClr val="tx1"/>
                </a:solidFill>
                <a:latin typeface="Times New Roman" pitchFamily="18" charset="0"/>
                <a:ea typeface="ＭＳ Ｐゴシック" pitchFamily="50" charset="-128"/>
              </a:defRPr>
            </a:lvl2pPr>
            <a:lvl3pPr marL="1143000" indent="-228600" eaLnBrk="0" hangingPunct="0">
              <a:defRPr kumimoji="1" sz="2400">
                <a:solidFill>
                  <a:schemeClr val="tx1"/>
                </a:solidFill>
                <a:latin typeface="Times New Roman" pitchFamily="18" charset="0"/>
                <a:ea typeface="ＭＳ Ｐゴシック" pitchFamily="50" charset="-128"/>
              </a:defRPr>
            </a:lvl3pPr>
            <a:lvl4pPr marL="1600200" indent="-228600" eaLnBrk="0" hangingPunct="0">
              <a:defRPr kumimoji="1" sz="2400">
                <a:solidFill>
                  <a:schemeClr val="tx1"/>
                </a:solidFill>
                <a:latin typeface="Times New Roman" pitchFamily="18" charset="0"/>
                <a:ea typeface="ＭＳ Ｐゴシック" pitchFamily="50" charset="-128"/>
              </a:defRPr>
            </a:lvl4pPr>
            <a:lvl5pPr marL="2057400" indent="-228600" eaLnBrk="0" hangingPunct="0">
              <a:defRPr kumimoji="1" sz="2400">
                <a:solidFill>
                  <a:schemeClr val="tx1"/>
                </a:solidFill>
                <a:latin typeface="Times New Roman" pitchFamily="18" charset="0"/>
                <a:ea typeface="ＭＳ Ｐゴシック" pitchFamily="50" charset="-128"/>
              </a:defRPr>
            </a:lvl5pPr>
            <a:lvl6pPr marL="2514600" indent="-228600" eaLnBrk="0" fontAlgn="base" hangingPunct="0">
              <a:spcBef>
                <a:spcPct val="0"/>
              </a:spcBef>
              <a:spcAft>
                <a:spcPct val="0"/>
              </a:spcAft>
              <a:defRPr kumimoji="1" sz="2400">
                <a:solidFill>
                  <a:schemeClr val="tx1"/>
                </a:solidFill>
                <a:latin typeface="Times New Roman" pitchFamily="18" charset="0"/>
                <a:ea typeface="ＭＳ Ｐゴシック" pitchFamily="50" charset="-128"/>
              </a:defRPr>
            </a:lvl6pPr>
            <a:lvl7pPr marL="2971800" indent="-228600" eaLnBrk="0" fontAlgn="base" hangingPunct="0">
              <a:spcBef>
                <a:spcPct val="0"/>
              </a:spcBef>
              <a:spcAft>
                <a:spcPct val="0"/>
              </a:spcAft>
              <a:defRPr kumimoji="1" sz="2400">
                <a:solidFill>
                  <a:schemeClr val="tx1"/>
                </a:solidFill>
                <a:latin typeface="Times New Roman" pitchFamily="18" charset="0"/>
                <a:ea typeface="ＭＳ Ｐゴシック" pitchFamily="50" charset="-128"/>
              </a:defRPr>
            </a:lvl7pPr>
            <a:lvl8pPr marL="3429000" indent="-228600" eaLnBrk="0" fontAlgn="base" hangingPunct="0">
              <a:spcBef>
                <a:spcPct val="0"/>
              </a:spcBef>
              <a:spcAft>
                <a:spcPct val="0"/>
              </a:spcAft>
              <a:defRPr kumimoji="1" sz="2400">
                <a:solidFill>
                  <a:schemeClr val="tx1"/>
                </a:solidFill>
                <a:latin typeface="Times New Roman" pitchFamily="18" charset="0"/>
                <a:ea typeface="ＭＳ Ｐゴシック" pitchFamily="50" charset="-128"/>
              </a:defRPr>
            </a:lvl8pPr>
            <a:lvl9pPr marL="3886200" indent="-228600" eaLnBrk="0" fontAlgn="base" hangingPunct="0">
              <a:spcBef>
                <a:spcPct val="0"/>
              </a:spcBef>
              <a:spcAft>
                <a:spcPct val="0"/>
              </a:spcAft>
              <a:defRPr kumimoji="1" sz="2400">
                <a:solidFill>
                  <a:schemeClr val="tx1"/>
                </a:solidFill>
                <a:latin typeface="Times New Roman" pitchFamily="18" charset="0"/>
                <a:ea typeface="ＭＳ Ｐゴシック" pitchFamily="50" charset="-128"/>
              </a:defRPr>
            </a:lvl9pPr>
          </a:lstStyle>
          <a:p>
            <a:pPr eaLnBrk="1" hangingPunct="1">
              <a:defRPr/>
            </a:pPr>
            <a:r>
              <a:rPr lang="ja-JP" altLang="en-US" sz="1292" dirty="0">
                <a:latin typeface="ＭＳ Ｐゴシック" panose="020B0600070205080204" pitchFamily="50" charset="-128"/>
              </a:rPr>
              <a:t>高圧ガス保安法により、酸素ボンベには、容器所有者の登録記号番号、充塡すべきガスの種類、容器の記号番号、内容積、質量、容器検査に合格した年月等が刻印されています。</a:t>
            </a:r>
            <a:endParaRPr lang="en-US" altLang="ja-JP" sz="1292" dirty="0">
              <a:latin typeface="ＭＳ Ｐゴシック" panose="020B0600070205080204" pitchFamily="50" charset="-128"/>
            </a:endParaRPr>
          </a:p>
        </p:txBody>
      </p:sp>
      <p:graphicFrame>
        <p:nvGraphicFramePr>
          <p:cNvPr id="5" name="表 4"/>
          <p:cNvGraphicFramePr>
            <a:graphicFrameLocks noGrp="1"/>
          </p:cNvGraphicFramePr>
          <p:nvPr/>
        </p:nvGraphicFramePr>
        <p:xfrm>
          <a:off x="5507012" y="2215215"/>
          <a:ext cx="2694266" cy="2025744"/>
        </p:xfrm>
        <a:graphic>
          <a:graphicData uri="http://schemas.openxmlformats.org/drawingml/2006/table">
            <a:tbl>
              <a:tblPr firstRow="1" bandRow="1">
                <a:tableStyleId>{2D5ABB26-0587-4C30-8999-92F81FD0307C}</a:tableStyleId>
              </a:tblPr>
              <a:tblGrid>
                <a:gridCol w="287127">
                  <a:extLst>
                    <a:ext uri="{9D8B030D-6E8A-4147-A177-3AD203B41FA5}">
                      <a16:colId xmlns:a16="http://schemas.microsoft.com/office/drawing/2014/main" val="20000"/>
                    </a:ext>
                  </a:extLst>
                </a:gridCol>
                <a:gridCol w="2407139">
                  <a:extLst>
                    <a:ext uri="{9D8B030D-6E8A-4147-A177-3AD203B41FA5}">
                      <a16:colId xmlns:a16="http://schemas.microsoft.com/office/drawing/2014/main" val="20001"/>
                    </a:ext>
                  </a:extLst>
                </a:gridCol>
              </a:tblGrid>
              <a:tr h="253218">
                <a:tc>
                  <a:txBody>
                    <a:bodyPr/>
                    <a:lstStyle/>
                    <a:p>
                      <a:pPr algn="ctr"/>
                      <a:r>
                        <a:rPr kumimoji="1" lang="ja-JP" altLang="en-US" sz="1100" dirty="0">
                          <a:latin typeface="ＭＳ Ｐゴシック" panose="020B0600070205080204" pitchFamily="50" charset="-128"/>
                          <a:ea typeface="ＭＳ Ｐゴシック" panose="020B0600070205080204" pitchFamily="50" charset="-128"/>
                        </a:rPr>
                        <a:t>①</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DEDED"/>
                    </a:solidFill>
                  </a:tcPr>
                </a:tc>
                <a:tc>
                  <a:txBody>
                    <a:bodyPr/>
                    <a:lstStyle/>
                    <a:p>
                      <a:r>
                        <a:rPr kumimoji="1" lang="zh-CN" altLang="en-US" sz="1100" dirty="0">
                          <a:latin typeface="ＭＳ Ｐゴシック" panose="020B0600070205080204" pitchFamily="50" charset="-128"/>
                          <a:ea typeface="ＭＳ Ｐゴシック" panose="020B0600070205080204" pitchFamily="50" charset="-128"/>
                        </a:rPr>
                        <a:t>容器所有者</a:t>
                      </a:r>
                      <a:r>
                        <a:rPr kumimoji="1" lang="ja-JP" altLang="en-US" sz="1100" dirty="0">
                          <a:solidFill>
                            <a:schemeClr val="tx1"/>
                          </a:solidFill>
                          <a:latin typeface="ＭＳ Ｐゴシック" panose="020B0600070205080204" pitchFamily="50" charset="-128"/>
                          <a:ea typeface="ＭＳ Ｐゴシック" panose="020B0600070205080204" pitchFamily="50" charset="-128"/>
                        </a:rPr>
                        <a:t>登録記号</a:t>
                      </a:r>
                      <a:r>
                        <a:rPr kumimoji="1" lang="zh-CN" altLang="en-US" sz="1100" dirty="0">
                          <a:solidFill>
                            <a:schemeClr val="tx1"/>
                          </a:solidFill>
                          <a:latin typeface="ＭＳ Ｐゴシック" panose="020B0600070205080204" pitchFamily="50" charset="-128"/>
                          <a:ea typeface="ＭＳ Ｐゴシック" panose="020B0600070205080204" pitchFamily="50" charset="-128"/>
                        </a:rPr>
                        <a:t>番号</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BFBFB"/>
                    </a:solidFill>
                  </a:tcPr>
                </a:tc>
                <a:extLst>
                  <a:ext uri="{0D108BD9-81ED-4DB2-BD59-A6C34878D82A}">
                    <a16:rowId xmlns:a16="http://schemas.microsoft.com/office/drawing/2014/main" val="10000"/>
                  </a:ext>
                </a:extLst>
              </a:tr>
              <a:tr h="253218">
                <a:tc>
                  <a:txBody>
                    <a:bodyPr/>
                    <a:lstStyle/>
                    <a:p>
                      <a:pPr algn="ctr"/>
                      <a:r>
                        <a:rPr kumimoji="1" lang="ja-JP" altLang="en-US" sz="1100" dirty="0">
                          <a:latin typeface="ＭＳ Ｐゴシック" panose="020B0600070205080204" pitchFamily="50" charset="-128"/>
                          <a:ea typeface="ＭＳ Ｐゴシック" panose="020B0600070205080204" pitchFamily="50" charset="-128"/>
                        </a:rPr>
                        <a:t>②</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DEDED"/>
                    </a:solidFill>
                  </a:tcPr>
                </a:tc>
                <a:tc>
                  <a:txBody>
                    <a:bodyPr/>
                    <a:lstStyle/>
                    <a:p>
                      <a:r>
                        <a:rPr kumimoji="1" lang="ja-JP" altLang="en-US" sz="1100" dirty="0">
                          <a:latin typeface="ＭＳ Ｐゴシック" panose="020B0600070205080204" pitchFamily="50" charset="-128"/>
                          <a:ea typeface="ＭＳ Ｐゴシック" panose="020B0600070205080204" pitchFamily="50" charset="-128"/>
                        </a:rPr>
                        <a:t>充塡するガスの種類</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BFBFB"/>
                    </a:solidFill>
                  </a:tcPr>
                </a:tc>
                <a:extLst>
                  <a:ext uri="{0D108BD9-81ED-4DB2-BD59-A6C34878D82A}">
                    <a16:rowId xmlns:a16="http://schemas.microsoft.com/office/drawing/2014/main" val="10001"/>
                  </a:ext>
                </a:extLst>
              </a:tr>
              <a:tr h="253218">
                <a:tc>
                  <a:txBody>
                    <a:bodyPr/>
                    <a:lstStyle/>
                    <a:p>
                      <a:pPr algn="ctr"/>
                      <a:r>
                        <a:rPr kumimoji="1" lang="ja-JP" altLang="en-US" sz="1100" dirty="0">
                          <a:latin typeface="ＭＳ Ｐゴシック" panose="020B0600070205080204" pitchFamily="50" charset="-128"/>
                          <a:ea typeface="ＭＳ Ｐゴシック" panose="020B0600070205080204" pitchFamily="50" charset="-128"/>
                        </a:rPr>
                        <a:t>③</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DEDED"/>
                    </a:solidFill>
                  </a:tcPr>
                </a:tc>
                <a:tc>
                  <a:txBody>
                    <a:bodyPr/>
                    <a:lstStyle/>
                    <a:p>
                      <a:r>
                        <a:rPr kumimoji="1" lang="ja-JP" altLang="en-US" sz="1100" dirty="0">
                          <a:latin typeface="ＭＳ Ｐゴシック" panose="020B0600070205080204" pitchFamily="50" charset="-128"/>
                          <a:ea typeface="ＭＳ Ｐゴシック" panose="020B0600070205080204" pitchFamily="50" charset="-128"/>
                        </a:rPr>
                        <a:t>容器検査年月 </a:t>
                      </a:r>
                      <a:r>
                        <a:rPr kumimoji="1" lang="zh-TW" altLang="en-US" sz="1100" dirty="0">
                          <a:latin typeface="ＭＳ Ｐゴシック" panose="020B0600070205080204" pitchFamily="50" charset="-128"/>
                          <a:ea typeface="ＭＳ Ｐゴシック" panose="020B0600070205080204" pitchFamily="50" charset="-128"/>
                        </a:rPr>
                        <a:t>（耐圧試験）</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BFBFB"/>
                    </a:solidFill>
                  </a:tcPr>
                </a:tc>
                <a:extLst>
                  <a:ext uri="{0D108BD9-81ED-4DB2-BD59-A6C34878D82A}">
                    <a16:rowId xmlns:a16="http://schemas.microsoft.com/office/drawing/2014/main" val="10002"/>
                  </a:ext>
                </a:extLst>
              </a:tr>
              <a:tr h="253218">
                <a:tc>
                  <a:txBody>
                    <a:bodyPr/>
                    <a:lstStyle/>
                    <a:p>
                      <a:pPr algn="ctr"/>
                      <a:r>
                        <a:rPr kumimoji="1" lang="ja-JP" altLang="en-US" sz="1100" dirty="0">
                          <a:latin typeface="ＭＳ Ｐゴシック" panose="020B0600070205080204" pitchFamily="50" charset="-128"/>
                          <a:ea typeface="ＭＳ Ｐゴシック" panose="020B0600070205080204" pitchFamily="50" charset="-128"/>
                        </a:rPr>
                        <a:t>④</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DEDED"/>
                    </a:solidFill>
                  </a:tcPr>
                </a:tc>
                <a:tc>
                  <a:txBody>
                    <a:bodyPr/>
                    <a:lstStyle/>
                    <a:p>
                      <a:r>
                        <a:rPr kumimoji="1" lang="ja-JP" altLang="en-US" sz="1100" dirty="0">
                          <a:latin typeface="ＭＳ Ｐゴシック" panose="020B0600070205080204" pitchFamily="50" charset="-128"/>
                          <a:ea typeface="ＭＳ Ｐゴシック" panose="020B0600070205080204" pitchFamily="50" charset="-128"/>
                        </a:rPr>
                        <a:t>容器の記号番号</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BFBFB"/>
                    </a:solidFill>
                  </a:tcPr>
                </a:tc>
                <a:extLst>
                  <a:ext uri="{0D108BD9-81ED-4DB2-BD59-A6C34878D82A}">
                    <a16:rowId xmlns:a16="http://schemas.microsoft.com/office/drawing/2014/main" val="10003"/>
                  </a:ext>
                </a:extLst>
              </a:tr>
              <a:tr h="253218">
                <a:tc>
                  <a:txBody>
                    <a:bodyPr/>
                    <a:lstStyle/>
                    <a:p>
                      <a:pPr algn="ctr"/>
                      <a:r>
                        <a:rPr kumimoji="1" lang="ja-JP" altLang="en-US" sz="1100" dirty="0">
                          <a:latin typeface="ＭＳ Ｐゴシック" panose="020B0600070205080204" pitchFamily="50" charset="-128"/>
                          <a:ea typeface="ＭＳ Ｐゴシック" panose="020B0600070205080204" pitchFamily="50" charset="-128"/>
                        </a:rPr>
                        <a:t>⑤</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DEDED"/>
                    </a:solidFill>
                  </a:tcPr>
                </a:tc>
                <a:tc>
                  <a:txBody>
                    <a:bodyPr/>
                    <a:lstStyle/>
                    <a:p>
                      <a:r>
                        <a:rPr kumimoji="1" lang="ja-JP" altLang="en-US" sz="1100" dirty="0">
                          <a:latin typeface="ＭＳ Ｐゴシック" panose="020B0600070205080204" pitchFamily="50" charset="-128"/>
                          <a:ea typeface="ＭＳ Ｐゴシック" panose="020B0600070205080204" pitchFamily="50" charset="-128"/>
                        </a:rPr>
                        <a:t>内容積 （</a:t>
                      </a:r>
                      <a:r>
                        <a:rPr kumimoji="1" lang="en-US" altLang="ja-JP" sz="1100" dirty="0">
                          <a:latin typeface="ＭＳ Ｐゴシック" panose="020B0600070205080204" pitchFamily="50" charset="-128"/>
                          <a:ea typeface="ＭＳ Ｐゴシック" panose="020B0600070205080204" pitchFamily="50" charset="-128"/>
                        </a:rPr>
                        <a:t>L</a:t>
                      </a:r>
                      <a:r>
                        <a:rPr kumimoji="1" lang="ja-JP" altLang="en-US" sz="1100" dirty="0">
                          <a:latin typeface="ＭＳ Ｐゴシック" panose="020B0600070205080204" pitchFamily="50" charset="-128"/>
                          <a:ea typeface="ＭＳ Ｐゴシック" panose="020B0600070205080204" pitchFamily="50" charset="-128"/>
                        </a:rPr>
                        <a:t>）</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BFBFB"/>
                    </a:solidFill>
                  </a:tcPr>
                </a:tc>
                <a:extLst>
                  <a:ext uri="{0D108BD9-81ED-4DB2-BD59-A6C34878D82A}">
                    <a16:rowId xmlns:a16="http://schemas.microsoft.com/office/drawing/2014/main" val="10004"/>
                  </a:ext>
                </a:extLst>
              </a:tr>
              <a:tr h="253218">
                <a:tc>
                  <a:txBody>
                    <a:bodyPr/>
                    <a:lstStyle/>
                    <a:p>
                      <a:pPr algn="ctr"/>
                      <a:r>
                        <a:rPr kumimoji="1" lang="ja-JP" altLang="en-US" sz="1100" dirty="0">
                          <a:latin typeface="ＭＳ Ｐゴシック" panose="020B0600070205080204" pitchFamily="50" charset="-128"/>
                          <a:ea typeface="ＭＳ Ｐゴシック" panose="020B0600070205080204" pitchFamily="50" charset="-128"/>
                        </a:rPr>
                        <a:t>⑥</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DEDED"/>
                    </a:solidFill>
                  </a:tcPr>
                </a:tc>
                <a:tc>
                  <a:txBody>
                    <a:bodyPr/>
                    <a:lstStyle/>
                    <a:p>
                      <a:r>
                        <a:rPr kumimoji="1" lang="ja-JP" altLang="en-US" sz="1100" dirty="0">
                          <a:latin typeface="ＭＳ Ｐゴシック" panose="020B0600070205080204" pitchFamily="50" charset="-128"/>
                          <a:ea typeface="ＭＳ Ｐゴシック" panose="020B0600070205080204" pitchFamily="50" charset="-128"/>
                        </a:rPr>
                        <a:t>質量 （</a:t>
                      </a:r>
                      <a:r>
                        <a:rPr kumimoji="1" lang="en-US" altLang="ja-JP" sz="1100" dirty="0">
                          <a:latin typeface="ＭＳ Ｐゴシック" panose="020B0600070205080204" pitchFamily="50" charset="-128"/>
                          <a:ea typeface="ＭＳ Ｐゴシック" panose="020B0600070205080204" pitchFamily="50" charset="-128"/>
                        </a:rPr>
                        <a:t>kg</a:t>
                      </a:r>
                      <a:r>
                        <a:rPr kumimoji="1" lang="ja-JP" altLang="en-US" sz="1100" dirty="0">
                          <a:latin typeface="ＭＳ Ｐゴシック" panose="020B0600070205080204" pitchFamily="50" charset="-128"/>
                          <a:ea typeface="ＭＳ Ｐゴシック" panose="020B0600070205080204" pitchFamily="50" charset="-128"/>
                        </a:rPr>
                        <a:t>）</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BFBFB"/>
                    </a:solidFill>
                  </a:tcPr>
                </a:tc>
                <a:extLst>
                  <a:ext uri="{0D108BD9-81ED-4DB2-BD59-A6C34878D82A}">
                    <a16:rowId xmlns:a16="http://schemas.microsoft.com/office/drawing/2014/main" val="10005"/>
                  </a:ext>
                </a:extLst>
              </a:tr>
              <a:tr h="253218">
                <a:tc>
                  <a:txBody>
                    <a:bodyPr/>
                    <a:lstStyle/>
                    <a:p>
                      <a:pPr algn="ctr"/>
                      <a:r>
                        <a:rPr kumimoji="1" lang="ja-JP" altLang="en-US" sz="1100" dirty="0">
                          <a:latin typeface="ＭＳ Ｐゴシック" panose="020B0600070205080204" pitchFamily="50" charset="-128"/>
                          <a:ea typeface="ＭＳ Ｐゴシック" panose="020B0600070205080204" pitchFamily="50" charset="-128"/>
                        </a:rPr>
                        <a:t>⑦</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DEDED"/>
                    </a:solidFill>
                  </a:tcPr>
                </a:tc>
                <a:tc>
                  <a:txBody>
                    <a:bodyPr/>
                    <a:lstStyle/>
                    <a:p>
                      <a:r>
                        <a:rPr kumimoji="1" lang="zh-TW" altLang="en-US" sz="1100" dirty="0">
                          <a:latin typeface="ＭＳ Ｐゴシック" panose="020B0600070205080204" pitchFamily="50" charset="-128"/>
                          <a:ea typeface="ＭＳ Ｐゴシック" panose="020B0600070205080204" pitchFamily="50" charset="-128"/>
                        </a:rPr>
                        <a:t>耐圧試験圧力</a:t>
                      </a:r>
                      <a:r>
                        <a:rPr kumimoji="1" lang="ja-JP" altLang="en-US" sz="1100" dirty="0">
                          <a:latin typeface="ＭＳ Ｐゴシック" panose="020B0600070205080204" pitchFamily="50" charset="-128"/>
                          <a:ea typeface="ＭＳ Ｐゴシック" panose="020B0600070205080204" pitchFamily="50" charset="-128"/>
                        </a:rPr>
                        <a:t> 単位：</a:t>
                      </a:r>
                      <a:r>
                        <a:rPr kumimoji="1" lang="en-US" altLang="ja-JP" sz="1100" dirty="0">
                          <a:latin typeface="ＭＳ Ｐゴシック" panose="020B0600070205080204" pitchFamily="50" charset="-128"/>
                          <a:ea typeface="ＭＳ Ｐゴシック" panose="020B0600070205080204" pitchFamily="50" charset="-128"/>
                        </a:rPr>
                        <a:t>MPa</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BFBFB"/>
                    </a:solidFill>
                  </a:tcPr>
                </a:tc>
                <a:extLst>
                  <a:ext uri="{0D108BD9-81ED-4DB2-BD59-A6C34878D82A}">
                    <a16:rowId xmlns:a16="http://schemas.microsoft.com/office/drawing/2014/main" val="10006"/>
                  </a:ext>
                </a:extLst>
              </a:tr>
              <a:tr h="253218">
                <a:tc>
                  <a:txBody>
                    <a:bodyPr/>
                    <a:lstStyle/>
                    <a:p>
                      <a:pPr algn="ctr"/>
                      <a:r>
                        <a:rPr kumimoji="1" lang="ja-JP" altLang="en-US" sz="1100" dirty="0">
                          <a:latin typeface="ＭＳ Ｐゴシック" panose="020B0600070205080204" pitchFamily="50" charset="-128"/>
                          <a:ea typeface="ＭＳ Ｐゴシック" panose="020B0600070205080204" pitchFamily="50" charset="-128"/>
                        </a:rPr>
                        <a:t>⑧</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DEDED"/>
                    </a:solidFill>
                  </a:tcPr>
                </a:tc>
                <a:tc>
                  <a:txBody>
                    <a:bodyPr/>
                    <a:lstStyle/>
                    <a:p>
                      <a:r>
                        <a:rPr kumimoji="1" lang="ja-JP" altLang="en-US" sz="1100" dirty="0">
                          <a:latin typeface="ＭＳ Ｐゴシック" panose="020B0600070205080204" pitchFamily="50" charset="-128"/>
                          <a:ea typeface="ＭＳ Ｐゴシック" panose="020B0600070205080204" pitchFamily="50" charset="-128"/>
                        </a:rPr>
                        <a:t>最高充塡圧力 （圧縮ガス） 単位：</a:t>
                      </a:r>
                      <a:r>
                        <a:rPr kumimoji="1" lang="en-US" altLang="ja-JP" sz="1100" dirty="0">
                          <a:latin typeface="ＭＳ Ｐゴシック" panose="020B0600070205080204" pitchFamily="50" charset="-128"/>
                          <a:ea typeface="ＭＳ Ｐゴシック" panose="020B0600070205080204" pitchFamily="50" charset="-128"/>
                        </a:rPr>
                        <a:t>MPa</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BFBFB"/>
                    </a:solidFill>
                  </a:tcPr>
                </a:tc>
                <a:extLst>
                  <a:ext uri="{0D108BD9-81ED-4DB2-BD59-A6C34878D82A}">
                    <a16:rowId xmlns:a16="http://schemas.microsoft.com/office/drawing/2014/main" val="10007"/>
                  </a:ext>
                </a:extLst>
              </a:tr>
            </a:tbl>
          </a:graphicData>
        </a:graphic>
      </p:graphicFrame>
      <p:sp>
        <p:nvSpPr>
          <p:cNvPr id="6" name="Text Box 4"/>
          <p:cNvSpPr txBox="1">
            <a:spLocks noChangeArrowheads="1"/>
          </p:cNvSpPr>
          <p:nvPr/>
        </p:nvSpPr>
        <p:spPr bwMode="auto">
          <a:xfrm>
            <a:off x="507965" y="1087090"/>
            <a:ext cx="1895476" cy="31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477" dirty="0">
                <a:latin typeface="ＭＳ Ｐゴシック" panose="020B0600070205080204" pitchFamily="50" charset="-128"/>
              </a:rPr>
              <a:t>４．容器の刻印</a:t>
            </a:r>
          </a:p>
        </p:txBody>
      </p:sp>
      <p:sp>
        <p:nvSpPr>
          <p:cNvPr id="3" name="テキスト ボックス 5"/>
          <p:cNvSpPr txBox="1">
            <a:spLocks noChangeArrowheads="1"/>
          </p:cNvSpPr>
          <p:nvPr/>
        </p:nvSpPr>
        <p:spPr bwMode="auto">
          <a:xfrm>
            <a:off x="2086919" y="2016815"/>
            <a:ext cx="2060331" cy="546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477" b="1" dirty="0"/>
              <a:t>　容　器　刻　印　の　例</a:t>
            </a:r>
          </a:p>
        </p:txBody>
      </p:sp>
      <p:pic>
        <p:nvPicPr>
          <p:cNvPr id="11" name="図 10"/>
          <p:cNvPicPr>
            <a:picLocks noChangeAspect="1"/>
          </p:cNvPicPr>
          <p:nvPr/>
        </p:nvPicPr>
        <p:blipFill>
          <a:blip r:embed="rId5">
            <a:extLst>
              <a:ext uri="{BEBA8EAE-BF5A-486C-A8C5-ECC9F3942E4B}">
                <a14:imgProps xmlns:a14="http://schemas.microsoft.com/office/drawing/2010/main">
                  <a14:imgLayer r:embed="rId6">
                    <a14:imgEffect>
                      <a14:backgroundRemoval t="1550" b="100000" l="0" r="95349"/>
                    </a14:imgEffect>
                  </a14:imgLayer>
                </a14:imgProps>
              </a:ext>
            </a:extLst>
          </a:blip>
          <a:stretch>
            <a:fillRect/>
          </a:stretch>
        </p:blipFill>
        <p:spPr>
          <a:xfrm>
            <a:off x="1576049" y="2101813"/>
            <a:ext cx="725956" cy="2177867"/>
          </a:xfrm>
          <a:prstGeom prst="rect">
            <a:avLst/>
          </a:prstGeom>
        </p:spPr>
      </p:pic>
      <p:sp>
        <p:nvSpPr>
          <p:cNvPr id="13" name="右矢印 12"/>
          <p:cNvSpPr/>
          <p:nvPr/>
        </p:nvSpPr>
        <p:spPr>
          <a:xfrm rot="1702081">
            <a:off x="2358904" y="2980845"/>
            <a:ext cx="1099274" cy="157254"/>
          </a:xfrm>
          <a:prstGeom prst="rightArrow">
            <a:avLst>
              <a:gd name="adj1" fmla="val 50000"/>
              <a:gd name="adj2" fmla="val 71428"/>
            </a:avLst>
          </a:prstGeom>
          <a:solidFill>
            <a:srgbClr val="CC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15" name="Text Box 4"/>
          <p:cNvSpPr txBox="1">
            <a:spLocks noChangeArrowheads="1"/>
          </p:cNvSpPr>
          <p:nvPr/>
        </p:nvSpPr>
        <p:spPr bwMode="auto">
          <a:xfrm>
            <a:off x="507965" y="5099745"/>
            <a:ext cx="1895476" cy="31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477" dirty="0">
                <a:latin typeface="ＭＳ Ｐゴシック" panose="020B0600070205080204" pitchFamily="50" charset="-128"/>
              </a:rPr>
              <a:t>５．容器再検査</a:t>
            </a:r>
          </a:p>
        </p:txBody>
      </p:sp>
      <p:sp>
        <p:nvSpPr>
          <p:cNvPr id="16" name="Text Box 6"/>
          <p:cNvSpPr txBox="1">
            <a:spLocks noChangeArrowheads="1"/>
          </p:cNvSpPr>
          <p:nvPr/>
        </p:nvSpPr>
        <p:spPr bwMode="auto">
          <a:xfrm>
            <a:off x="897793" y="5412256"/>
            <a:ext cx="7511561" cy="688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spcBef>
                <a:spcPct val="0"/>
              </a:spcBef>
              <a:buNone/>
            </a:pPr>
            <a:r>
              <a:rPr lang="ja-JP" altLang="en-US" sz="1292" dirty="0">
                <a:latin typeface="ＭＳ Ｐゴシック" panose="020B0600070205080204" pitchFamily="50" charset="-128"/>
              </a:rPr>
              <a:t>高圧ガス容器を常に正常かつ安全な状態で使用していただくために、高圧ガス保安法では容器再検査及び容器附属品の再検査の実施を義務づけています。</a:t>
            </a:r>
            <a:endParaRPr lang="en-US" altLang="ja-JP" sz="1292" dirty="0">
              <a:latin typeface="ＭＳ Ｐゴシック" panose="020B0600070205080204" pitchFamily="50" charset="-128"/>
            </a:endParaRPr>
          </a:p>
          <a:p>
            <a:pPr eaLnBrk="1" hangingPunct="1">
              <a:spcBef>
                <a:spcPct val="0"/>
              </a:spcBef>
              <a:buFontTx/>
              <a:buNone/>
            </a:pPr>
            <a:r>
              <a:rPr lang="ja-JP" altLang="en-US" sz="1292" dirty="0">
                <a:latin typeface="ＭＳ Ｐゴシック" panose="020B0600070205080204" pitchFamily="50" charset="-128"/>
              </a:rPr>
              <a:t>再検査の期間は高圧ガスの容器の種類等によりそれぞれ定められています。 </a:t>
            </a:r>
          </a:p>
        </p:txBody>
      </p:sp>
      <p:sp>
        <p:nvSpPr>
          <p:cNvPr id="17" name="Text Box 4"/>
          <p:cNvSpPr txBox="1">
            <a:spLocks noChangeArrowheads="1"/>
          </p:cNvSpPr>
          <p:nvPr/>
        </p:nvSpPr>
        <p:spPr bwMode="auto">
          <a:xfrm>
            <a:off x="1322021" y="4511649"/>
            <a:ext cx="6734907" cy="262829"/>
          </a:xfrm>
          <a:prstGeom prst="rect">
            <a:avLst/>
          </a:prstGeom>
          <a:noFill/>
          <a:ln>
            <a:noFill/>
          </a:ln>
        </p:spPr>
        <p:txBody>
          <a:bodyPr wrap="square">
            <a:spAutoFit/>
          </a:bodyPr>
          <a:lstStyle>
            <a:lvl1pPr eaLnBrk="0" hangingPunct="0">
              <a:defRPr kumimoji="1" sz="2400">
                <a:solidFill>
                  <a:schemeClr val="tx1"/>
                </a:solidFill>
                <a:latin typeface="Times New Roman" pitchFamily="18" charset="0"/>
                <a:ea typeface="ＭＳ Ｐゴシック" pitchFamily="50" charset="-128"/>
              </a:defRPr>
            </a:lvl1pPr>
            <a:lvl2pPr marL="742950" indent="-285750" eaLnBrk="0" hangingPunct="0">
              <a:defRPr kumimoji="1" sz="2400">
                <a:solidFill>
                  <a:schemeClr val="tx1"/>
                </a:solidFill>
                <a:latin typeface="Times New Roman" pitchFamily="18" charset="0"/>
                <a:ea typeface="ＭＳ Ｐゴシック" pitchFamily="50" charset="-128"/>
              </a:defRPr>
            </a:lvl2pPr>
            <a:lvl3pPr marL="1143000" indent="-228600" eaLnBrk="0" hangingPunct="0">
              <a:defRPr kumimoji="1" sz="2400">
                <a:solidFill>
                  <a:schemeClr val="tx1"/>
                </a:solidFill>
                <a:latin typeface="Times New Roman" pitchFamily="18" charset="0"/>
                <a:ea typeface="ＭＳ Ｐゴシック" pitchFamily="50" charset="-128"/>
              </a:defRPr>
            </a:lvl3pPr>
            <a:lvl4pPr marL="1600200" indent="-228600" eaLnBrk="0" hangingPunct="0">
              <a:defRPr kumimoji="1" sz="2400">
                <a:solidFill>
                  <a:schemeClr val="tx1"/>
                </a:solidFill>
                <a:latin typeface="Times New Roman" pitchFamily="18" charset="0"/>
                <a:ea typeface="ＭＳ Ｐゴシック" pitchFamily="50" charset="-128"/>
              </a:defRPr>
            </a:lvl4pPr>
            <a:lvl5pPr marL="2057400" indent="-228600" eaLnBrk="0" hangingPunct="0">
              <a:defRPr kumimoji="1" sz="2400">
                <a:solidFill>
                  <a:schemeClr val="tx1"/>
                </a:solidFill>
                <a:latin typeface="Times New Roman" pitchFamily="18" charset="0"/>
                <a:ea typeface="ＭＳ Ｐゴシック" pitchFamily="50" charset="-128"/>
              </a:defRPr>
            </a:lvl5pPr>
            <a:lvl6pPr marL="2514600" indent="-228600" eaLnBrk="0" fontAlgn="base" hangingPunct="0">
              <a:spcBef>
                <a:spcPct val="0"/>
              </a:spcBef>
              <a:spcAft>
                <a:spcPct val="0"/>
              </a:spcAft>
              <a:defRPr kumimoji="1" sz="2400">
                <a:solidFill>
                  <a:schemeClr val="tx1"/>
                </a:solidFill>
                <a:latin typeface="Times New Roman" pitchFamily="18" charset="0"/>
                <a:ea typeface="ＭＳ Ｐゴシック" pitchFamily="50" charset="-128"/>
              </a:defRPr>
            </a:lvl6pPr>
            <a:lvl7pPr marL="2971800" indent="-228600" eaLnBrk="0" fontAlgn="base" hangingPunct="0">
              <a:spcBef>
                <a:spcPct val="0"/>
              </a:spcBef>
              <a:spcAft>
                <a:spcPct val="0"/>
              </a:spcAft>
              <a:defRPr kumimoji="1" sz="2400">
                <a:solidFill>
                  <a:schemeClr val="tx1"/>
                </a:solidFill>
                <a:latin typeface="Times New Roman" pitchFamily="18" charset="0"/>
                <a:ea typeface="ＭＳ Ｐゴシック" pitchFamily="50" charset="-128"/>
              </a:defRPr>
            </a:lvl7pPr>
            <a:lvl8pPr marL="3429000" indent="-228600" eaLnBrk="0" fontAlgn="base" hangingPunct="0">
              <a:spcBef>
                <a:spcPct val="0"/>
              </a:spcBef>
              <a:spcAft>
                <a:spcPct val="0"/>
              </a:spcAft>
              <a:defRPr kumimoji="1" sz="2400">
                <a:solidFill>
                  <a:schemeClr val="tx1"/>
                </a:solidFill>
                <a:latin typeface="Times New Roman" pitchFamily="18" charset="0"/>
                <a:ea typeface="ＭＳ Ｐゴシック" pitchFamily="50" charset="-128"/>
              </a:defRPr>
            </a:lvl8pPr>
            <a:lvl9pPr marL="3886200" indent="-228600" eaLnBrk="0" fontAlgn="base" hangingPunct="0">
              <a:spcBef>
                <a:spcPct val="0"/>
              </a:spcBef>
              <a:spcAft>
                <a:spcPct val="0"/>
              </a:spcAft>
              <a:defRPr kumimoji="1" sz="2400">
                <a:solidFill>
                  <a:schemeClr val="tx1"/>
                </a:solidFill>
                <a:latin typeface="Times New Roman" pitchFamily="18" charset="0"/>
                <a:ea typeface="ＭＳ Ｐゴシック" pitchFamily="50" charset="-128"/>
              </a:defRPr>
            </a:lvl9pPr>
          </a:lstStyle>
          <a:p>
            <a:pPr eaLnBrk="1" hangingPunct="1">
              <a:defRPr/>
            </a:pPr>
            <a:r>
              <a:rPr lang="ja-JP" altLang="en-US" sz="1108" dirty="0">
                <a:latin typeface="ＭＳ Ｐゴシック" panose="020B0600070205080204" pitchFamily="50" charset="-128"/>
              </a:rPr>
              <a:t>＊一般複合容器では、刻印が直接打てないため、刻印に代えてラベルを</a:t>
            </a:r>
            <a:r>
              <a:rPr lang="en-US" altLang="ja-JP" sz="1108" dirty="0">
                <a:latin typeface="ＭＳ Ｐゴシック" panose="020B0600070205080204" pitchFamily="50" charset="-128"/>
              </a:rPr>
              <a:t>FRP</a:t>
            </a:r>
            <a:r>
              <a:rPr lang="ja-JP" altLang="en-US" sz="1108" dirty="0">
                <a:latin typeface="ＭＳ Ｐゴシック" panose="020B0600070205080204" pitchFamily="50" charset="-128"/>
              </a:rPr>
              <a:t>層に巻き込む方式としています。</a:t>
            </a:r>
          </a:p>
        </p:txBody>
      </p:sp>
      <p:sp>
        <p:nvSpPr>
          <p:cNvPr id="4" name="スライド番号プレースホルダー 3"/>
          <p:cNvSpPr>
            <a:spLocks noGrp="1"/>
          </p:cNvSpPr>
          <p:nvPr>
            <p:ph type="sldNum" sz="quarter" idx="12"/>
          </p:nvPr>
        </p:nvSpPr>
        <p:spPr/>
        <p:txBody>
          <a:bodyPr/>
          <a:lstStyle/>
          <a:p>
            <a:fld id="{66C92D76-81BE-4672-9501-F7C99C4BF68C}" type="slidenum">
              <a:rPr kumimoji="1" lang="ja-JP" altLang="en-US" smtClean="0"/>
              <a:t>20</a:t>
            </a:fld>
            <a:endParaRPr kumimoji="1" lang="ja-JP" altLang="en-US"/>
          </a:p>
        </p:txBody>
      </p:sp>
      <p:grpSp>
        <p:nvGrpSpPr>
          <p:cNvPr id="8" name="グループ化 7"/>
          <p:cNvGrpSpPr/>
          <p:nvPr/>
        </p:nvGrpSpPr>
        <p:grpSpPr>
          <a:xfrm>
            <a:off x="3117083" y="2324996"/>
            <a:ext cx="1980903" cy="2177867"/>
            <a:chOff x="3376840" y="2232996"/>
            <a:chExt cx="2145978" cy="2359356"/>
          </a:xfrm>
        </p:grpSpPr>
        <p:pic>
          <p:nvPicPr>
            <p:cNvPr id="9" name="図 8"/>
            <p:cNvPicPr>
              <a:picLocks noChangeAspect="1"/>
            </p:cNvPicPr>
            <p:nvPr/>
          </p:nvPicPr>
          <p:blipFill>
            <a:blip r:embed="rId7"/>
            <a:stretch>
              <a:fillRect/>
            </a:stretch>
          </p:blipFill>
          <p:spPr>
            <a:xfrm>
              <a:off x="3376840" y="2232996"/>
              <a:ext cx="2145978" cy="2359356"/>
            </a:xfrm>
            <a:prstGeom prst="rect">
              <a:avLst/>
            </a:prstGeom>
          </p:spPr>
        </p:pic>
        <p:pic>
          <p:nvPicPr>
            <p:cNvPr id="7" name="図 6"/>
            <p:cNvPicPr>
              <a:picLocks noChangeAspect="1"/>
            </p:cNvPicPr>
            <p:nvPr/>
          </p:nvPicPr>
          <p:blipFill>
            <a:blip r:embed="rId8"/>
            <a:stretch>
              <a:fillRect/>
            </a:stretch>
          </p:blipFill>
          <p:spPr>
            <a:xfrm>
              <a:off x="4388856" y="2994399"/>
              <a:ext cx="209472" cy="65681"/>
            </a:xfrm>
            <a:prstGeom prst="rect">
              <a:avLst/>
            </a:prstGeom>
          </p:spPr>
        </p:pic>
      </p:grpSp>
      <p:pic>
        <p:nvPicPr>
          <p:cNvPr id="23" name="図 22"/>
          <p:cNvPicPr>
            <a:picLocks noChangeAspect="1"/>
          </p:cNvPicPr>
          <p:nvPr/>
        </p:nvPicPr>
        <p:blipFill>
          <a:blip r:embed="rId9"/>
          <a:stretch>
            <a:fillRect/>
          </a:stretch>
        </p:blipFill>
        <p:spPr>
          <a:xfrm>
            <a:off x="4457700" y="3734734"/>
            <a:ext cx="372314" cy="110911"/>
          </a:xfrm>
          <a:prstGeom prst="rect">
            <a:avLst/>
          </a:prstGeom>
        </p:spPr>
      </p:pic>
      <p:sp>
        <p:nvSpPr>
          <p:cNvPr id="10" name="テキスト ボックス 9"/>
          <p:cNvSpPr txBox="1"/>
          <p:nvPr/>
        </p:nvSpPr>
        <p:spPr>
          <a:xfrm>
            <a:off x="4374664" y="3673730"/>
            <a:ext cx="538386" cy="291105"/>
          </a:xfrm>
          <a:prstGeom prst="rect">
            <a:avLst/>
          </a:prstGeom>
          <a:noFill/>
        </p:spPr>
        <p:txBody>
          <a:bodyPr wrap="square" rtlCol="0">
            <a:spAutoFit/>
          </a:bodyPr>
          <a:lstStyle/>
          <a:p>
            <a:r>
              <a:rPr lang="ja-JP" altLang="en-US" sz="646" dirty="0">
                <a:solidFill>
                  <a:srgbClr val="EAEAEA"/>
                </a:solidFill>
                <a:effectLst>
                  <a:outerShdw blurRad="38100" dist="38100" dir="2700000" algn="tl">
                    <a:srgbClr val="000000">
                      <a:alpha val="43137"/>
                    </a:srgbClr>
                  </a:outerShdw>
                </a:effectLst>
                <a:latin typeface="HGP創英角ｺﾞｼｯｸUB" panose="020B0900000000000000" pitchFamily="50" charset="-128"/>
                <a:ea typeface="HGP創英角ｺﾞｼｯｸUB" panose="020B0900000000000000" pitchFamily="50" charset="-128"/>
              </a:rPr>
              <a:t>③１０</a:t>
            </a:r>
            <a:r>
              <a:rPr lang="en-US" altLang="ja-JP" sz="646" dirty="0">
                <a:solidFill>
                  <a:srgbClr val="EAEAEA"/>
                </a:solidFill>
                <a:effectLst>
                  <a:outerShdw blurRad="38100" dist="38100" dir="2700000" algn="tl">
                    <a:srgbClr val="000000">
                      <a:alpha val="43137"/>
                    </a:srgbClr>
                  </a:outerShdw>
                </a:effectLst>
                <a:latin typeface="HGP創英角ｺﾞｼｯｸUB" panose="020B0900000000000000" pitchFamily="50" charset="-128"/>
                <a:ea typeface="HGP創英角ｺﾞｼｯｸUB" panose="020B0900000000000000" pitchFamily="50" charset="-128"/>
              </a:rPr>
              <a:t>-1</a:t>
            </a:r>
            <a:r>
              <a:rPr lang="ja-JP" altLang="en-US" sz="646" dirty="0">
                <a:solidFill>
                  <a:srgbClr val="EAEAEA"/>
                </a:solidFill>
                <a:effectLst>
                  <a:outerShdw blurRad="38100" dist="38100" dir="2700000" algn="tl">
                    <a:srgbClr val="000000">
                      <a:alpha val="43137"/>
                    </a:srgbClr>
                  </a:outerShdw>
                </a:effectLst>
                <a:latin typeface="HGP創英角ｺﾞｼｯｸUB" panose="020B0900000000000000" pitchFamily="50" charset="-128"/>
                <a:ea typeface="HGP創英角ｺﾞｼｯｸUB" panose="020B0900000000000000" pitchFamily="50" charset="-128"/>
              </a:rPr>
              <a:t>４</a:t>
            </a:r>
          </a:p>
        </p:txBody>
      </p:sp>
      <p:pic>
        <p:nvPicPr>
          <p:cNvPr id="19" name="医療ガスについて5-5">
            <a:hlinkClick r:id="" action="ppaction://media"/>
            <a:extLst>
              <a:ext uri="{FF2B5EF4-FFF2-40B4-BE49-F238E27FC236}">
                <a16:creationId xmlns:a16="http://schemas.microsoft.com/office/drawing/2014/main" id="{08573E60-E0D7-40B6-9217-7D7B525A474C}"/>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9262385" y="0"/>
            <a:ext cx="487362" cy="487362"/>
          </a:xfrm>
          <a:prstGeom prst="rect">
            <a:avLst/>
          </a:prstGeom>
        </p:spPr>
      </p:pic>
    </p:spTree>
    <p:extLst>
      <p:ext uri="{BB962C8B-B14F-4D97-AF65-F5344CB8AC3E}">
        <p14:creationId xmlns:p14="http://schemas.microsoft.com/office/powerpoint/2010/main" val="2982208274"/>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9693"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9"/>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スライド番号プレースホルダー 2"/>
          <p:cNvSpPr>
            <a:spLocks noGrp="1"/>
          </p:cNvSpPr>
          <p:nvPr>
            <p:ph type="sldNum" sz="quarter" idx="12"/>
          </p:nvPr>
        </p:nvSpPr>
        <p:spPr/>
        <p:txBody>
          <a:bodyPr/>
          <a:lstStyle/>
          <a:p>
            <a:fld id="{EA3351F6-B842-409E-9A4B-39EBC603B823}" type="slidenum">
              <a:rPr kumimoji="1" lang="ja-JP" altLang="en-US" smtClean="0"/>
              <a:t>21</a:t>
            </a:fld>
            <a:endParaRPr kumimoji="1" lang="ja-JP" altLang="en-US" dirty="0"/>
          </a:p>
        </p:txBody>
      </p:sp>
      <p:sp>
        <p:nvSpPr>
          <p:cNvPr id="12" name="角丸四角形 11"/>
          <p:cNvSpPr/>
          <p:nvPr/>
        </p:nvSpPr>
        <p:spPr>
          <a:xfrm>
            <a:off x="368300" y="847726"/>
            <a:ext cx="8572500" cy="735012"/>
          </a:xfrm>
          <a:prstGeom prst="roundRect">
            <a:avLst>
              <a:gd name="adj" fmla="val 18512"/>
            </a:avLst>
          </a:prstGeom>
          <a:solidFill>
            <a:srgbClr val="F5FDF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ja-JP" altLang="en-US"/>
          </a:p>
        </p:txBody>
      </p:sp>
      <p:sp>
        <p:nvSpPr>
          <p:cNvPr id="13" name="Text Box 4"/>
          <p:cNvSpPr txBox="1">
            <a:spLocks noChangeArrowheads="1"/>
          </p:cNvSpPr>
          <p:nvPr/>
        </p:nvSpPr>
        <p:spPr bwMode="auto">
          <a:xfrm>
            <a:off x="306387" y="825501"/>
            <a:ext cx="858361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Calibri" panose="020F0502020204030204" pitchFamily="34" charset="0"/>
                <a:ea typeface="ＭＳ Ｐゴシック" panose="020B0600070205080204" pitchFamily="50" charset="-128"/>
              </a:defRPr>
            </a:lvl1pPr>
            <a:lvl2pPr marL="742950" indent="-285750">
              <a:defRPr kumimoji="1">
                <a:solidFill>
                  <a:schemeClr val="tx1"/>
                </a:solidFill>
                <a:latin typeface="Calibri" panose="020F0502020204030204" pitchFamily="34" charset="0"/>
                <a:ea typeface="ＭＳ Ｐゴシック" panose="020B0600070205080204" pitchFamily="50" charset="-128"/>
              </a:defRPr>
            </a:lvl2pPr>
            <a:lvl3pPr marL="1143000" indent="-228600">
              <a:defRPr kumimoji="1">
                <a:solidFill>
                  <a:schemeClr val="tx1"/>
                </a:solidFill>
                <a:latin typeface="Calibri" panose="020F0502020204030204" pitchFamily="34" charset="0"/>
                <a:ea typeface="ＭＳ Ｐゴシック" panose="020B0600070205080204" pitchFamily="50" charset="-128"/>
              </a:defRPr>
            </a:lvl3pPr>
            <a:lvl4pPr marL="1600200" indent="-228600">
              <a:defRPr kumimoji="1">
                <a:solidFill>
                  <a:schemeClr val="tx1"/>
                </a:solidFill>
                <a:latin typeface="Calibri" panose="020F0502020204030204" pitchFamily="34" charset="0"/>
                <a:ea typeface="ＭＳ Ｐゴシック" panose="020B0600070205080204" pitchFamily="50" charset="-128"/>
              </a:defRPr>
            </a:lvl4pPr>
            <a:lvl5pPr marL="2057400" indent="-228600">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9pPr>
          </a:lstStyle>
          <a:p>
            <a:r>
              <a:rPr lang="ja-JP" altLang="en-US" sz="1400" dirty="0">
                <a:latin typeface="Arial" panose="020B0604020202020204" pitchFamily="34" charset="0"/>
              </a:rPr>
              <a:t>　医療ガスを使用する医療機関には、医療ガスの配管設備が設置されることが多くあり、この医療ガス設備は</a:t>
            </a:r>
            <a:r>
              <a:rPr lang="en-US" altLang="ja-JP" sz="1400" dirty="0">
                <a:latin typeface="Arial" panose="020B0604020202020204" pitchFamily="34" charset="0"/>
              </a:rPr>
              <a:t>『</a:t>
            </a:r>
            <a:r>
              <a:rPr lang="ja-JP" altLang="en-US" sz="1400" dirty="0">
                <a:latin typeface="Arial" panose="020B0604020202020204" pitchFamily="34" charset="0"/>
              </a:rPr>
              <a:t>医療ガスの安全管理について</a:t>
            </a:r>
            <a:r>
              <a:rPr lang="en-US" altLang="ja-JP" sz="1400" dirty="0">
                <a:latin typeface="Arial" panose="020B0604020202020204" pitchFamily="34" charset="0"/>
              </a:rPr>
              <a:t>』</a:t>
            </a:r>
            <a:r>
              <a:rPr lang="ja-JP" altLang="en-US" sz="1400" dirty="0">
                <a:latin typeface="Arial" panose="020B0604020202020204" pitchFamily="34" charset="0"/>
              </a:rPr>
              <a:t>（医政発 </a:t>
            </a:r>
            <a:r>
              <a:rPr lang="en-US" altLang="ja-JP" sz="1400" dirty="0">
                <a:latin typeface="Arial" panose="020B0604020202020204" pitchFamily="34" charset="0"/>
              </a:rPr>
              <a:t>0817 </a:t>
            </a:r>
            <a:r>
              <a:rPr lang="ja-JP" altLang="en-US" sz="1400" dirty="0">
                <a:latin typeface="Arial" panose="020B0604020202020204" pitchFamily="34" charset="0"/>
              </a:rPr>
              <a:t>第 </a:t>
            </a:r>
            <a:r>
              <a:rPr lang="en-US" altLang="ja-JP" sz="1400" dirty="0">
                <a:latin typeface="Arial" panose="020B0604020202020204" pitchFamily="34" charset="0"/>
              </a:rPr>
              <a:t>6 </a:t>
            </a:r>
            <a:r>
              <a:rPr lang="ja-JP" altLang="en-US" sz="1400" dirty="0">
                <a:latin typeface="Arial" panose="020B0604020202020204" pitchFamily="34" charset="0"/>
              </a:rPr>
              <a:t>号 厚生労働省医政局長通知、令和 </a:t>
            </a:r>
            <a:r>
              <a:rPr lang="en-US" altLang="ja-JP" sz="1400" dirty="0">
                <a:latin typeface="Arial" panose="020B0604020202020204" pitchFamily="34" charset="0"/>
              </a:rPr>
              <a:t>2 </a:t>
            </a:r>
            <a:r>
              <a:rPr lang="ja-JP" altLang="en-US" sz="1400" dirty="0">
                <a:latin typeface="Arial" panose="020B0604020202020204" pitchFamily="34" charset="0"/>
              </a:rPr>
              <a:t>年 </a:t>
            </a:r>
            <a:r>
              <a:rPr lang="en-US" altLang="ja-JP" sz="1400" dirty="0">
                <a:latin typeface="Arial" panose="020B0604020202020204" pitchFamily="34" charset="0"/>
              </a:rPr>
              <a:t>8 </a:t>
            </a:r>
            <a:r>
              <a:rPr lang="ja-JP" altLang="en-US" sz="1400" dirty="0">
                <a:latin typeface="Arial" panose="020B0604020202020204" pitchFamily="34" charset="0"/>
              </a:rPr>
              <a:t>月 </a:t>
            </a:r>
            <a:r>
              <a:rPr lang="en-US" altLang="ja-JP" sz="1400" dirty="0">
                <a:latin typeface="Arial" panose="020B0604020202020204" pitchFamily="34" charset="0"/>
              </a:rPr>
              <a:t>17 </a:t>
            </a:r>
            <a:r>
              <a:rPr lang="ja-JP" altLang="en-US" sz="1400" dirty="0">
                <a:latin typeface="Arial" panose="020B0604020202020204" pitchFamily="34" charset="0"/>
              </a:rPr>
              <a:t>日</a:t>
            </a:r>
            <a:r>
              <a:rPr lang="ja-JP" altLang="en-US" sz="1400" dirty="0">
                <a:latin typeface="ＭＳ Ｐゴシック" panose="020B0600070205080204" pitchFamily="50" charset="-128"/>
              </a:rPr>
              <a:t>）</a:t>
            </a:r>
            <a:r>
              <a:rPr lang="ja-JP" altLang="en-US" sz="1400" dirty="0">
                <a:latin typeface="Arial" panose="020B0604020202020204" pitchFamily="34" charset="0"/>
              </a:rPr>
              <a:t>と、日本産業規格の</a:t>
            </a:r>
            <a:r>
              <a:rPr lang="en-US" altLang="ja-JP" sz="1400" dirty="0">
                <a:latin typeface="Arial" panose="020B0604020202020204" pitchFamily="34" charset="0"/>
              </a:rPr>
              <a:t>『</a:t>
            </a:r>
            <a:r>
              <a:rPr lang="ja-JP" altLang="en-US" sz="1400" dirty="0">
                <a:latin typeface="Arial" panose="020B0604020202020204" pitchFamily="34" charset="0"/>
              </a:rPr>
              <a:t>医療ガス設備</a:t>
            </a:r>
            <a:r>
              <a:rPr lang="en-US" altLang="ja-JP" sz="1400" dirty="0">
                <a:latin typeface="Arial" panose="020B0604020202020204" pitchFamily="34" charset="0"/>
              </a:rPr>
              <a:t>』</a:t>
            </a:r>
            <a:r>
              <a:rPr lang="ja-JP" altLang="en-US" sz="1400" dirty="0">
                <a:latin typeface="Arial" panose="020B0604020202020204" pitchFamily="34" charset="0"/>
              </a:rPr>
              <a:t>（</a:t>
            </a:r>
            <a:r>
              <a:rPr lang="en-US" altLang="ja-JP" sz="1400" dirty="0">
                <a:latin typeface="ＭＳ Ｐゴシック" panose="020B0600070205080204" pitchFamily="50" charset="-128"/>
              </a:rPr>
              <a:t>JIS T 7101</a:t>
            </a:r>
            <a:r>
              <a:rPr lang="ja-JP" altLang="en-US" sz="1400" dirty="0">
                <a:latin typeface="Arial" panose="020B0604020202020204" pitchFamily="34" charset="0"/>
              </a:rPr>
              <a:t>）・</a:t>
            </a:r>
            <a:r>
              <a:rPr lang="en-US" altLang="ja-JP" sz="1400" dirty="0">
                <a:latin typeface="Arial" panose="020B0604020202020204" pitchFamily="34" charset="0"/>
              </a:rPr>
              <a:t>『</a:t>
            </a:r>
            <a:r>
              <a:rPr lang="ja-JP" altLang="en-US" sz="1400" dirty="0">
                <a:latin typeface="Arial" panose="020B0604020202020204" pitchFamily="34" charset="0"/>
              </a:rPr>
              <a:t>医療ガスホースアセンブリ</a:t>
            </a:r>
            <a:r>
              <a:rPr lang="en-US" altLang="ja-JP" sz="1400" dirty="0">
                <a:latin typeface="Arial" panose="020B0604020202020204" pitchFamily="34" charset="0"/>
              </a:rPr>
              <a:t>』</a:t>
            </a:r>
            <a:r>
              <a:rPr lang="ja-JP" altLang="en-US" sz="1400" dirty="0">
                <a:latin typeface="Arial" panose="020B0604020202020204" pitchFamily="34" charset="0"/>
              </a:rPr>
              <a:t>（</a:t>
            </a:r>
            <a:r>
              <a:rPr lang="en-US" altLang="ja-JP" sz="1400" dirty="0">
                <a:latin typeface="ＭＳ Ｐゴシック" panose="020B0600070205080204" pitchFamily="50" charset="-128"/>
              </a:rPr>
              <a:t> JIS T 7111</a:t>
            </a:r>
            <a:r>
              <a:rPr lang="ja-JP" altLang="en-US" sz="1400" dirty="0">
                <a:latin typeface="Arial" panose="020B0604020202020204" pitchFamily="34" charset="0"/>
              </a:rPr>
              <a:t>）の適用を受けます。</a:t>
            </a:r>
            <a:endParaRPr lang="ja-JP" altLang="en-US" sz="1400" dirty="0">
              <a:latin typeface="ＭＳ Ｐゴシック" panose="020B0600070205080204" pitchFamily="50" charset="-128"/>
            </a:endParaRPr>
          </a:p>
        </p:txBody>
      </p:sp>
      <p:sp>
        <p:nvSpPr>
          <p:cNvPr id="14" name="Text Box 4"/>
          <p:cNvSpPr txBox="1">
            <a:spLocks noChangeArrowheads="1"/>
          </p:cNvSpPr>
          <p:nvPr/>
        </p:nvSpPr>
        <p:spPr bwMode="auto">
          <a:xfrm>
            <a:off x="306388" y="1638301"/>
            <a:ext cx="858361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Calibri" panose="020F0502020204030204" pitchFamily="34" charset="0"/>
                <a:ea typeface="ＭＳ Ｐゴシック" panose="020B0600070205080204" pitchFamily="50" charset="-128"/>
              </a:defRPr>
            </a:lvl1pPr>
            <a:lvl2pPr marL="742950" indent="-285750">
              <a:defRPr kumimoji="1">
                <a:solidFill>
                  <a:schemeClr val="tx1"/>
                </a:solidFill>
                <a:latin typeface="Calibri" panose="020F0502020204030204" pitchFamily="34" charset="0"/>
                <a:ea typeface="ＭＳ Ｐゴシック" panose="020B0600070205080204" pitchFamily="50" charset="-128"/>
              </a:defRPr>
            </a:lvl2pPr>
            <a:lvl3pPr marL="1143000" indent="-228600">
              <a:defRPr kumimoji="1">
                <a:solidFill>
                  <a:schemeClr val="tx1"/>
                </a:solidFill>
                <a:latin typeface="Calibri" panose="020F0502020204030204" pitchFamily="34" charset="0"/>
                <a:ea typeface="ＭＳ Ｐゴシック" panose="020B0600070205080204" pitchFamily="50" charset="-128"/>
              </a:defRPr>
            </a:lvl3pPr>
            <a:lvl4pPr marL="1600200" indent="-228600">
              <a:defRPr kumimoji="1">
                <a:solidFill>
                  <a:schemeClr val="tx1"/>
                </a:solidFill>
                <a:latin typeface="Calibri" panose="020F0502020204030204" pitchFamily="34" charset="0"/>
                <a:ea typeface="ＭＳ Ｐゴシック" panose="020B0600070205080204" pitchFamily="50" charset="-128"/>
              </a:defRPr>
            </a:lvl4pPr>
            <a:lvl5pPr marL="2057400" indent="-228600">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9pPr>
          </a:lstStyle>
          <a:p>
            <a:r>
              <a:rPr lang="ja-JP" altLang="en-US" sz="1600" dirty="0">
                <a:latin typeface="Arial" panose="020B0604020202020204" pitchFamily="34" charset="0"/>
              </a:rPr>
              <a:t>１．医療ガス設備概要図</a:t>
            </a:r>
            <a:endParaRPr lang="en-US" altLang="ja-JP" sz="1600" dirty="0">
              <a:latin typeface="ＭＳ Ｐゴシック" panose="020B0600070205080204" pitchFamily="50" charset="-128"/>
            </a:endParaRPr>
          </a:p>
        </p:txBody>
      </p:sp>
      <p:sp>
        <p:nvSpPr>
          <p:cNvPr id="15" name="Text Box 5"/>
          <p:cNvSpPr txBox="1">
            <a:spLocks noChangeArrowheads="1"/>
          </p:cNvSpPr>
          <p:nvPr/>
        </p:nvSpPr>
        <p:spPr bwMode="auto">
          <a:xfrm>
            <a:off x="495300" y="2045025"/>
            <a:ext cx="8020050" cy="307777"/>
          </a:xfrm>
          <a:prstGeom prst="rect">
            <a:avLst/>
          </a:prstGeom>
          <a:noFill/>
          <a:ln>
            <a:noFill/>
          </a:ln>
        </p:spPr>
        <p:txBody>
          <a:bodyPr>
            <a:spAutoFit/>
          </a:bodyPr>
          <a:lstStyle>
            <a:lvl1pPr>
              <a:defRPr kumimoji="1">
                <a:solidFill>
                  <a:schemeClr val="tx1"/>
                </a:solidFill>
                <a:latin typeface="Calibri" panose="020F0502020204030204" pitchFamily="34" charset="0"/>
                <a:ea typeface="ＭＳ Ｐゴシック" panose="020B0600070205080204" pitchFamily="50" charset="-128"/>
              </a:defRPr>
            </a:lvl1pPr>
            <a:lvl2pPr marL="742950" indent="-285750">
              <a:defRPr kumimoji="1">
                <a:solidFill>
                  <a:schemeClr val="tx1"/>
                </a:solidFill>
                <a:latin typeface="Calibri" panose="020F0502020204030204" pitchFamily="34" charset="0"/>
                <a:ea typeface="ＭＳ Ｐゴシック" panose="020B0600070205080204" pitchFamily="50" charset="-128"/>
              </a:defRPr>
            </a:lvl2pPr>
            <a:lvl3pPr marL="1143000" indent="-228600">
              <a:defRPr kumimoji="1">
                <a:solidFill>
                  <a:schemeClr val="tx1"/>
                </a:solidFill>
                <a:latin typeface="Calibri" panose="020F0502020204030204" pitchFamily="34" charset="0"/>
                <a:ea typeface="ＭＳ Ｐゴシック" panose="020B0600070205080204" pitchFamily="50" charset="-128"/>
              </a:defRPr>
            </a:lvl3pPr>
            <a:lvl4pPr marL="1600200" indent="-228600">
              <a:defRPr kumimoji="1">
                <a:solidFill>
                  <a:schemeClr val="tx1"/>
                </a:solidFill>
                <a:latin typeface="Calibri" panose="020F0502020204030204" pitchFamily="34" charset="0"/>
                <a:ea typeface="ＭＳ Ｐゴシック" panose="020B0600070205080204" pitchFamily="50" charset="-128"/>
              </a:defRPr>
            </a:lvl4pPr>
            <a:lvl5pPr marL="2057400" indent="-228600">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9pPr>
          </a:lstStyle>
          <a:p>
            <a:r>
              <a:rPr lang="ja-JP" altLang="en-US" sz="1400" dirty="0">
                <a:latin typeface="Arial" panose="020B0604020202020204" pitchFamily="34" charset="0"/>
              </a:rPr>
              <a:t>医療ガスの供給は、概念的に次の図で示されるとおりです。</a:t>
            </a:r>
          </a:p>
        </p:txBody>
      </p:sp>
      <p:pic>
        <p:nvPicPr>
          <p:cNvPr id="16" name="Picture 7" descr="pipe_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40449" y="3399358"/>
            <a:ext cx="2497138" cy="153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テキスト ボックス 9"/>
          <p:cNvSpPr txBox="1">
            <a:spLocks noChangeArrowheads="1"/>
          </p:cNvSpPr>
          <p:nvPr/>
        </p:nvSpPr>
        <p:spPr bwMode="auto">
          <a:xfrm>
            <a:off x="6054725" y="5115011"/>
            <a:ext cx="2668587"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spcBef>
                <a:spcPct val="0"/>
              </a:spcBef>
              <a:buFont typeface="Arial" panose="020B0604020202020204" pitchFamily="34" charset="0"/>
              <a:buNone/>
            </a:pPr>
            <a:r>
              <a:rPr lang="ja-JP" altLang="en-US" sz="1200" dirty="0">
                <a:latin typeface="ＭＳ Ｐゴシック" panose="020B0600070205080204" pitchFamily="50" charset="-128"/>
              </a:rPr>
              <a:t>医療ガス配管は、誤接続が無いように</a:t>
            </a:r>
            <a:r>
              <a:rPr lang="en-US" altLang="ja-JP" sz="1200" dirty="0">
                <a:latin typeface="ＭＳ Ｐゴシック" panose="020B0600070205080204" pitchFamily="50" charset="-128"/>
              </a:rPr>
              <a:t>JIS  T 7101 </a:t>
            </a:r>
            <a:r>
              <a:rPr lang="ja-JP" altLang="en-US" sz="1200" dirty="0">
                <a:latin typeface="ＭＳ Ｐゴシック" panose="020B0600070205080204" pitchFamily="50" charset="-128"/>
              </a:rPr>
              <a:t>の規定で色分けがされています。</a:t>
            </a:r>
          </a:p>
        </p:txBody>
      </p:sp>
      <p:sp>
        <p:nvSpPr>
          <p:cNvPr id="18" name="Text Box 5"/>
          <p:cNvSpPr txBox="1">
            <a:spLocks noChangeArrowheads="1"/>
          </p:cNvSpPr>
          <p:nvPr/>
        </p:nvSpPr>
        <p:spPr bwMode="auto">
          <a:xfrm>
            <a:off x="2130171" y="6334127"/>
            <a:ext cx="2308225" cy="304800"/>
          </a:xfrm>
          <a:prstGeom prst="rect">
            <a:avLst/>
          </a:prstGeom>
          <a:noFill/>
          <a:ln>
            <a:noFill/>
          </a:ln>
        </p:spPr>
        <p:txBody>
          <a:bodyPr>
            <a:spAutoFit/>
          </a:bodyPr>
          <a:lstStyle>
            <a:lvl1pPr>
              <a:defRPr kumimoji="1">
                <a:solidFill>
                  <a:schemeClr val="tx1"/>
                </a:solidFill>
                <a:latin typeface="Calibri" panose="020F0502020204030204" pitchFamily="34" charset="0"/>
                <a:ea typeface="ＭＳ Ｐゴシック" panose="020B0600070205080204" pitchFamily="50" charset="-128"/>
              </a:defRPr>
            </a:lvl1pPr>
            <a:lvl2pPr marL="742950" indent="-285750">
              <a:defRPr kumimoji="1">
                <a:solidFill>
                  <a:schemeClr val="tx1"/>
                </a:solidFill>
                <a:latin typeface="Calibri" panose="020F0502020204030204" pitchFamily="34" charset="0"/>
                <a:ea typeface="ＭＳ Ｐゴシック" panose="020B0600070205080204" pitchFamily="50" charset="-128"/>
              </a:defRPr>
            </a:lvl2pPr>
            <a:lvl3pPr marL="1143000" indent="-228600">
              <a:defRPr kumimoji="1">
                <a:solidFill>
                  <a:schemeClr val="tx1"/>
                </a:solidFill>
                <a:latin typeface="Calibri" panose="020F0502020204030204" pitchFamily="34" charset="0"/>
                <a:ea typeface="ＭＳ Ｐゴシック" panose="020B0600070205080204" pitchFamily="50" charset="-128"/>
              </a:defRPr>
            </a:lvl3pPr>
            <a:lvl4pPr marL="1600200" indent="-228600">
              <a:defRPr kumimoji="1">
                <a:solidFill>
                  <a:schemeClr val="tx1"/>
                </a:solidFill>
                <a:latin typeface="Calibri" panose="020F0502020204030204" pitchFamily="34" charset="0"/>
                <a:ea typeface="ＭＳ Ｐゴシック" panose="020B0600070205080204" pitchFamily="50" charset="-128"/>
              </a:defRPr>
            </a:lvl4pPr>
            <a:lvl5pPr marL="2057400" indent="-228600">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9pPr>
          </a:lstStyle>
          <a:p>
            <a:pPr algn="ctr"/>
            <a:r>
              <a:rPr lang="ja-JP" altLang="en-US" sz="1400" dirty="0">
                <a:latin typeface="ＭＳ Ｐゴシック" panose="020B0600070205080204" pitchFamily="50" charset="-128"/>
              </a:rPr>
              <a:t>医療ガス設備概要</a:t>
            </a:r>
            <a:endParaRPr lang="ja-JP" altLang="en-US" sz="1400" dirty="0">
              <a:latin typeface="Arial" panose="020B0604020202020204" pitchFamily="34" charset="0"/>
            </a:endParaRPr>
          </a:p>
        </p:txBody>
      </p:sp>
      <p:pic>
        <p:nvPicPr>
          <p:cNvPr id="19" name="図 18"/>
          <p:cNvPicPr>
            <a:picLocks noChangeAspect="1"/>
          </p:cNvPicPr>
          <p:nvPr/>
        </p:nvPicPr>
        <p:blipFill>
          <a:blip r:embed="rId6"/>
          <a:stretch>
            <a:fillRect/>
          </a:stretch>
        </p:blipFill>
        <p:spPr>
          <a:xfrm>
            <a:off x="833770" y="2455174"/>
            <a:ext cx="4901028" cy="3859130"/>
          </a:xfrm>
          <a:prstGeom prst="rect">
            <a:avLst/>
          </a:prstGeom>
        </p:spPr>
      </p:pic>
      <p:sp>
        <p:nvSpPr>
          <p:cNvPr id="2" name="正方形/長方形 1">
            <a:extLst>
              <a:ext uri="{FF2B5EF4-FFF2-40B4-BE49-F238E27FC236}">
                <a16:creationId xmlns:a16="http://schemas.microsoft.com/office/drawing/2014/main" id="{3A7B7E65-DFB7-4067-81C0-783AC87844C9}"/>
              </a:ext>
            </a:extLst>
          </p:cNvPr>
          <p:cNvSpPr/>
          <p:nvPr/>
        </p:nvSpPr>
        <p:spPr>
          <a:xfrm>
            <a:off x="2685535" y="2726724"/>
            <a:ext cx="1112108" cy="115330"/>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000" dirty="0">
                <a:solidFill>
                  <a:schemeClr val="tx1"/>
                </a:solidFill>
                <a:latin typeface="+mn-ea"/>
              </a:rPr>
              <a:t>医療ガス設備</a:t>
            </a:r>
          </a:p>
        </p:txBody>
      </p:sp>
      <p:pic>
        <p:nvPicPr>
          <p:cNvPr id="4" name="医療ガスについて6-1">
            <a:hlinkClick r:id="" action="ppaction://media"/>
            <a:extLst>
              <a:ext uri="{FF2B5EF4-FFF2-40B4-BE49-F238E27FC236}">
                <a16:creationId xmlns:a16="http://schemas.microsoft.com/office/drawing/2014/main" id="{3A824303-B727-43BB-967C-A178A483214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324174" y="0"/>
            <a:ext cx="609600" cy="609600"/>
          </a:xfrm>
          <a:prstGeom prst="rect">
            <a:avLst/>
          </a:prstGeom>
        </p:spPr>
      </p:pic>
    </p:spTree>
    <p:extLst>
      <p:ext uri="{BB962C8B-B14F-4D97-AF65-F5344CB8AC3E}">
        <p14:creationId xmlns:p14="http://schemas.microsoft.com/office/powerpoint/2010/main" val="738617610"/>
      </p:ext>
    </p:extLst>
  </p:cSld>
  <p:clrMapOvr>
    <a:masterClrMapping/>
  </p:clrMapOvr>
  <mc:AlternateContent xmlns:mc="http://schemas.openxmlformats.org/markup-compatibility/2006" xmlns:p14="http://schemas.microsoft.com/office/powerpoint/2010/main">
    <mc:Choice Requires="p14">
      <p:transition p14:dur="10" advTm="45000"/>
    </mc:Choice>
    <mc:Fallback xmlns="">
      <p:transition advTm="4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412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ー 1"/>
          <p:cNvSpPr>
            <a:spLocks noGrp="1"/>
          </p:cNvSpPr>
          <p:nvPr>
            <p:ph type="sldNum" sz="quarter" idx="12"/>
          </p:nvPr>
        </p:nvSpPr>
        <p:spPr/>
        <p:txBody>
          <a:bodyPr/>
          <a:lstStyle/>
          <a:p>
            <a:fld id="{EA3351F6-B842-409E-9A4B-39EBC603B823}" type="slidenum">
              <a:rPr kumimoji="1" lang="ja-JP" altLang="en-US" smtClean="0"/>
              <a:t>22</a:t>
            </a:fld>
            <a:endParaRPr kumimoji="1" lang="ja-JP" altLang="en-US"/>
          </a:p>
        </p:txBody>
      </p:sp>
      <p:sp>
        <p:nvSpPr>
          <p:cNvPr id="3" name="角丸四角形 2"/>
          <p:cNvSpPr/>
          <p:nvPr/>
        </p:nvSpPr>
        <p:spPr>
          <a:xfrm>
            <a:off x="335780" y="2445164"/>
            <a:ext cx="8421928" cy="3911187"/>
          </a:xfrm>
          <a:prstGeom prst="roundRect">
            <a:avLst>
              <a:gd name="adj" fmla="val 3002"/>
            </a:avLst>
          </a:prstGeom>
          <a:solidFill>
            <a:srgbClr val="F5FD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 name="Text Box 5"/>
          <p:cNvSpPr txBox="1">
            <a:spLocks noChangeArrowheads="1"/>
          </p:cNvSpPr>
          <p:nvPr/>
        </p:nvSpPr>
        <p:spPr bwMode="auto">
          <a:xfrm>
            <a:off x="588932" y="1251146"/>
            <a:ext cx="5300662" cy="1061829"/>
          </a:xfrm>
          <a:prstGeom prst="rect">
            <a:avLst/>
          </a:prstGeom>
          <a:noFill/>
          <a:ln>
            <a:noFill/>
          </a:ln>
        </p:spPr>
        <p:txBody>
          <a:bodyPr wrap="square">
            <a:spAutoFit/>
          </a:bodyPr>
          <a:lstStyle>
            <a:lvl1pPr>
              <a:defRPr kumimoji="1">
                <a:solidFill>
                  <a:schemeClr val="tx1"/>
                </a:solidFill>
                <a:latin typeface="Calibri" panose="020F0502020204030204" pitchFamily="34" charset="0"/>
                <a:ea typeface="ＭＳ Ｐゴシック" panose="020B0600070205080204" pitchFamily="50" charset="-128"/>
              </a:defRPr>
            </a:lvl1pPr>
            <a:lvl2pPr marL="742950" indent="-285750">
              <a:defRPr kumimoji="1">
                <a:solidFill>
                  <a:schemeClr val="tx1"/>
                </a:solidFill>
                <a:latin typeface="Calibri" panose="020F0502020204030204" pitchFamily="34" charset="0"/>
                <a:ea typeface="ＭＳ Ｐゴシック" panose="020B0600070205080204" pitchFamily="50" charset="-128"/>
              </a:defRPr>
            </a:lvl2pPr>
            <a:lvl3pPr marL="1143000" indent="-228600">
              <a:defRPr kumimoji="1">
                <a:solidFill>
                  <a:schemeClr val="tx1"/>
                </a:solidFill>
                <a:latin typeface="Calibri" panose="020F0502020204030204" pitchFamily="34" charset="0"/>
                <a:ea typeface="ＭＳ Ｐゴシック" panose="020B0600070205080204" pitchFamily="50" charset="-128"/>
              </a:defRPr>
            </a:lvl3pPr>
            <a:lvl4pPr marL="1600200" indent="-228600">
              <a:defRPr kumimoji="1">
                <a:solidFill>
                  <a:schemeClr val="tx1"/>
                </a:solidFill>
                <a:latin typeface="Calibri" panose="020F0502020204030204" pitchFamily="34" charset="0"/>
                <a:ea typeface="ＭＳ Ｐゴシック" panose="020B0600070205080204" pitchFamily="50" charset="-128"/>
              </a:defRPr>
            </a:lvl4pPr>
            <a:lvl5pPr marL="2057400" indent="-228600">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9pPr>
          </a:lstStyle>
          <a:p>
            <a:pPr>
              <a:lnSpc>
                <a:spcPct val="150000"/>
              </a:lnSpc>
            </a:pPr>
            <a:r>
              <a:rPr lang="ja-JP" altLang="en-US" sz="1400" dirty="0">
                <a:latin typeface="Arial" panose="020B0604020202020204" pitchFamily="34" charset="0"/>
              </a:rPr>
              <a:t>医療用酸素は、大きく分けると三種類の供給源から供給されます。</a:t>
            </a:r>
          </a:p>
          <a:p>
            <a:r>
              <a:rPr lang="ja-JP" altLang="en-US" sz="1400" dirty="0">
                <a:latin typeface="Arial" panose="020B0604020202020204" pitchFamily="34" charset="0"/>
              </a:rPr>
              <a:t>　</a:t>
            </a:r>
            <a:r>
              <a:rPr lang="en-US" altLang="ja-JP" sz="1400" dirty="0">
                <a:latin typeface="ＭＳ Ｐゴシック" panose="020B0600070205080204" pitchFamily="50" charset="-128"/>
              </a:rPr>
              <a:t>(1)</a:t>
            </a:r>
            <a:r>
              <a:rPr lang="ja-JP" altLang="en-US" sz="1400" dirty="0">
                <a:latin typeface="ＭＳ Ｐゴシック" panose="020B0600070205080204" pitchFamily="50" charset="-128"/>
              </a:rPr>
              <a:t> </a:t>
            </a:r>
            <a:r>
              <a:rPr lang="en-US" altLang="ja-JP" sz="1400" dirty="0">
                <a:latin typeface="ＭＳ Ｐゴシック" panose="020B0600070205080204" pitchFamily="50" charset="-128"/>
              </a:rPr>
              <a:t>CE</a:t>
            </a:r>
            <a:r>
              <a:rPr lang="ja-JP" altLang="en-US" sz="1400" dirty="0">
                <a:latin typeface="ＭＳ Ｐゴシック" panose="020B0600070205080204" pitchFamily="50" charset="-128"/>
              </a:rPr>
              <a:t>による液体酸素（</a:t>
            </a:r>
            <a:r>
              <a:rPr lang="en-US" altLang="ja-JP" sz="1400" dirty="0">
                <a:latin typeface="ＭＳ Ｐゴシック" panose="020B0600070205080204" pitchFamily="50" charset="-128"/>
              </a:rPr>
              <a:t>｢</a:t>
            </a:r>
            <a:r>
              <a:rPr lang="ja-JP" altLang="en-US" sz="1400" dirty="0">
                <a:latin typeface="ＭＳ Ｐゴシック" panose="020B0600070205080204" pitchFamily="50" charset="-128"/>
              </a:rPr>
              <a:t>医療用液体酸素</a:t>
            </a:r>
            <a:r>
              <a:rPr lang="en-US" altLang="ja-JP" sz="1400" dirty="0">
                <a:latin typeface="ＭＳ Ｐゴシック" panose="020B0600070205080204" pitchFamily="50" charset="-128"/>
              </a:rPr>
              <a:t>｣</a:t>
            </a:r>
            <a:r>
              <a:rPr lang="ja-JP" altLang="en-US" sz="1400" dirty="0">
                <a:latin typeface="ＭＳ Ｐゴシック" panose="020B0600070205080204" pitchFamily="50" charset="-128"/>
              </a:rPr>
              <a:t>）の供給</a:t>
            </a:r>
          </a:p>
          <a:p>
            <a:r>
              <a:rPr lang="ja-JP" altLang="en-US" sz="1400" dirty="0">
                <a:latin typeface="ＭＳ Ｐゴシック" panose="020B0600070205080204" pitchFamily="50" charset="-128"/>
              </a:rPr>
              <a:t>　</a:t>
            </a:r>
            <a:r>
              <a:rPr lang="en-US" altLang="ja-JP" sz="1400" dirty="0">
                <a:latin typeface="ＭＳ Ｐゴシック" panose="020B0600070205080204" pitchFamily="50" charset="-128"/>
              </a:rPr>
              <a:t>(2)</a:t>
            </a:r>
            <a:r>
              <a:rPr lang="ja-JP" altLang="en-US" sz="1400" dirty="0">
                <a:latin typeface="ＭＳ Ｐゴシック" panose="020B0600070205080204" pitchFamily="50" charset="-128"/>
              </a:rPr>
              <a:t> </a:t>
            </a:r>
            <a:r>
              <a:rPr lang="en-US" altLang="ja-JP" sz="1400" dirty="0">
                <a:latin typeface="ＭＳ Ｐゴシック" panose="020B0600070205080204" pitchFamily="50" charset="-128"/>
              </a:rPr>
              <a:t>LGC</a:t>
            </a:r>
            <a:r>
              <a:rPr lang="ja-JP" altLang="en-US" sz="1400" dirty="0">
                <a:latin typeface="ＭＳ Ｐゴシック" panose="020B0600070205080204" pitchFamily="50" charset="-128"/>
              </a:rPr>
              <a:t>による液体酸素（</a:t>
            </a:r>
            <a:r>
              <a:rPr lang="en-US" altLang="ja-JP" sz="1400" dirty="0">
                <a:latin typeface="ＭＳ Ｐゴシック" panose="020B0600070205080204" pitchFamily="50" charset="-128"/>
              </a:rPr>
              <a:t>｢</a:t>
            </a:r>
            <a:r>
              <a:rPr lang="ja-JP" altLang="en-US" sz="1400" dirty="0">
                <a:latin typeface="ＭＳ Ｐゴシック" panose="020B0600070205080204" pitchFamily="50" charset="-128"/>
              </a:rPr>
              <a:t>医療用液体酸素</a:t>
            </a:r>
            <a:r>
              <a:rPr lang="en-US" altLang="ja-JP" sz="1400" dirty="0">
                <a:latin typeface="ＭＳ Ｐゴシック" panose="020B0600070205080204" pitchFamily="50" charset="-128"/>
              </a:rPr>
              <a:t>｣</a:t>
            </a:r>
            <a:r>
              <a:rPr lang="ja-JP" altLang="en-US" sz="1400" dirty="0">
                <a:latin typeface="ＭＳ Ｐゴシック" panose="020B0600070205080204" pitchFamily="50" charset="-128"/>
              </a:rPr>
              <a:t>）の供給</a:t>
            </a:r>
          </a:p>
          <a:p>
            <a:r>
              <a:rPr lang="ja-JP" altLang="en-US" sz="1400" dirty="0">
                <a:latin typeface="ＭＳ Ｐゴシック" panose="020B0600070205080204" pitchFamily="50" charset="-128"/>
              </a:rPr>
              <a:t>　</a:t>
            </a:r>
            <a:r>
              <a:rPr lang="en-US" altLang="ja-JP" sz="1400" dirty="0">
                <a:latin typeface="ＭＳ Ｐゴシック" panose="020B0600070205080204" pitchFamily="50" charset="-128"/>
              </a:rPr>
              <a:t>(3)</a:t>
            </a:r>
            <a:r>
              <a:rPr lang="ja-JP" altLang="en-US" sz="1400" dirty="0">
                <a:latin typeface="ＭＳ Ｐゴシック" panose="020B0600070205080204" pitchFamily="50" charset="-128"/>
              </a:rPr>
              <a:t> ボンベによる酸素（</a:t>
            </a:r>
            <a:r>
              <a:rPr lang="en-US" altLang="ja-JP" sz="1400" dirty="0">
                <a:latin typeface="ＭＳ Ｐゴシック" panose="020B0600070205080204" pitchFamily="50" charset="-128"/>
              </a:rPr>
              <a:t>｢</a:t>
            </a:r>
            <a:r>
              <a:rPr lang="ja-JP" altLang="en-US" sz="1400" dirty="0">
                <a:latin typeface="ＭＳ Ｐゴシック" panose="020B0600070205080204" pitchFamily="50" charset="-128"/>
              </a:rPr>
              <a:t>日本薬局方酸素</a:t>
            </a:r>
            <a:r>
              <a:rPr lang="en-US" altLang="ja-JP" sz="1400" dirty="0">
                <a:latin typeface="ＭＳ Ｐゴシック" panose="020B0600070205080204" pitchFamily="50" charset="-128"/>
              </a:rPr>
              <a:t>｣</a:t>
            </a:r>
            <a:r>
              <a:rPr lang="ja-JP" altLang="en-US" sz="1400" dirty="0">
                <a:latin typeface="ＭＳ Ｐゴシック" panose="020B0600070205080204" pitchFamily="50" charset="-128"/>
              </a:rPr>
              <a:t>）の供給</a:t>
            </a:r>
          </a:p>
        </p:txBody>
      </p:sp>
      <p:sp>
        <p:nvSpPr>
          <p:cNvPr id="5" name="Text Box 4"/>
          <p:cNvSpPr txBox="1">
            <a:spLocks noChangeArrowheads="1"/>
          </p:cNvSpPr>
          <p:nvPr/>
        </p:nvSpPr>
        <p:spPr bwMode="auto">
          <a:xfrm>
            <a:off x="334932" y="947485"/>
            <a:ext cx="3354387"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chemeClr val="tx1"/>
                </a:solidFill>
                <a:latin typeface="Calibri" panose="020F0502020204030204" pitchFamily="34" charset="0"/>
                <a:ea typeface="ＭＳ Ｐゴシック" panose="020B0600070205080204" pitchFamily="50" charset="-128"/>
              </a:defRPr>
            </a:lvl1pPr>
            <a:lvl2pPr marL="742950" indent="-285750">
              <a:defRPr kumimoji="1">
                <a:solidFill>
                  <a:schemeClr val="tx1"/>
                </a:solidFill>
                <a:latin typeface="Calibri" panose="020F0502020204030204" pitchFamily="34" charset="0"/>
                <a:ea typeface="ＭＳ Ｐゴシック" panose="020B0600070205080204" pitchFamily="50" charset="-128"/>
              </a:defRPr>
            </a:lvl2pPr>
            <a:lvl3pPr marL="1143000" indent="-228600">
              <a:defRPr kumimoji="1">
                <a:solidFill>
                  <a:schemeClr val="tx1"/>
                </a:solidFill>
                <a:latin typeface="Calibri" panose="020F0502020204030204" pitchFamily="34" charset="0"/>
                <a:ea typeface="ＭＳ Ｐゴシック" panose="020B0600070205080204" pitchFamily="50" charset="-128"/>
              </a:defRPr>
            </a:lvl3pPr>
            <a:lvl4pPr marL="1600200" indent="-228600">
              <a:defRPr kumimoji="1">
                <a:solidFill>
                  <a:schemeClr val="tx1"/>
                </a:solidFill>
                <a:latin typeface="Calibri" panose="020F0502020204030204" pitchFamily="34" charset="0"/>
                <a:ea typeface="ＭＳ Ｐゴシック" panose="020B0600070205080204" pitchFamily="50" charset="-128"/>
              </a:defRPr>
            </a:lvl4pPr>
            <a:lvl5pPr marL="2057400" indent="-228600">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9pPr>
          </a:lstStyle>
          <a:p>
            <a:r>
              <a:rPr lang="ja-JP" altLang="en-US" sz="1600" dirty="0">
                <a:latin typeface="Arial" panose="020B0604020202020204" pitchFamily="34" charset="0"/>
              </a:rPr>
              <a:t>２．医療用酸素の供給源</a:t>
            </a:r>
            <a:endParaRPr lang="en-US" altLang="ja-JP" sz="1600" dirty="0">
              <a:latin typeface="ＭＳ Ｐゴシック" panose="020B0600070205080204" pitchFamily="50" charset="-128"/>
            </a:endParaRPr>
          </a:p>
        </p:txBody>
      </p:sp>
      <p:sp>
        <p:nvSpPr>
          <p:cNvPr id="6" name="Text Box 5"/>
          <p:cNvSpPr txBox="1">
            <a:spLocks noChangeArrowheads="1"/>
          </p:cNvSpPr>
          <p:nvPr/>
        </p:nvSpPr>
        <p:spPr bwMode="auto">
          <a:xfrm>
            <a:off x="589780" y="2494573"/>
            <a:ext cx="1814512" cy="304800"/>
          </a:xfrm>
          <a:prstGeom prst="rect">
            <a:avLst/>
          </a:prstGeom>
          <a:noFill/>
          <a:ln>
            <a:noFill/>
          </a:ln>
        </p:spPr>
        <p:txBody>
          <a:bodyPr wrap="square">
            <a:spAutoFit/>
          </a:bodyPr>
          <a:lstStyle>
            <a:lvl1pPr>
              <a:defRPr kumimoji="1">
                <a:solidFill>
                  <a:schemeClr val="tx1"/>
                </a:solidFill>
                <a:latin typeface="Calibri" panose="020F0502020204030204" pitchFamily="34" charset="0"/>
                <a:ea typeface="ＭＳ Ｐゴシック" panose="020B0600070205080204" pitchFamily="50" charset="-128"/>
              </a:defRPr>
            </a:lvl1pPr>
            <a:lvl2pPr marL="742950" indent="-285750">
              <a:defRPr kumimoji="1">
                <a:solidFill>
                  <a:schemeClr val="tx1"/>
                </a:solidFill>
                <a:latin typeface="Calibri" panose="020F0502020204030204" pitchFamily="34" charset="0"/>
                <a:ea typeface="ＭＳ Ｐゴシック" panose="020B0600070205080204" pitchFamily="50" charset="-128"/>
              </a:defRPr>
            </a:lvl2pPr>
            <a:lvl3pPr marL="1143000" indent="-228600">
              <a:defRPr kumimoji="1">
                <a:solidFill>
                  <a:schemeClr val="tx1"/>
                </a:solidFill>
                <a:latin typeface="Calibri" panose="020F0502020204030204" pitchFamily="34" charset="0"/>
                <a:ea typeface="ＭＳ Ｐゴシック" panose="020B0600070205080204" pitchFamily="50" charset="-128"/>
              </a:defRPr>
            </a:lvl3pPr>
            <a:lvl4pPr marL="1600200" indent="-228600">
              <a:defRPr kumimoji="1">
                <a:solidFill>
                  <a:schemeClr val="tx1"/>
                </a:solidFill>
                <a:latin typeface="Calibri" panose="020F0502020204030204" pitchFamily="34" charset="0"/>
                <a:ea typeface="ＭＳ Ｐゴシック" panose="020B0600070205080204" pitchFamily="50" charset="-128"/>
              </a:defRPr>
            </a:lvl4pPr>
            <a:lvl5pPr marL="2057400" indent="-228600">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9pPr>
          </a:lstStyle>
          <a:p>
            <a:r>
              <a:rPr lang="en-US" altLang="ja-JP" sz="1400" b="1" dirty="0">
                <a:latin typeface="ＭＳ Ｐゴシック" panose="020B0600070205080204" pitchFamily="50" charset="-128"/>
              </a:rPr>
              <a:t>(1)</a:t>
            </a:r>
            <a:r>
              <a:rPr lang="ja-JP" altLang="en-US" sz="1400" b="1" dirty="0">
                <a:latin typeface="ＭＳ Ｐゴシック" panose="020B0600070205080204" pitchFamily="50" charset="-128"/>
              </a:rPr>
              <a:t> </a:t>
            </a:r>
            <a:r>
              <a:rPr lang="en-US" altLang="ja-JP" sz="1400" b="1" dirty="0">
                <a:latin typeface="ＭＳ Ｐゴシック" panose="020B0600070205080204" pitchFamily="50" charset="-128"/>
              </a:rPr>
              <a:t>CE</a:t>
            </a:r>
            <a:endParaRPr lang="ja-JP" altLang="en-US" sz="1400" b="1" dirty="0">
              <a:latin typeface="ＭＳ Ｐゴシック" panose="020B0600070205080204" pitchFamily="50" charset="-128"/>
            </a:endParaRPr>
          </a:p>
        </p:txBody>
      </p:sp>
      <p:sp>
        <p:nvSpPr>
          <p:cNvPr id="7" name="Text Box 4"/>
          <p:cNvSpPr txBox="1">
            <a:spLocks noChangeArrowheads="1"/>
          </p:cNvSpPr>
          <p:nvPr/>
        </p:nvSpPr>
        <p:spPr bwMode="auto">
          <a:xfrm>
            <a:off x="3897705" y="3565488"/>
            <a:ext cx="4432226" cy="1255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marL="85725" indent="-85725">
              <a:spcBef>
                <a:spcPct val="0"/>
              </a:spcBef>
              <a:buFont typeface="Arial" panose="020B0604020202020204" pitchFamily="34" charset="0"/>
              <a:buNone/>
            </a:pPr>
            <a:r>
              <a:rPr lang="ja-JP" altLang="en-US" sz="1400" dirty="0">
                <a:latin typeface="Century" panose="02040604050505020304" pitchFamily="18" charset="0"/>
              </a:rPr>
              <a:t>・高圧ガス保安法の規定により、処理量によって、</a:t>
            </a:r>
            <a:endParaRPr lang="en-US" altLang="ja-JP" sz="1400" dirty="0">
              <a:latin typeface="Century" panose="02040604050505020304" pitchFamily="18" charset="0"/>
            </a:endParaRPr>
          </a:p>
          <a:p>
            <a:pPr marL="85725" indent="3175">
              <a:spcBef>
                <a:spcPct val="0"/>
              </a:spcBef>
              <a:buFont typeface="Arial" panose="020B0604020202020204" pitchFamily="34" charset="0"/>
              <a:buNone/>
            </a:pPr>
            <a:r>
              <a:rPr lang="ja-JP" altLang="en-US" sz="1400" dirty="0">
                <a:latin typeface="Century" panose="02040604050505020304" pitchFamily="18" charset="0"/>
              </a:rPr>
              <a:t>都道府県知事の製造許可や保安監督者の選任、</a:t>
            </a:r>
            <a:endParaRPr lang="en-US" altLang="ja-JP" sz="1400" dirty="0">
              <a:latin typeface="Century" panose="02040604050505020304" pitchFamily="18" charset="0"/>
            </a:endParaRPr>
          </a:p>
          <a:p>
            <a:pPr marL="85725" indent="3175">
              <a:spcBef>
                <a:spcPct val="0"/>
              </a:spcBef>
              <a:buFont typeface="Arial" panose="020B0604020202020204" pitchFamily="34" charset="0"/>
              <a:buNone/>
            </a:pPr>
            <a:r>
              <a:rPr lang="ja-JP" altLang="en-US" sz="1400" dirty="0">
                <a:latin typeface="Century" panose="02040604050505020304" pitchFamily="18" charset="0"/>
              </a:rPr>
              <a:t>または製造届が必要になります。</a:t>
            </a:r>
          </a:p>
          <a:p>
            <a:pPr marL="85725" indent="-85725">
              <a:spcBef>
                <a:spcPct val="0"/>
              </a:spcBef>
              <a:buFont typeface="Arial" panose="020B0604020202020204" pitchFamily="34" charset="0"/>
              <a:buNone/>
            </a:pPr>
            <a:endParaRPr lang="ja-JP" altLang="en-US" sz="1400" dirty="0">
              <a:latin typeface="Century" panose="02040604050505020304" pitchFamily="18" charset="0"/>
            </a:endParaRPr>
          </a:p>
          <a:p>
            <a:pPr marL="85725" indent="-85725">
              <a:spcBef>
                <a:spcPct val="0"/>
              </a:spcBef>
              <a:buFont typeface="Arial" panose="020B0604020202020204" pitchFamily="34" charset="0"/>
              <a:buNone/>
            </a:pPr>
            <a:r>
              <a:rPr lang="ja-JP" altLang="en-US" sz="1400" dirty="0">
                <a:latin typeface="Century" panose="02040604050505020304" pitchFamily="18" charset="0"/>
              </a:rPr>
              <a:t>・設置場所に対する保安距離規定、及びローリー</a:t>
            </a:r>
            <a:endParaRPr lang="en-US" altLang="ja-JP" sz="1400" dirty="0">
              <a:latin typeface="Century" panose="02040604050505020304" pitchFamily="18" charset="0"/>
            </a:endParaRPr>
          </a:p>
          <a:p>
            <a:pPr marL="85725" indent="3175">
              <a:spcBef>
                <a:spcPct val="0"/>
              </a:spcBef>
              <a:buFont typeface="Arial" panose="020B0604020202020204" pitchFamily="34" charset="0"/>
              <a:buNone/>
            </a:pPr>
            <a:r>
              <a:rPr lang="ja-JP" altLang="en-US" sz="1400" dirty="0">
                <a:latin typeface="Century" panose="02040604050505020304" pitchFamily="18" charset="0"/>
              </a:rPr>
              <a:t>停止位置の確保等が定められています。</a:t>
            </a:r>
          </a:p>
        </p:txBody>
      </p:sp>
      <p:sp>
        <p:nvSpPr>
          <p:cNvPr id="8" name="Rectangle 19"/>
          <p:cNvSpPr>
            <a:spLocks noChangeArrowheads="1"/>
          </p:cNvSpPr>
          <p:nvPr/>
        </p:nvSpPr>
        <p:spPr bwMode="auto">
          <a:xfrm>
            <a:off x="3951700" y="5144870"/>
            <a:ext cx="4806008"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ja-JP" altLang="en-US" sz="1200" dirty="0">
                <a:latin typeface="ＭＳ Ｐゴシック" panose="020B0600070205080204" pitchFamily="50" charset="-128"/>
              </a:rPr>
              <a:t>＊ 供給設備の要件 （</a:t>
            </a:r>
            <a:r>
              <a:rPr lang="en-US" altLang="ja-JP" sz="1200" dirty="0">
                <a:latin typeface="ＭＳ Ｐゴシック" panose="020B0600070205080204" pitchFamily="50" charset="-128"/>
              </a:rPr>
              <a:t>JIS T 7101 </a:t>
            </a:r>
            <a:r>
              <a:rPr lang="ja-JP" altLang="en-US" sz="1200" dirty="0">
                <a:latin typeface="ＭＳ Ｐゴシック" panose="020B0600070205080204" pitchFamily="50" charset="-128"/>
              </a:rPr>
              <a:t>による）</a:t>
            </a:r>
            <a:endParaRPr lang="en-US" altLang="ja-JP" sz="1200" dirty="0">
              <a:latin typeface="ＭＳ Ｐゴシック" panose="020B0600070205080204" pitchFamily="50" charset="-128"/>
            </a:endParaRPr>
          </a:p>
          <a:p>
            <a:pPr marL="88900"/>
            <a:r>
              <a:rPr lang="ja-JP" altLang="en-US" sz="1200" dirty="0">
                <a:latin typeface="ＭＳ Ｐゴシック" panose="020B0600070205080204" pitchFamily="50" charset="-128"/>
              </a:rPr>
              <a:t>・</a:t>
            </a:r>
            <a:r>
              <a:rPr lang="en-US" altLang="ja-JP" sz="1200" dirty="0">
                <a:latin typeface="ＭＳ Ｐゴシック" panose="020B0600070205080204" pitchFamily="50" charset="-128"/>
              </a:rPr>
              <a:t>CE</a:t>
            </a:r>
            <a:r>
              <a:rPr lang="ja-JP" altLang="en-US" sz="1200" dirty="0">
                <a:latin typeface="ＭＳ Ｐゴシック" panose="020B0600070205080204" pitchFamily="50" charset="-128"/>
              </a:rPr>
              <a:t>供給設備</a:t>
            </a:r>
            <a:r>
              <a:rPr lang="en-US" altLang="ja-JP" sz="1200" dirty="0">
                <a:latin typeface="ＭＳ Ｐゴシック" panose="020B0600070205080204" pitchFamily="50" charset="-128"/>
              </a:rPr>
              <a:t>×2</a:t>
            </a:r>
            <a:r>
              <a:rPr lang="ja-JP" altLang="en-US" sz="1200" dirty="0">
                <a:latin typeface="ＭＳ Ｐゴシック" panose="020B0600070205080204" pitchFamily="50" charset="-128"/>
              </a:rPr>
              <a:t>基＋ボンベによる供給設備</a:t>
            </a:r>
            <a:r>
              <a:rPr lang="en-US" altLang="ja-JP" sz="1200" dirty="0">
                <a:latin typeface="ＭＳ Ｐゴシック" panose="020B0600070205080204" pitchFamily="50" charset="-128"/>
              </a:rPr>
              <a:t>×1</a:t>
            </a:r>
            <a:r>
              <a:rPr lang="ja-JP" altLang="en-US" sz="1200" dirty="0">
                <a:latin typeface="ＭＳ Ｐゴシック" panose="020B0600070205080204" pitchFamily="50" charset="-128"/>
              </a:rPr>
              <a:t>ライン、</a:t>
            </a:r>
            <a:endParaRPr lang="en-US" altLang="ja-JP" sz="1200" dirty="0">
              <a:latin typeface="ＭＳ Ｐゴシック" panose="020B0600070205080204" pitchFamily="50" charset="-128"/>
            </a:endParaRPr>
          </a:p>
          <a:p>
            <a:pPr marL="177800"/>
            <a:r>
              <a:rPr lang="ja-JP" altLang="en-US" sz="1200" dirty="0">
                <a:latin typeface="ＭＳ Ｐゴシック" panose="020B0600070205080204" pitchFamily="50" charset="-128"/>
              </a:rPr>
              <a:t>もしくは、</a:t>
            </a:r>
            <a:r>
              <a:rPr lang="en-US" altLang="ja-JP" sz="1200" dirty="0">
                <a:latin typeface="ＭＳ Ｐゴシック" panose="020B0600070205080204" pitchFamily="50" charset="-128"/>
              </a:rPr>
              <a:t>CE</a:t>
            </a:r>
            <a:r>
              <a:rPr lang="ja-JP" altLang="en-US" sz="1200" dirty="0">
                <a:latin typeface="ＭＳ Ｐゴシック" panose="020B0600070205080204" pitchFamily="50" charset="-128"/>
              </a:rPr>
              <a:t>供給設備</a:t>
            </a:r>
            <a:r>
              <a:rPr lang="en-US" altLang="ja-JP" sz="1200" dirty="0">
                <a:latin typeface="ＭＳ Ｐゴシック" panose="020B0600070205080204" pitchFamily="50" charset="-128"/>
              </a:rPr>
              <a:t>×1</a:t>
            </a:r>
            <a:r>
              <a:rPr lang="ja-JP" altLang="en-US" sz="1200" dirty="0">
                <a:latin typeface="ＭＳ Ｐゴシック" panose="020B0600070205080204" pitchFamily="50" charset="-128"/>
              </a:rPr>
              <a:t>基＋ボンベによる供給設備</a:t>
            </a:r>
            <a:r>
              <a:rPr lang="en-US" altLang="ja-JP" sz="1200" dirty="0">
                <a:latin typeface="ＭＳ Ｐゴシック" panose="020B0600070205080204" pitchFamily="50" charset="-128"/>
              </a:rPr>
              <a:t>×2</a:t>
            </a:r>
            <a:r>
              <a:rPr lang="ja-JP" altLang="en-US" sz="1200" dirty="0">
                <a:latin typeface="ＭＳ Ｐゴシック" panose="020B0600070205080204" pitchFamily="50" charset="-128"/>
              </a:rPr>
              <a:t>ライン</a:t>
            </a:r>
          </a:p>
          <a:p>
            <a:pPr marL="88900"/>
            <a:r>
              <a:rPr lang="ja-JP" altLang="en-US" sz="1200" dirty="0">
                <a:latin typeface="ＭＳ Ｐゴシック" panose="020B0600070205080204" pitchFamily="50" charset="-128"/>
              </a:rPr>
              <a:t>・</a:t>
            </a:r>
            <a:r>
              <a:rPr lang="en-US" altLang="ja-JP" sz="1200" dirty="0">
                <a:latin typeface="ＭＳ Ｐゴシック" panose="020B0600070205080204" pitchFamily="50" charset="-128"/>
              </a:rPr>
              <a:t>CE</a:t>
            </a:r>
            <a:r>
              <a:rPr lang="ja-JP" altLang="en-US" sz="1200" dirty="0">
                <a:latin typeface="ＭＳ Ｐゴシック" panose="020B0600070205080204" pitchFamily="50" charset="-128"/>
              </a:rPr>
              <a:t>では満量の</a:t>
            </a:r>
            <a:r>
              <a:rPr lang="en-US" altLang="ja-JP" sz="1200" dirty="0">
                <a:latin typeface="ＭＳ Ｐゴシック" panose="020B0600070205080204" pitchFamily="50" charset="-128"/>
              </a:rPr>
              <a:t>2</a:t>
            </a:r>
            <a:r>
              <a:rPr lang="ja-JP" altLang="en-US" sz="1200" dirty="0">
                <a:latin typeface="ＭＳ Ｐゴシック" panose="020B0600070205080204" pitchFamily="50" charset="-128"/>
              </a:rPr>
              <a:t>／</a:t>
            </a:r>
            <a:r>
              <a:rPr lang="en-US" altLang="ja-JP" sz="1200" dirty="0">
                <a:latin typeface="ＭＳ Ｐゴシック" panose="020B0600070205080204" pitchFamily="50" charset="-128"/>
              </a:rPr>
              <a:t>3</a:t>
            </a:r>
            <a:r>
              <a:rPr lang="ja-JP" altLang="en-US" sz="1200" dirty="0">
                <a:latin typeface="ＭＳ Ｐゴシック" panose="020B0600070205080204" pitchFamily="50" charset="-128"/>
              </a:rPr>
              <a:t>が使用量の</a:t>
            </a:r>
            <a:r>
              <a:rPr lang="en-US" altLang="ja-JP" sz="1200" dirty="0">
                <a:latin typeface="ＭＳ Ｐゴシック" panose="020B0600070205080204" pitchFamily="50" charset="-128"/>
              </a:rPr>
              <a:t>10</a:t>
            </a:r>
            <a:r>
              <a:rPr lang="ja-JP" altLang="en-US" sz="1200" dirty="0">
                <a:latin typeface="ＭＳ Ｐゴシック" panose="020B0600070205080204" pitchFamily="50" charset="-128"/>
              </a:rPr>
              <a:t>日分以上の貯蔵量</a:t>
            </a:r>
            <a:endParaRPr lang="ja-JP" altLang="en-US" sz="1200" strike="sngStrike" dirty="0">
              <a:latin typeface="ＭＳ Ｐゴシック" panose="020B0600070205080204" pitchFamily="50" charset="-128"/>
            </a:endParaRPr>
          </a:p>
        </p:txBody>
      </p:sp>
      <p:sp>
        <p:nvSpPr>
          <p:cNvPr id="12" name="Text Box 4"/>
          <p:cNvSpPr txBox="1">
            <a:spLocks noChangeArrowheads="1"/>
          </p:cNvSpPr>
          <p:nvPr/>
        </p:nvSpPr>
        <p:spPr bwMode="auto">
          <a:xfrm>
            <a:off x="5679118" y="1567512"/>
            <a:ext cx="2836232"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spcBef>
                <a:spcPct val="0"/>
              </a:spcBef>
              <a:buNone/>
            </a:pPr>
            <a:r>
              <a:rPr lang="en-US" altLang="ja-JP" sz="1200" dirty="0">
                <a:latin typeface="ＭＳ Ｐゴシック" panose="020B0600070205080204" pitchFamily="50" charset="-128"/>
              </a:rPr>
              <a:t>CE</a:t>
            </a:r>
            <a:r>
              <a:rPr lang="ja-JP" altLang="en-US" sz="1200" dirty="0">
                <a:latin typeface="ＭＳ Ｐゴシック" panose="020B0600070205080204" pitchFamily="50" charset="-128"/>
              </a:rPr>
              <a:t>　：定置式超低温液化ガス貯槽</a:t>
            </a:r>
            <a:endParaRPr lang="en-US" altLang="ja-JP" sz="1200" dirty="0">
              <a:latin typeface="ＭＳ Ｐゴシック" panose="020B0600070205080204" pitchFamily="50" charset="-128"/>
            </a:endParaRPr>
          </a:p>
          <a:p>
            <a:pPr>
              <a:lnSpc>
                <a:spcPct val="150000"/>
              </a:lnSpc>
              <a:spcBef>
                <a:spcPct val="0"/>
              </a:spcBef>
              <a:buNone/>
            </a:pPr>
            <a:r>
              <a:rPr lang="en-US" altLang="ja-JP" sz="1200" dirty="0">
                <a:latin typeface="ＭＳ Ｐゴシック" panose="020B0600070205080204" pitchFamily="50" charset="-128"/>
              </a:rPr>
              <a:t>LGC</a:t>
            </a:r>
            <a:r>
              <a:rPr lang="ja-JP" altLang="en-US" sz="1200" dirty="0">
                <a:latin typeface="ＭＳ Ｐゴシック" panose="020B0600070205080204" pitchFamily="50" charset="-128"/>
              </a:rPr>
              <a:t>：可搬式超低温液化ガス容器</a:t>
            </a:r>
          </a:p>
        </p:txBody>
      </p:sp>
      <p:sp>
        <p:nvSpPr>
          <p:cNvPr id="13" name="Text Box 4"/>
          <p:cNvSpPr txBox="1">
            <a:spLocks noChangeArrowheads="1"/>
          </p:cNvSpPr>
          <p:nvPr/>
        </p:nvSpPr>
        <p:spPr bwMode="auto">
          <a:xfrm>
            <a:off x="933445" y="2732738"/>
            <a:ext cx="6583686" cy="630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lnSpc>
                <a:spcPct val="150000"/>
              </a:lnSpc>
              <a:spcBef>
                <a:spcPts val="0"/>
              </a:spcBef>
              <a:buNone/>
            </a:pPr>
            <a:r>
              <a:rPr lang="ja-JP" altLang="en-US" sz="1400" dirty="0">
                <a:latin typeface="ＭＳ Ｐゴシック" panose="020B0600070205080204" pitchFamily="50" charset="-128"/>
              </a:rPr>
              <a:t>・医療機関の構内に設置された</a:t>
            </a:r>
            <a:r>
              <a:rPr lang="en-US" altLang="ja-JP" sz="1400" dirty="0">
                <a:latin typeface="ＭＳ Ｐゴシック" panose="020B0600070205080204" pitchFamily="50" charset="-128"/>
              </a:rPr>
              <a:t>CE</a:t>
            </a:r>
            <a:r>
              <a:rPr lang="ja-JP" altLang="en-US" sz="1400" dirty="0">
                <a:latin typeface="ＭＳ Ｐゴシック" panose="020B0600070205080204" pitchFamily="50" charset="-128"/>
              </a:rPr>
              <a:t>に、ローリー車で液体酸素を供給します。</a:t>
            </a:r>
            <a:endParaRPr lang="en-US" altLang="ja-JP" sz="1400" dirty="0">
              <a:latin typeface="ＭＳ Ｐゴシック" panose="020B0600070205080204" pitchFamily="50" charset="-128"/>
            </a:endParaRPr>
          </a:p>
          <a:p>
            <a:pPr>
              <a:lnSpc>
                <a:spcPct val="100000"/>
              </a:lnSpc>
              <a:spcBef>
                <a:spcPts val="0"/>
              </a:spcBef>
              <a:buNone/>
            </a:pPr>
            <a:r>
              <a:rPr lang="ja-JP" altLang="en-US" sz="1400" dirty="0">
                <a:latin typeface="Century" panose="02040604050505020304" pitchFamily="18" charset="0"/>
              </a:rPr>
              <a:t>・液体酸素は気化設備を用いて気化し、日本薬局方酸素として使用されます。</a:t>
            </a:r>
            <a:endParaRPr lang="en-US" altLang="ja-JP" sz="1400" dirty="0">
              <a:latin typeface="Century" panose="02040604050505020304" pitchFamily="18" charset="0"/>
            </a:endParaRPr>
          </a:p>
        </p:txBody>
      </p:sp>
      <p:pic>
        <p:nvPicPr>
          <p:cNvPr id="14" name="図 13"/>
          <p:cNvPicPr>
            <a:picLocks noChangeAspect="1"/>
          </p:cNvPicPr>
          <p:nvPr/>
        </p:nvPicPr>
        <p:blipFill rotWithShape="1">
          <a:blip r:embed="rId5">
            <a:extLst>
              <a:ext uri="{28A0092B-C50C-407E-A947-70E740481C1C}">
                <a14:useLocalDpi xmlns:a14="http://schemas.microsoft.com/office/drawing/2010/main" val="0"/>
              </a:ext>
            </a:extLst>
          </a:blip>
          <a:srcRect l="7828" r="13589"/>
          <a:stretch/>
        </p:blipFill>
        <p:spPr>
          <a:xfrm>
            <a:off x="859630" y="3509691"/>
            <a:ext cx="2829689" cy="2700649"/>
          </a:xfrm>
          <a:prstGeom prst="rect">
            <a:avLst/>
          </a:prstGeom>
        </p:spPr>
      </p:pic>
      <p:pic>
        <p:nvPicPr>
          <p:cNvPr id="9" name="医療ガスについて6-2">
            <a:hlinkClick r:id="" action="ppaction://media"/>
            <a:extLst>
              <a:ext uri="{FF2B5EF4-FFF2-40B4-BE49-F238E27FC236}">
                <a16:creationId xmlns:a16="http://schemas.microsoft.com/office/drawing/2014/main" id="{97F4819C-F31C-40D1-A732-E50ED19C62F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333283" y="0"/>
            <a:ext cx="609600" cy="609600"/>
          </a:xfrm>
          <a:prstGeom prst="rect">
            <a:avLst/>
          </a:prstGeom>
        </p:spPr>
      </p:pic>
    </p:spTree>
    <p:extLst>
      <p:ext uri="{BB962C8B-B14F-4D97-AF65-F5344CB8AC3E}">
        <p14:creationId xmlns:p14="http://schemas.microsoft.com/office/powerpoint/2010/main" val="1793539528"/>
      </p:ext>
    </p:extLst>
  </p:cSld>
  <p:clrMapOvr>
    <a:masterClrMapping/>
  </p:clrMapOvr>
  <mc:AlternateContent xmlns:mc="http://schemas.openxmlformats.org/markup-compatibility/2006" xmlns:p14="http://schemas.microsoft.com/office/powerpoint/2010/main">
    <mc:Choice Requires="p14">
      <p:transition p14:dur="10" advTm="84000"/>
    </mc:Choice>
    <mc:Fallback xmlns="">
      <p:transition advTm="8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3684"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角丸四角形 31"/>
          <p:cNvSpPr/>
          <p:nvPr/>
        </p:nvSpPr>
        <p:spPr>
          <a:xfrm>
            <a:off x="6147639" y="3328381"/>
            <a:ext cx="2581494" cy="2204424"/>
          </a:xfrm>
          <a:prstGeom prst="roundRect">
            <a:avLst>
              <a:gd name="adj" fmla="val 2539"/>
            </a:avLst>
          </a:prstGeom>
          <a:solidFill>
            <a:srgbClr val="ECF3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0" name="角丸四角形 29"/>
          <p:cNvSpPr/>
          <p:nvPr/>
        </p:nvSpPr>
        <p:spPr>
          <a:xfrm>
            <a:off x="344929" y="5641180"/>
            <a:ext cx="7608446" cy="700227"/>
          </a:xfrm>
          <a:prstGeom prst="roundRect">
            <a:avLst>
              <a:gd name="adj" fmla="val 3002"/>
            </a:avLst>
          </a:prstGeom>
          <a:solidFill>
            <a:srgbClr val="F5FD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スライド番号プレースホルダー 1"/>
          <p:cNvSpPr>
            <a:spLocks noGrp="1"/>
          </p:cNvSpPr>
          <p:nvPr>
            <p:ph type="sldNum" sz="quarter" idx="12"/>
          </p:nvPr>
        </p:nvSpPr>
        <p:spPr/>
        <p:txBody>
          <a:bodyPr/>
          <a:lstStyle/>
          <a:p>
            <a:fld id="{EA3351F6-B842-409E-9A4B-39EBC603B823}" type="slidenum">
              <a:rPr kumimoji="1" lang="ja-JP" altLang="en-US" smtClean="0"/>
              <a:t>23</a:t>
            </a:fld>
            <a:endParaRPr kumimoji="1" lang="ja-JP" altLang="en-US"/>
          </a:p>
        </p:txBody>
      </p:sp>
      <p:sp>
        <p:nvSpPr>
          <p:cNvPr id="3" name="角丸四角形 2"/>
          <p:cNvSpPr/>
          <p:nvPr/>
        </p:nvSpPr>
        <p:spPr>
          <a:xfrm>
            <a:off x="344929" y="924590"/>
            <a:ext cx="8384204" cy="2324780"/>
          </a:xfrm>
          <a:prstGeom prst="roundRect">
            <a:avLst>
              <a:gd name="adj" fmla="val 2539"/>
            </a:avLst>
          </a:prstGeom>
          <a:solidFill>
            <a:srgbClr val="ECF3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 name="角丸四角形 3"/>
          <p:cNvSpPr/>
          <p:nvPr/>
        </p:nvSpPr>
        <p:spPr>
          <a:xfrm>
            <a:off x="344929" y="3328381"/>
            <a:ext cx="5716910" cy="2204424"/>
          </a:xfrm>
          <a:prstGeom prst="roundRect">
            <a:avLst>
              <a:gd name="adj" fmla="val 2539"/>
            </a:avLst>
          </a:prstGeom>
          <a:solidFill>
            <a:srgbClr val="ECF3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Text Box 5"/>
          <p:cNvSpPr txBox="1">
            <a:spLocks noChangeArrowheads="1"/>
          </p:cNvSpPr>
          <p:nvPr/>
        </p:nvSpPr>
        <p:spPr bwMode="auto">
          <a:xfrm>
            <a:off x="388936" y="924589"/>
            <a:ext cx="3678487" cy="304800"/>
          </a:xfrm>
          <a:prstGeom prst="rect">
            <a:avLst/>
          </a:prstGeom>
          <a:noFill/>
          <a:ln>
            <a:noFill/>
          </a:ln>
        </p:spPr>
        <p:txBody>
          <a:bodyPr wrap="square">
            <a:spAutoFit/>
          </a:bodyPr>
          <a:lstStyle>
            <a:lvl1pPr>
              <a:defRPr kumimoji="1">
                <a:solidFill>
                  <a:schemeClr val="tx1"/>
                </a:solidFill>
                <a:latin typeface="Calibri" panose="020F0502020204030204" pitchFamily="34" charset="0"/>
                <a:ea typeface="ＭＳ Ｐゴシック" panose="020B0600070205080204" pitchFamily="50" charset="-128"/>
              </a:defRPr>
            </a:lvl1pPr>
            <a:lvl2pPr marL="742950" indent="-285750">
              <a:defRPr kumimoji="1">
                <a:solidFill>
                  <a:schemeClr val="tx1"/>
                </a:solidFill>
                <a:latin typeface="Calibri" panose="020F0502020204030204" pitchFamily="34" charset="0"/>
                <a:ea typeface="ＭＳ Ｐゴシック" panose="020B0600070205080204" pitchFamily="50" charset="-128"/>
              </a:defRPr>
            </a:lvl2pPr>
            <a:lvl3pPr marL="1143000" indent="-228600">
              <a:defRPr kumimoji="1">
                <a:solidFill>
                  <a:schemeClr val="tx1"/>
                </a:solidFill>
                <a:latin typeface="Calibri" panose="020F0502020204030204" pitchFamily="34" charset="0"/>
                <a:ea typeface="ＭＳ Ｐゴシック" panose="020B0600070205080204" pitchFamily="50" charset="-128"/>
              </a:defRPr>
            </a:lvl3pPr>
            <a:lvl4pPr marL="1600200" indent="-228600">
              <a:defRPr kumimoji="1">
                <a:solidFill>
                  <a:schemeClr val="tx1"/>
                </a:solidFill>
                <a:latin typeface="Calibri" panose="020F0502020204030204" pitchFamily="34" charset="0"/>
                <a:ea typeface="ＭＳ Ｐゴシック" panose="020B0600070205080204" pitchFamily="50" charset="-128"/>
              </a:defRPr>
            </a:lvl4pPr>
            <a:lvl5pPr marL="2057400" indent="-228600">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9pPr>
          </a:lstStyle>
          <a:p>
            <a:r>
              <a:rPr lang="en-US" altLang="ja-JP" sz="1400" b="1" dirty="0">
                <a:latin typeface="ＭＳ Ｐゴシック" panose="020B0600070205080204" pitchFamily="50" charset="-128"/>
              </a:rPr>
              <a:t>(2)</a:t>
            </a:r>
            <a:r>
              <a:rPr lang="ja-JP" altLang="en-US" sz="1400" b="1" dirty="0">
                <a:latin typeface="ＭＳ Ｐゴシック" panose="020B0600070205080204" pitchFamily="50" charset="-128"/>
              </a:rPr>
              <a:t> </a:t>
            </a:r>
            <a:r>
              <a:rPr lang="en-US" altLang="ja-JP" sz="1400" b="1" dirty="0">
                <a:latin typeface="ＭＳ Ｐゴシック" panose="020B0600070205080204" pitchFamily="50" charset="-128"/>
              </a:rPr>
              <a:t>LGC</a:t>
            </a:r>
            <a:r>
              <a:rPr lang="ja-JP" altLang="en-US" sz="1400" b="1" dirty="0">
                <a:latin typeface="ＭＳ Ｐゴシック" panose="020B0600070205080204" pitchFamily="50" charset="-128"/>
              </a:rPr>
              <a:t>マニフォールド</a:t>
            </a:r>
          </a:p>
        </p:txBody>
      </p:sp>
      <p:sp>
        <p:nvSpPr>
          <p:cNvPr id="7" name="Text Box 4"/>
          <p:cNvSpPr txBox="1">
            <a:spLocks noChangeArrowheads="1"/>
          </p:cNvSpPr>
          <p:nvPr/>
        </p:nvSpPr>
        <p:spPr bwMode="auto">
          <a:xfrm>
            <a:off x="2513922" y="3786870"/>
            <a:ext cx="3342514" cy="674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spcBef>
                <a:spcPct val="0"/>
              </a:spcBef>
              <a:buFont typeface="Arial" panose="020B0604020202020204" pitchFamily="34" charset="0"/>
              <a:buNone/>
            </a:pPr>
            <a:r>
              <a:rPr lang="ja-JP" altLang="en-US" sz="1400" dirty="0">
                <a:latin typeface="ＭＳ Ｐゴシック" panose="020B0600070205080204" pitchFamily="50" charset="-128"/>
              </a:rPr>
              <a:t>・ボンベマニフォールドも、片側バンクが</a:t>
            </a:r>
            <a:endParaRPr lang="en-US" altLang="ja-JP" sz="1400" dirty="0">
              <a:latin typeface="ＭＳ Ｐゴシック" panose="020B0600070205080204" pitchFamily="50" charset="-128"/>
            </a:endParaRPr>
          </a:p>
          <a:p>
            <a:pPr>
              <a:spcBef>
                <a:spcPct val="0"/>
              </a:spcBef>
              <a:buFont typeface="Arial" panose="020B0604020202020204" pitchFamily="34" charset="0"/>
              <a:buNone/>
            </a:pPr>
            <a:r>
              <a:rPr lang="ja-JP" altLang="en-US" sz="1400" dirty="0">
                <a:latin typeface="ＭＳ Ｐゴシック" panose="020B0600070205080204" pitchFamily="50" charset="-128"/>
              </a:rPr>
              <a:t>無くなると自動的に予備側のバンクに</a:t>
            </a:r>
            <a:endParaRPr lang="en-US" altLang="ja-JP" sz="1400" dirty="0">
              <a:latin typeface="ＭＳ Ｐゴシック" panose="020B0600070205080204" pitchFamily="50" charset="-128"/>
            </a:endParaRPr>
          </a:p>
          <a:p>
            <a:pPr>
              <a:spcBef>
                <a:spcPct val="0"/>
              </a:spcBef>
              <a:buFont typeface="Arial" panose="020B0604020202020204" pitchFamily="34" charset="0"/>
              <a:buNone/>
            </a:pPr>
            <a:r>
              <a:rPr lang="ja-JP" altLang="en-US" sz="1400" dirty="0">
                <a:latin typeface="ＭＳ Ｐゴシック" panose="020B0600070205080204" pitchFamily="50" charset="-128"/>
              </a:rPr>
              <a:t>切り換わり供給されます。</a:t>
            </a:r>
            <a:endParaRPr lang="en-US" altLang="ja-JP" sz="1400" dirty="0">
              <a:latin typeface="ＭＳ Ｐゴシック" panose="020B0600070205080204" pitchFamily="50" charset="-128"/>
            </a:endParaRPr>
          </a:p>
        </p:txBody>
      </p:sp>
      <p:sp>
        <p:nvSpPr>
          <p:cNvPr id="8" name="Rectangle 14"/>
          <p:cNvSpPr>
            <a:spLocks noChangeArrowheads="1"/>
          </p:cNvSpPr>
          <p:nvPr/>
        </p:nvSpPr>
        <p:spPr bwMode="auto">
          <a:xfrm>
            <a:off x="2513529" y="4640405"/>
            <a:ext cx="3548309"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ja-JP" altLang="en-US" sz="1200" dirty="0">
                <a:latin typeface="ＭＳ Ｐゴシック" panose="020B0600070205080204" pitchFamily="50" charset="-128"/>
              </a:rPr>
              <a:t>＊</a:t>
            </a:r>
            <a:r>
              <a:rPr lang="en-US" altLang="ja-JP" sz="1200" dirty="0">
                <a:latin typeface="ＭＳ Ｐゴシック" panose="020B0600070205080204" pitchFamily="50" charset="-128"/>
              </a:rPr>
              <a:t> </a:t>
            </a:r>
            <a:r>
              <a:rPr lang="ja-JP" altLang="en-US" sz="1200" dirty="0">
                <a:latin typeface="ＭＳ Ｐゴシック" panose="020B0600070205080204" pitchFamily="50" charset="-128"/>
              </a:rPr>
              <a:t>供給設備の要件 （</a:t>
            </a:r>
            <a:r>
              <a:rPr lang="en-US" altLang="ja-JP" sz="1200" dirty="0">
                <a:latin typeface="ＭＳ Ｐゴシック" panose="020B0600070205080204" pitchFamily="50" charset="-128"/>
              </a:rPr>
              <a:t>JIS T 7101 </a:t>
            </a:r>
            <a:r>
              <a:rPr lang="ja-JP" altLang="en-US" sz="1200" dirty="0">
                <a:latin typeface="ＭＳ Ｐゴシック" panose="020B0600070205080204" pitchFamily="50" charset="-128"/>
              </a:rPr>
              <a:t>による）</a:t>
            </a:r>
          </a:p>
          <a:p>
            <a:pPr marL="88900"/>
            <a:r>
              <a:rPr lang="ja-JP" altLang="en-US" sz="1200" dirty="0">
                <a:latin typeface="ＭＳ Ｐゴシック" panose="020B0600070205080204" pitchFamily="50" charset="-128"/>
              </a:rPr>
              <a:t>・片側のバンクで、使用量の</a:t>
            </a:r>
            <a:r>
              <a:rPr lang="en-US" altLang="ja-JP" sz="1200" dirty="0">
                <a:latin typeface="ＭＳ Ｐゴシック" panose="020B0600070205080204" pitchFamily="50" charset="-128"/>
              </a:rPr>
              <a:t>7</a:t>
            </a:r>
            <a:r>
              <a:rPr lang="ja-JP" altLang="en-US" sz="1200" dirty="0">
                <a:latin typeface="ＭＳ Ｐゴシック" panose="020B0600070205080204" pitchFamily="50" charset="-128"/>
              </a:rPr>
              <a:t>日分以上、</a:t>
            </a:r>
          </a:p>
          <a:p>
            <a:pPr marL="88900"/>
            <a:r>
              <a:rPr lang="ja-JP" altLang="en-US" sz="1200" dirty="0">
                <a:latin typeface="ＭＳ Ｐゴシック" panose="020B0600070205080204" pitchFamily="50" charset="-128"/>
              </a:rPr>
              <a:t>・予備供給は使用量の</a:t>
            </a:r>
            <a:r>
              <a:rPr lang="en-US" altLang="ja-JP" sz="1200" dirty="0">
                <a:latin typeface="ＭＳ Ｐゴシック" panose="020B0600070205080204" pitchFamily="50" charset="-128"/>
              </a:rPr>
              <a:t>1</a:t>
            </a:r>
            <a:r>
              <a:rPr lang="ja-JP" altLang="en-US" sz="1200" dirty="0">
                <a:latin typeface="ＭＳ Ｐゴシック" panose="020B0600070205080204" pitchFamily="50" charset="-128"/>
              </a:rPr>
              <a:t>日分以上の貯蔵量又は代　</a:t>
            </a:r>
            <a:endParaRPr lang="en-US" altLang="ja-JP" sz="1200" dirty="0">
              <a:latin typeface="ＭＳ Ｐゴシック" panose="020B0600070205080204" pitchFamily="50" charset="-128"/>
            </a:endParaRPr>
          </a:p>
          <a:p>
            <a:pPr marL="88900"/>
            <a:r>
              <a:rPr lang="ja-JP" altLang="en-US" sz="1200" dirty="0">
                <a:latin typeface="ＭＳ Ｐゴシック" panose="020B0600070205080204" pitchFamily="50" charset="-128"/>
              </a:rPr>
              <a:t>　替の接続口</a:t>
            </a:r>
          </a:p>
        </p:txBody>
      </p:sp>
      <p:sp>
        <p:nvSpPr>
          <p:cNvPr id="9" name="Rectangle 15"/>
          <p:cNvSpPr>
            <a:spLocks noChangeArrowheads="1"/>
          </p:cNvSpPr>
          <p:nvPr/>
        </p:nvSpPr>
        <p:spPr bwMode="auto">
          <a:xfrm>
            <a:off x="4032443" y="2243774"/>
            <a:ext cx="4210051"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ja-JP" altLang="en-US" sz="1200" dirty="0">
                <a:latin typeface="ＭＳ Ｐゴシック" panose="020B0600070205080204" pitchFamily="50" charset="-128"/>
              </a:rPr>
              <a:t>＊</a:t>
            </a:r>
            <a:r>
              <a:rPr lang="en-US" altLang="ja-JP" sz="1200" dirty="0">
                <a:latin typeface="ＭＳ Ｐゴシック" panose="020B0600070205080204" pitchFamily="50" charset="-128"/>
              </a:rPr>
              <a:t> </a:t>
            </a:r>
            <a:r>
              <a:rPr lang="ja-JP" altLang="en-US" sz="1200" dirty="0">
                <a:latin typeface="ＭＳ Ｐゴシック" panose="020B0600070205080204" pitchFamily="50" charset="-128"/>
              </a:rPr>
              <a:t>供給設備の要件 （</a:t>
            </a:r>
            <a:r>
              <a:rPr lang="en-US" altLang="ja-JP" sz="1200" dirty="0">
                <a:latin typeface="ＭＳ Ｐゴシック" panose="020B0600070205080204" pitchFamily="50" charset="-128"/>
              </a:rPr>
              <a:t>JIS T 7101 </a:t>
            </a:r>
            <a:r>
              <a:rPr lang="ja-JP" altLang="en-US" sz="1200" dirty="0">
                <a:latin typeface="ＭＳ Ｐゴシック" panose="020B0600070205080204" pitchFamily="50" charset="-128"/>
              </a:rPr>
              <a:t>による）</a:t>
            </a:r>
            <a:endParaRPr lang="en-US" altLang="ja-JP" sz="1200" dirty="0">
              <a:latin typeface="ＭＳ Ｐゴシック" panose="020B0600070205080204" pitchFamily="50" charset="-128"/>
            </a:endParaRPr>
          </a:p>
          <a:p>
            <a:pPr marL="88900"/>
            <a:r>
              <a:rPr lang="ja-JP" altLang="en-US" sz="1200" dirty="0">
                <a:latin typeface="ＭＳ Ｐゴシック" panose="020B0600070205080204" pitchFamily="50" charset="-128"/>
              </a:rPr>
              <a:t>・</a:t>
            </a:r>
            <a:r>
              <a:rPr lang="en-US" altLang="ja-JP" sz="1200" dirty="0">
                <a:latin typeface="ＭＳ Ｐゴシック" panose="020B0600070205080204" pitchFamily="50" charset="-128"/>
              </a:rPr>
              <a:t>LGC</a:t>
            </a:r>
            <a:r>
              <a:rPr lang="ja-JP" altLang="en-US" sz="1200" dirty="0">
                <a:latin typeface="ＭＳ Ｐゴシック" panose="020B0600070205080204" pitchFamily="50" charset="-128"/>
              </a:rPr>
              <a:t>供給設備</a:t>
            </a:r>
            <a:r>
              <a:rPr lang="en-US" altLang="ja-JP" sz="1200" dirty="0">
                <a:latin typeface="ＭＳ Ｐゴシック" panose="020B0600070205080204" pitchFamily="50" charset="-128"/>
              </a:rPr>
              <a:t>×1</a:t>
            </a:r>
            <a:r>
              <a:rPr lang="ja-JP" altLang="en-US" sz="1200" dirty="0">
                <a:latin typeface="ＭＳ Ｐゴシック" panose="020B0600070205080204" pitchFamily="50" charset="-128"/>
              </a:rPr>
              <a:t>基＋ボンベによる供給設備（予備）</a:t>
            </a:r>
          </a:p>
          <a:p>
            <a:pPr marL="266700"/>
            <a:r>
              <a:rPr lang="ja-JP" altLang="en-US" sz="1200" dirty="0">
                <a:latin typeface="ＭＳ Ｐゴシック" panose="020B0600070205080204" pitchFamily="50" charset="-128"/>
              </a:rPr>
              <a:t>・片側のバンクで、使用量の</a:t>
            </a:r>
            <a:r>
              <a:rPr lang="en-US" altLang="ja-JP" sz="1200" dirty="0">
                <a:latin typeface="ＭＳ Ｐゴシック" panose="020B0600070205080204" pitchFamily="50" charset="-128"/>
              </a:rPr>
              <a:t>7</a:t>
            </a:r>
            <a:r>
              <a:rPr lang="ja-JP" altLang="en-US" sz="1200" dirty="0">
                <a:latin typeface="ＭＳ Ｐゴシック" panose="020B0600070205080204" pitchFamily="50" charset="-128"/>
              </a:rPr>
              <a:t>日分以上、</a:t>
            </a:r>
          </a:p>
          <a:p>
            <a:pPr marL="266700"/>
            <a:r>
              <a:rPr lang="ja-JP" altLang="en-US" sz="1200" dirty="0">
                <a:latin typeface="ＭＳ Ｐゴシック" panose="020B0600070205080204" pitchFamily="50" charset="-128"/>
              </a:rPr>
              <a:t>・予備供給は使用量の</a:t>
            </a:r>
            <a:r>
              <a:rPr lang="en-US" altLang="ja-JP" sz="1200" dirty="0">
                <a:latin typeface="ＭＳ Ｐゴシック" panose="020B0600070205080204" pitchFamily="50" charset="-128"/>
              </a:rPr>
              <a:t>1</a:t>
            </a:r>
            <a:r>
              <a:rPr lang="ja-JP" altLang="en-US" sz="1200" dirty="0">
                <a:latin typeface="ＭＳ Ｐゴシック" panose="020B0600070205080204" pitchFamily="50" charset="-128"/>
              </a:rPr>
              <a:t>日分以上の貯蔵量</a:t>
            </a:r>
          </a:p>
        </p:txBody>
      </p:sp>
      <p:grpSp>
        <p:nvGrpSpPr>
          <p:cNvPr id="17" name="グループ化 16"/>
          <p:cNvGrpSpPr/>
          <p:nvPr/>
        </p:nvGrpSpPr>
        <p:grpSpPr>
          <a:xfrm>
            <a:off x="768236" y="3709821"/>
            <a:ext cx="1642686" cy="1728138"/>
            <a:chOff x="5902024" y="1355129"/>
            <a:chExt cx="2188177" cy="2258650"/>
          </a:xfrm>
        </p:grpSpPr>
        <p:grpSp>
          <p:nvGrpSpPr>
            <p:cNvPr id="18" name="グループ化 17"/>
            <p:cNvGrpSpPr>
              <a:grpSpLocks noChangeAspect="1"/>
            </p:cNvGrpSpPr>
            <p:nvPr/>
          </p:nvGrpSpPr>
          <p:grpSpPr>
            <a:xfrm>
              <a:off x="5902024" y="1355129"/>
              <a:ext cx="2188177" cy="2258650"/>
              <a:chOff x="2314961" y="205062"/>
              <a:chExt cx="3785944" cy="3907875"/>
            </a:xfrm>
          </p:grpSpPr>
          <p:grpSp>
            <p:nvGrpSpPr>
              <p:cNvPr id="20" name="グループ化 19"/>
              <p:cNvGrpSpPr/>
              <p:nvPr/>
            </p:nvGrpSpPr>
            <p:grpSpPr>
              <a:xfrm>
                <a:off x="2314961" y="205062"/>
                <a:ext cx="3785944" cy="3907875"/>
                <a:chOff x="3060028" y="1475062"/>
                <a:chExt cx="3785944" cy="3907875"/>
              </a:xfrm>
            </p:grpSpPr>
            <p:pic>
              <p:nvPicPr>
                <p:cNvPr id="24" name="図 23"/>
                <p:cNvPicPr>
                  <a:picLocks noChangeAspect="1"/>
                </p:cNvPicPr>
                <p:nvPr/>
              </p:nvPicPr>
              <p:blipFill>
                <a:blip r:embed="rId5"/>
                <a:stretch>
                  <a:fillRect/>
                </a:stretch>
              </p:blipFill>
              <p:spPr>
                <a:xfrm>
                  <a:off x="3060028" y="1475062"/>
                  <a:ext cx="3785944" cy="3907875"/>
                </a:xfrm>
                <a:prstGeom prst="rect">
                  <a:avLst/>
                </a:prstGeom>
              </p:spPr>
            </p:pic>
            <p:pic>
              <p:nvPicPr>
                <p:cNvPr id="25" name="図 24"/>
                <p:cNvPicPr>
                  <a:picLocks noChangeAspect="1"/>
                </p:cNvPicPr>
                <p:nvPr/>
              </p:nvPicPr>
              <p:blipFill>
                <a:blip r:embed="rId6"/>
                <a:stretch>
                  <a:fillRect/>
                </a:stretch>
              </p:blipFill>
              <p:spPr>
                <a:xfrm>
                  <a:off x="4407709" y="1506008"/>
                  <a:ext cx="917824" cy="1403035"/>
                </a:xfrm>
                <a:prstGeom prst="rect">
                  <a:avLst/>
                </a:prstGeom>
              </p:spPr>
            </p:pic>
          </p:grpSp>
          <p:pic>
            <p:nvPicPr>
              <p:cNvPr id="21" name="図 20"/>
              <p:cNvPicPr>
                <a:picLocks noChangeAspect="1"/>
              </p:cNvPicPr>
              <p:nvPr/>
            </p:nvPicPr>
            <p:blipFill>
              <a:blip r:embed="rId7"/>
              <a:stretch>
                <a:fillRect/>
              </a:stretch>
            </p:blipFill>
            <p:spPr>
              <a:xfrm>
                <a:off x="3367393" y="1443844"/>
                <a:ext cx="173508" cy="283790"/>
              </a:xfrm>
              <a:prstGeom prst="rect">
                <a:avLst/>
              </a:prstGeom>
            </p:spPr>
          </p:pic>
          <p:pic>
            <p:nvPicPr>
              <p:cNvPr id="22" name="図 21"/>
              <p:cNvPicPr>
                <a:picLocks noChangeAspect="1"/>
              </p:cNvPicPr>
              <p:nvPr/>
            </p:nvPicPr>
            <p:blipFill>
              <a:blip r:embed="rId8"/>
              <a:stretch>
                <a:fillRect/>
              </a:stretch>
            </p:blipFill>
            <p:spPr>
              <a:xfrm rot="10649813">
                <a:off x="4792183" y="1430223"/>
                <a:ext cx="184048" cy="151569"/>
              </a:xfrm>
              <a:prstGeom prst="rect">
                <a:avLst/>
              </a:prstGeom>
            </p:spPr>
          </p:pic>
          <p:pic>
            <p:nvPicPr>
              <p:cNvPr id="23" name="図 1"/>
              <p:cNvPicPr>
                <a:picLocks noChangeAspect="1"/>
              </p:cNvPicPr>
              <p:nvPr/>
            </p:nvPicPr>
            <p:blipFill rotWithShape="1">
              <a:blip r:embed="rId9" cstate="print">
                <a:extLst>
                  <a:ext uri="{BEBA8EAE-BF5A-486C-A8C5-ECC9F3942E4B}">
                    <a14:imgProps xmlns:a14="http://schemas.microsoft.com/office/drawing/2010/main">
                      <a14:imgLayer r:embed="rId10">
                        <a14:imgEffect>
                          <a14:brightnessContrast contrast="20000"/>
                        </a14:imgEffect>
                      </a14:imgLayer>
                    </a14:imgProps>
                  </a:ext>
                  <a:ext uri="{28A0092B-C50C-407E-A947-70E740481C1C}">
                    <a14:useLocalDpi xmlns:a14="http://schemas.microsoft.com/office/drawing/2010/main" val="0"/>
                  </a:ext>
                </a:extLst>
              </a:blip>
              <a:srcRect l="65754" t="35509" r="31932" b="62410"/>
              <a:stretch/>
            </p:blipFill>
            <p:spPr bwMode="auto">
              <a:xfrm>
                <a:off x="5177265" y="1443844"/>
                <a:ext cx="96631" cy="79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9" name="図 18"/>
            <p:cNvPicPr>
              <a:picLocks noChangeAspect="1"/>
            </p:cNvPicPr>
            <p:nvPr/>
          </p:nvPicPr>
          <p:blipFill>
            <a:blip r:embed="rId11">
              <a:extLst>
                <a:ext uri="{BEBA8EAE-BF5A-486C-A8C5-ECC9F3942E4B}">
                  <a14:imgProps xmlns:a14="http://schemas.microsoft.com/office/drawing/2010/main">
                    <a14:imgLayer r:embed="rId12">
                      <a14:imgEffect>
                        <a14:colorTemperature colorTemp="5300"/>
                      </a14:imgEffect>
                      <a14:imgEffect>
                        <a14:saturation sat="66000"/>
                      </a14:imgEffect>
                    </a14:imgLayer>
                  </a14:imgProps>
                </a:ext>
              </a:extLst>
            </a:blip>
            <a:stretch>
              <a:fillRect/>
            </a:stretch>
          </p:blipFill>
          <p:spPr>
            <a:xfrm>
              <a:off x="6707804" y="1382236"/>
              <a:ext cx="527595" cy="800269"/>
            </a:xfrm>
            <a:prstGeom prst="rect">
              <a:avLst/>
            </a:prstGeom>
          </p:spPr>
        </p:pic>
      </p:grpSp>
      <p:sp>
        <p:nvSpPr>
          <p:cNvPr id="26" name="Text Box 4"/>
          <p:cNvSpPr txBox="1">
            <a:spLocks noChangeArrowheads="1"/>
          </p:cNvSpPr>
          <p:nvPr/>
        </p:nvSpPr>
        <p:spPr bwMode="auto">
          <a:xfrm>
            <a:off x="3675257" y="1253913"/>
            <a:ext cx="4567237"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spcBef>
                <a:spcPct val="0"/>
              </a:spcBef>
              <a:buNone/>
            </a:pPr>
            <a:r>
              <a:rPr lang="ja-JP" altLang="en-US" sz="1400" dirty="0">
                <a:latin typeface="ＭＳ Ｐゴシック" panose="020B0600070205080204" pitchFamily="50" charset="-128"/>
              </a:rPr>
              <a:t>・</a:t>
            </a:r>
            <a:r>
              <a:rPr lang="en-US" altLang="ja-JP" sz="1400" dirty="0">
                <a:latin typeface="ＭＳ Ｐゴシック" panose="020B0600070205080204" pitchFamily="50" charset="-128"/>
              </a:rPr>
              <a:t>LGC</a:t>
            </a:r>
            <a:r>
              <a:rPr lang="ja-JP" altLang="en-US" sz="1400" dirty="0">
                <a:latin typeface="ＭＳ Ｐゴシック" panose="020B0600070205080204" pitchFamily="50" charset="-128"/>
              </a:rPr>
              <a:t>からマニフォールドにより供給されます。</a:t>
            </a:r>
          </a:p>
          <a:p>
            <a:pPr>
              <a:spcBef>
                <a:spcPct val="0"/>
              </a:spcBef>
              <a:buFont typeface="Arial" panose="020B0604020202020204" pitchFamily="34" charset="0"/>
              <a:buNone/>
            </a:pPr>
            <a:r>
              <a:rPr lang="ja-JP" altLang="en-US" sz="1400" dirty="0">
                <a:latin typeface="ＭＳ Ｐゴシック" panose="020B0600070205080204" pitchFamily="50" charset="-128"/>
              </a:rPr>
              <a:t>・片側バンクが無くなると自動的に予備側のバンクに</a:t>
            </a:r>
            <a:endParaRPr lang="en-US" altLang="ja-JP" sz="1400" dirty="0">
              <a:latin typeface="ＭＳ Ｐゴシック" panose="020B0600070205080204" pitchFamily="50" charset="-128"/>
            </a:endParaRPr>
          </a:p>
          <a:p>
            <a:pPr marL="85725">
              <a:spcBef>
                <a:spcPct val="0"/>
              </a:spcBef>
              <a:buFont typeface="Arial" panose="020B0604020202020204" pitchFamily="34" charset="0"/>
              <a:buNone/>
            </a:pPr>
            <a:r>
              <a:rPr lang="ja-JP" altLang="en-US" sz="1400" dirty="0">
                <a:latin typeface="ＭＳ Ｐゴシック" panose="020B0600070205080204" pitchFamily="50" charset="-128"/>
              </a:rPr>
              <a:t>切り換わり供給されます。</a:t>
            </a:r>
          </a:p>
          <a:p>
            <a:pPr>
              <a:spcBef>
                <a:spcPct val="0"/>
              </a:spcBef>
              <a:buFont typeface="Arial" panose="020B0604020202020204" pitchFamily="34" charset="0"/>
              <a:buNone/>
            </a:pPr>
            <a:r>
              <a:rPr lang="ja-JP" altLang="en-US" sz="1400" dirty="0">
                <a:latin typeface="ＭＳ Ｐゴシック" panose="020B0600070205080204" pitchFamily="50" charset="-128"/>
              </a:rPr>
              <a:t>・</a:t>
            </a:r>
            <a:r>
              <a:rPr lang="en-US" altLang="ja-JP" sz="1400" dirty="0">
                <a:latin typeface="ＭＳ Ｐゴシック" panose="020B0600070205080204" pitchFamily="50" charset="-128"/>
              </a:rPr>
              <a:t>CE</a:t>
            </a:r>
            <a:r>
              <a:rPr lang="ja-JP" altLang="en-US" sz="1400" dirty="0">
                <a:latin typeface="ＭＳ Ｐゴシック" panose="020B0600070205080204" pitchFamily="50" charset="-128"/>
              </a:rPr>
              <a:t>の場合と同様、液体酸素は気化して使用されます。</a:t>
            </a:r>
            <a:endParaRPr lang="en-US" altLang="ja-JP" sz="1400" dirty="0">
              <a:latin typeface="ＭＳ Ｐゴシック" panose="020B0600070205080204" pitchFamily="50" charset="-128"/>
            </a:endParaRPr>
          </a:p>
        </p:txBody>
      </p:sp>
      <p:sp>
        <p:nvSpPr>
          <p:cNvPr id="27" name="Text Box 4"/>
          <p:cNvSpPr txBox="1">
            <a:spLocks noChangeArrowheads="1"/>
          </p:cNvSpPr>
          <p:nvPr/>
        </p:nvSpPr>
        <p:spPr bwMode="auto">
          <a:xfrm>
            <a:off x="608083" y="5812583"/>
            <a:ext cx="7678133"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spcBef>
                <a:spcPct val="0"/>
              </a:spcBef>
              <a:buNone/>
            </a:pPr>
            <a:r>
              <a:rPr lang="ja-JP" altLang="en-US" sz="1200" dirty="0">
                <a:latin typeface="ＭＳ Ｐゴシック" panose="020B0600070205080204" pitchFamily="50" charset="-128"/>
              </a:rPr>
              <a:t>・貯蔵量が容積 </a:t>
            </a:r>
            <a:r>
              <a:rPr lang="en-US" altLang="ja-JP" sz="1200" dirty="0">
                <a:latin typeface="ＭＳ Ｐゴシック" panose="020B0600070205080204" pitchFamily="50" charset="-128"/>
              </a:rPr>
              <a:t>300m</a:t>
            </a:r>
            <a:r>
              <a:rPr lang="en-US" altLang="ja-JP" sz="1200" baseline="30000" dirty="0">
                <a:latin typeface="ＭＳ Ｐゴシック" panose="020B0600070205080204" pitchFamily="50" charset="-128"/>
              </a:rPr>
              <a:t>3</a:t>
            </a:r>
            <a:r>
              <a:rPr lang="ja-JP" altLang="en-US" sz="1200" dirty="0">
                <a:latin typeface="ＭＳ Ｐゴシック" panose="020B0600070205080204" pitchFamily="50" charset="-128"/>
              </a:rPr>
              <a:t>を超える場合、高圧ガス保安法によりボンベ室の構造及び保安距離の規制を受けます。</a:t>
            </a:r>
            <a:endParaRPr lang="en-US" altLang="ja-JP" sz="1200" dirty="0">
              <a:latin typeface="ＭＳ Ｐゴシック" panose="020B0600070205080204" pitchFamily="50" charset="-128"/>
            </a:endParaRPr>
          </a:p>
          <a:p>
            <a:pPr>
              <a:spcBef>
                <a:spcPct val="0"/>
              </a:spcBef>
              <a:buNone/>
            </a:pPr>
            <a:r>
              <a:rPr lang="ja-JP" altLang="en-US" sz="1200" dirty="0">
                <a:latin typeface="ＭＳ Ｐゴシック" panose="020B0600070205080204" pitchFamily="50" charset="-128"/>
              </a:rPr>
              <a:t>・マニフォールド室は、</a:t>
            </a:r>
            <a:r>
              <a:rPr lang="en-US" altLang="ja-JP" sz="1200" dirty="0">
                <a:latin typeface="ＭＳ Ｐゴシック" panose="020B0600070205080204" pitchFamily="50" charset="-128"/>
              </a:rPr>
              <a:t>40</a:t>
            </a:r>
            <a:r>
              <a:rPr lang="ja-JP" altLang="en-US" sz="1200" dirty="0">
                <a:latin typeface="ＭＳ Ｐゴシック" panose="020B0600070205080204" pitchFamily="50" charset="-128"/>
              </a:rPr>
              <a:t>℃以上</a:t>
            </a:r>
            <a:r>
              <a:rPr lang="en-US" altLang="ja-JP" sz="1200" dirty="0">
                <a:latin typeface="ＭＳ Ｐゴシック" panose="020B0600070205080204" pitchFamily="50" charset="-128"/>
              </a:rPr>
              <a:t>(</a:t>
            </a:r>
            <a:r>
              <a:rPr lang="ja-JP" altLang="en-US" sz="1200" dirty="0">
                <a:latin typeface="ＭＳ Ｐゴシック" panose="020B0600070205080204" pitchFamily="50" charset="-128"/>
              </a:rPr>
              <a:t>亜酸化窒素の場合</a:t>
            </a:r>
            <a:r>
              <a:rPr lang="en-US" altLang="ja-JP" sz="1200" dirty="0">
                <a:latin typeface="ＭＳ Ｐゴシック" panose="020B0600070205080204" pitchFamily="50" charset="-128"/>
              </a:rPr>
              <a:t>35</a:t>
            </a:r>
            <a:r>
              <a:rPr lang="ja-JP" altLang="en-US" sz="1200" dirty="0">
                <a:latin typeface="ＭＳ Ｐゴシック" panose="020B0600070205080204" pitchFamily="50" charset="-128"/>
              </a:rPr>
              <a:t>℃</a:t>
            </a:r>
            <a:r>
              <a:rPr lang="en-US" altLang="ja-JP" sz="1200" dirty="0">
                <a:latin typeface="ＭＳ Ｐゴシック" panose="020B0600070205080204" pitchFamily="50" charset="-128"/>
              </a:rPr>
              <a:t>)</a:t>
            </a:r>
            <a:r>
              <a:rPr lang="ja-JP" altLang="en-US" sz="1200" dirty="0">
                <a:latin typeface="ＭＳ Ｐゴシック" panose="020B0600070205080204" pitchFamily="50" charset="-128"/>
              </a:rPr>
              <a:t>にならないこと及び通風の良いところであることが義務付けられています。</a:t>
            </a:r>
          </a:p>
        </p:txBody>
      </p:sp>
      <p:pic>
        <p:nvPicPr>
          <p:cNvPr id="29" name="図 28"/>
          <p:cNvPicPr>
            <a:picLocks noChangeAspect="1"/>
          </p:cNvPicPr>
          <p:nvPr/>
        </p:nvPicPr>
        <p:blipFill>
          <a:blip r:embed="rId13" cstate="print">
            <a:extLst>
              <a:ext uri="{BEBA8EAE-BF5A-486C-A8C5-ECC9F3942E4B}">
                <a14:imgProps xmlns:a14="http://schemas.microsoft.com/office/drawing/2010/main">
                  <a14:imgLayer r:embed="rId14">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1000594" y="1278976"/>
            <a:ext cx="2376184" cy="1782138"/>
          </a:xfrm>
          <a:prstGeom prst="rect">
            <a:avLst/>
          </a:prstGeom>
        </p:spPr>
      </p:pic>
      <p:sp>
        <p:nvSpPr>
          <p:cNvPr id="6" name="Text Box 5"/>
          <p:cNvSpPr txBox="1">
            <a:spLocks noChangeArrowheads="1"/>
          </p:cNvSpPr>
          <p:nvPr/>
        </p:nvSpPr>
        <p:spPr bwMode="auto">
          <a:xfrm>
            <a:off x="388935" y="3366701"/>
            <a:ext cx="3102757" cy="304800"/>
          </a:xfrm>
          <a:prstGeom prst="rect">
            <a:avLst/>
          </a:prstGeom>
          <a:noFill/>
          <a:ln>
            <a:noFill/>
          </a:ln>
        </p:spPr>
        <p:txBody>
          <a:bodyPr wrap="square">
            <a:spAutoFit/>
          </a:bodyPr>
          <a:lstStyle>
            <a:lvl1pPr>
              <a:defRPr kumimoji="1">
                <a:solidFill>
                  <a:schemeClr val="tx1"/>
                </a:solidFill>
                <a:latin typeface="Calibri" panose="020F0502020204030204" pitchFamily="34" charset="0"/>
                <a:ea typeface="ＭＳ Ｐゴシック" panose="020B0600070205080204" pitchFamily="50" charset="-128"/>
              </a:defRPr>
            </a:lvl1pPr>
            <a:lvl2pPr marL="742950" indent="-285750">
              <a:defRPr kumimoji="1">
                <a:solidFill>
                  <a:schemeClr val="tx1"/>
                </a:solidFill>
                <a:latin typeface="Calibri" panose="020F0502020204030204" pitchFamily="34" charset="0"/>
                <a:ea typeface="ＭＳ Ｐゴシック" panose="020B0600070205080204" pitchFamily="50" charset="-128"/>
              </a:defRPr>
            </a:lvl2pPr>
            <a:lvl3pPr marL="1143000" indent="-228600">
              <a:defRPr kumimoji="1">
                <a:solidFill>
                  <a:schemeClr val="tx1"/>
                </a:solidFill>
                <a:latin typeface="Calibri" panose="020F0502020204030204" pitchFamily="34" charset="0"/>
                <a:ea typeface="ＭＳ Ｐゴシック" panose="020B0600070205080204" pitchFamily="50" charset="-128"/>
              </a:defRPr>
            </a:lvl3pPr>
            <a:lvl4pPr marL="1600200" indent="-228600">
              <a:defRPr kumimoji="1">
                <a:solidFill>
                  <a:schemeClr val="tx1"/>
                </a:solidFill>
                <a:latin typeface="Calibri" panose="020F0502020204030204" pitchFamily="34" charset="0"/>
                <a:ea typeface="ＭＳ Ｐゴシック" panose="020B0600070205080204" pitchFamily="50" charset="-128"/>
              </a:defRPr>
            </a:lvl4pPr>
            <a:lvl5pPr marL="2057400" indent="-228600">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9pPr>
          </a:lstStyle>
          <a:p>
            <a:r>
              <a:rPr lang="en-US" altLang="ja-JP" sz="1400" b="1" dirty="0">
                <a:latin typeface="ＭＳ Ｐゴシック" panose="020B0600070205080204" pitchFamily="50" charset="-128"/>
              </a:rPr>
              <a:t>(3)</a:t>
            </a:r>
            <a:r>
              <a:rPr lang="ja-JP" altLang="en-US" sz="1400" b="1" dirty="0">
                <a:latin typeface="ＭＳ Ｐゴシック" panose="020B0600070205080204" pitchFamily="50" charset="-128"/>
              </a:rPr>
              <a:t> </a:t>
            </a:r>
            <a:r>
              <a:rPr lang="ja-JP" altLang="en-US" sz="1400" b="1" dirty="0">
                <a:latin typeface="Arial" panose="020B0604020202020204" pitchFamily="34" charset="0"/>
              </a:rPr>
              <a:t>ボンベマニフォールド</a:t>
            </a:r>
            <a:endParaRPr lang="ja-JP" altLang="en-US" sz="1400" b="1" dirty="0">
              <a:latin typeface="ＭＳ Ｐゴシック" panose="020B0600070205080204" pitchFamily="50" charset="-128"/>
            </a:endParaRPr>
          </a:p>
        </p:txBody>
      </p:sp>
      <p:sp>
        <p:nvSpPr>
          <p:cNvPr id="28" name="Text Box 5"/>
          <p:cNvSpPr txBox="1">
            <a:spLocks noChangeArrowheads="1"/>
          </p:cNvSpPr>
          <p:nvPr/>
        </p:nvSpPr>
        <p:spPr bwMode="auto">
          <a:xfrm>
            <a:off x="6137468" y="3604257"/>
            <a:ext cx="2591665" cy="276999"/>
          </a:xfrm>
          <a:prstGeom prst="rect">
            <a:avLst/>
          </a:prstGeom>
          <a:noFill/>
          <a:ln>
            <a:noFill/>
          </a:ln>
        </p:spPr>
        <p:txBody>
          <a:bodyPr wrap="square">
            <a:spAutoFit/>
          </a:bodyPr>
          <a:lstStyle>
            <a:lvl1pPr>
              <a:defRPr kumimoji="1">
                <a:solidFill>
                  <a:schemeClr val="tx1"/>
                </a:solidFill>
                <a:latin typeface="Calibri" panose="020F0502020204030204" pitchFamily="34" charset="0"/>
                <a:ea typeface="ＭＳ Ｐゴシック" panose="020B0600070205080204" pitchFamily="50" charset="-128"/>
              </a:defRPr>
            </a:lvl1pPr>
            <a:lvl2pPr marL="742950" indent="-285750">
              <a:defRPr kumimoji="1">
                <a:solidFill>
                  <a:schemeClr val="tx1"/>
                </a:solidFill>
                <a:latin typeface="Calibri" panose="020F0502020204030204" pitchFamily="34" charset="0"/>
                <a:ea typeface="ＭＳ Ｐゴシック" panose="020B0600070205080204" pitchFamily="50" charset="-128"/>
              </a:defRPr>
            </a:lvl2pPr>
            <a:lvl3pPr marL="1143000" indent="-228600">
              <a:defRPr kumimoji="1">
                <a:solidFill>
                  <a:schemeClr val="tx1"/>
                </a:solidFill>
                <a:latin typeface="Calibri" panose="020F0502020204030204" pitchFamily="34" charset="0"/>
                <a:ea typeface="ＭＳ Ｐゴシック" panose="020B0600070205080204" pitchFamily="50" charset="-128"/>
              </a:defRPr>
            </a:lvl3pPr>
            <a:lvl4pPr marL="1600200" indent="-228600">
              <a:defRPr kumimoji="1">
                <a:solidFill>
                  <a:schemeClr val="tx1"/>
                </a:solidFill>
                <a:latin typeface="Calibri" panose="020F0502020204030204" pitchFamily="34" charset="0"/>
                <a:ea typeface="ＭＳ Ｐゴシック" panose="020B0600070205080204" pitchFamily="50" charset="-128"/>
              </a:defRPr>
            </a:lvl4pPr>
            <a:lvl5pPr marL="2057400" indent="-228600">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9pPr>
          </a:lstStyle>
          <a:p>
            <a:r>
              <a:rPr lang="ja-JP" altLang="en-US" sz="1200" b="1" dirty="0">
                <a:latin typeface="ＭＳ Ｐゴシック" panose="020B0600070205080204" pitchFamily="50" charset="-128"/>
              </a:rPr>
              <a:t>☆ 小型ボンベによる医療ガスの供給</a:t>
            </a:r>
          </a:p>
        </p:txBody>
      </p:sp>
      <p:sp>
        <p:nvSpPr>
          <p:cNvPr id="31" name="正方形/長方形 6"/>
          <p:cNvSpPr>
            <a:spLocks noChangeArrowheads="1"/>
          </p:cNvSpPr>
          <p:nvPr/>
        </p:nvSpPr>
        <p:spPr bwMode="auto">
          <a:xfrm>
            <a:off x="6835982" y="4207328"/>
            <a:ext cx="171495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spcBef>
                <a:spcPct val="0"/>
              </a:spcBef>
              <a:buFont typeface="Arial" panose="020B0604020202020204" pitchFamily="34" charset="0"/>
              <a:buNone/>
            </a:pPr>
            <a:r>
              <a:rPr lang="ja-JP" altLang="en-US" sz="1200" dirty="0">
                <a:latin typeface="ＭＳ Ｐゴシック" panose="020B0600070205080204" pitchFamily="50" charset="-128"/>
              </a:rPr>
              <a:t>患者の搬送・移動時や</a:t>
            </a:r>
            <a:endParaRPr lang="en-US" altLang="ja-JP" sz="1200" dirty="0">
              <a:latin typeface="ＭＳ Ｐゴシック" panose="020B0600070205080204" pitchFamily="50" charset="-128"/>
            </a:endParaRPr>
          </a:p>
          <a:p>
            <a:pPr>
              <a:spcBef>
                <a:spcPct val="0"/>
              </a:spcBef>
              <a:buFont typeface="Arial" panose="020B0604020202020204" pitchFamily="34" charset="0"/>
              <a:buNone/>
            </a:pPr>
            <a:r>
              <a:rPr lang="ja-JP" altLang="en-US" sz="1200" dirty="0">
                <a:latin typeface="ＭＳ Ｐゴシック" panose="020B0600070205080204" pitchFamily="50" charset="-128"/>
              </a:rPr>
              <a:t>緊急時の対応のため、</a:t>
            </a:r>
            <a:endParaRPr lang="en-US" altLang="ja-JP" sz="1200" dirty="0">
              <a:latin typeface="ＭＳ Ｐゴシック" panose="020B0600070205080204" pitchFamily="50" charset="-128"/>
            </a:endParaRPr>
          </a:p>
          <a:p>
            <a:pPr>
              <a:spcBef>
                <a:spcPct val="0"/>
              </a:spcBef>
              <a:buFont typeface="Arial" panose="020B0604020202020204" pitchFamily="34" charset="0"/>
              <a:buNone/>
            </a:pPr>
            <a:r>
              <a:rPr lang="ja-JP" altLang="en-US" sz="1200" dirty="0">
                <a:latin typeface="ＭＳ Ｐゴシック" panose="020B0600070205080204" pitchFamily="50" charset="-128"/>
              </a:rPr>
              <a:t>各病棟内に小型ボンベ</a:t>
            </a:r>
            <a:endParaRPr lang="en-US" altLang="ja-JP" sz="1200" dirty="0">
              <a:latin typeface="ＭＳ Ｐゴシック" panose="020B0600070205080204" pitchFamily="50" charset="-128"/>
            </a:endParaRPr>
          </a:p>
          <a:p>
            <a:pPr>
              <a:spcBef>
                <a:spcPct val="0"/>
              </a:spcBef>
              <a:buFont typeface="Arial" panose="020B0604020202020204" pitchFamily="34" charset="0"/>
              <a:buNone/>
            </a:pPr>
            <a:r>
              <a:rPr lang="ja-JP" altLang="en-US" sz="1200" dirty="0">
                <a:latin typeface="ＭＳ Ｐゴシック" panose="020B0600070205080204" pitchFamily="50" charset="-128"/>
              </a:rPr>
              <a:t>の保管場所を設けて</a:t>
            </a:r>
            <a:endParaRPr lang="en-US" altLang="ja-JP" sz="1200" dirty="0">
              <a:latin typeface="ＭＳ Ｐゴシック" panose="020B0600070205080204" pitchFamily="50" charset="-128"/>
            </a:endParaRPr>
          </a:p>
          <a:p>
            <a:pPr>
              <a:spcBef>
                <a:spcPct val="0"/>
              </a:spcBef>
              <a:buFont typeface="Arial" panose="020B0604020202020204" pitchFamily="34" charset="0"/>
              <a:buNone/>
            </a:pPr>
            <a:r>
              <a:rPr lang="ja-JP" altLang="en-US" sz="1200" dirty="0">
                <a:latin typeface="ＭＳ Ｐゴシック" panose="020B0600070205080204" pitchFamily="50" charset="-128"/>
              </a:rPr>
              <a:t>います。</a:t>
            </a:r>
            <a:endParaRPr lang="en-US" altLang="ja-JP" sz="1200" dirty="0">
              <a:latin typeface="ＭＳ Ｐゴシック" panose="020B0600070205080204" pitchFamily="50" charset="-128"/>
            </a:endParaRPr>
          </a:p>
        </p:txBody>
      </p:sp>
      <p:grpSp>
        <p:nvGrpSpPr>
          <p:cNvPr id="42" name="グループ化 41"/>
          <p:cNvGrpSpPr/>
          <p:nvPr/>
        </p:nvGrpSpPr>
        <p:grpSpPr>
          <a:xfrm>
            <a:off x="6304893" y="4018159"/>
            <a:ext cx="580831" cy="1156604"/>
            <a:chOff x="4472787" y="2479675"/>
            <a:chExt cx="1020298" cy="2123419"/>
          </a:xfrm>
        </p:grpSpPr>
        <p:grpSp>
          <p:nvGrpSpPr>
            <p:cNvPr id="43" name="グループ化 42"/>
            <p:cNvGrpSpPr/>
            <p:nvPr/>
          </p:nvGrpSpPr>
          <p:grpSpPr>
            <a:xfrm>
              <a:off x="4472787" y="2479675"/>
              <a:ext cx="1020298" cy="2123419"/>
              <a:chOff x="4472787" y="2479675"/>
              <a:chExt cx="1020298" cy="2123419"/>
            </a:xfrm>
          </p:grpSpPr>
          <p:pic>
            <p:nvPicPr>
              <p:cNvPr id="45" name="図 44"/>
              <p:cNvPicPr>
                <a:picLocks noChangeAspect="1"/>
              </p:cNvPicPr>
              <p:nvPr/>
            </p:nvPicPr>
            <p:blipFill>
              <a:blip r:embed="rId15"/>
              <a:stretch>
                <a:fillRect/>
              </a:stretch>
            </p:blipFill>
            <p:spPr>
              <a:xfrm rot="21386226">
                <a:off x="4703382" y="2479675"/>
                <a:ext cx="602971" cy="2078475"/>
              </a:xfrm>
              <a:prstGeom prst="rect">
                <a:avLst/>
              </a:prstGeom>
            </p:spPr>
          </p:pic>
          <p:sp>
            <p:nvSpPr>
              <p:cNvPr id="46" name="正方形/長方形 45"/>
              <p:cNvSpPr/>
              <p:nvPr/>
            </p:nvSpPr>
            <p:spPr>
              <a:xfrm>
                <a:off x="5120551" y="2743200"/>
                <a:ext cx="372534" cy="1831677"/>
              </a:xfrm>
              <a:prstGeom prst="rect">
                <a:avLst/>
              </a:prstGeom>
              <a:solidFill>
                <a:srgbClr val="ECF3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7" name="正方形/長方形 46"/>
              <p:cNvSpPr/>
              <p:nvPr/>
            </p:nvSpPr>
            <p:spPr>
              <a:xfrm>
                <a:off x="4472787" y="2771417"/>
                <a:ext cx="372534" cy="1831677"/>
              </a:xfrm>
              <a:prstGeom prst="rect">
                <a:avLst/>
              </a:prstGeom>
              <a:solidFill>
                <a:srgbClr val="ECF3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pic>
          <p:nvPicPr>
            <p:cNvPr id="44" name="図 43"/>
            <p:cNvPicPr>
              <a:picLocks noChangeAspect="1"/>
            </p:cNvPicPr>
            <p:nvPr/>
          </p:nvPicPr>
          <p:blipFill>
            <a:blip r:embed="rId16"/>
            <a:stretch>
              <a:fillRect/>
            </a:stretch>
          </p:blipFill>
          <p:spPr>
            <a:xfrm>
              <a:off x="4891130" y="3126047"/>
              <a:ext cx="213378" cy="115834"/>
            </a:xfrm>
            <a:prstGeom prst="rect">
              <a:avLst/>
            </a:prstGeom>
          </p:spPr>
        </p:pic>
      </p:grpSp>
      <p:pic>
        <p:nvPicPr>
          <p:cNvPr id="11" name="医療ガスについて6-3">
            <a:hlinkClick r:id="" action="ppaction://media"/>
            <a:extLst>
              <a:ext uri="{FF2B5EF4-FFF2-40B4-BE49-F238E27FC236}">
                <a16:creationId xmlns:a16="http://schemas.microsoft.com/office/drawing/2014/main" id="{B8EAE048-2E27-42E1-88DA-0A316F63ACD0}"/>
              </a:ext>
            </a:extLst>
          </p:cNvPr>
          <p:cNvPicPr>
            <a:picLocks noChangeAspect="1"/>
          </p:cNvPicPr>
          <p:nvPr>
            <a:audioFile r:link="rId2"/>
            <p:extLst>
              <p:ext uri="{DAA4B4D4-6D71-4841-9C94-3DE7FCFB9230}">
                <p14:media xmlns:p14="http://schemas.microsoft.com/office/powerpoint/2010/main" r:embed="rId1"/>
              </p:ext>
            </p:extLst>
          </p:nvPr>
        </p:nvPicPr>
        <p:blipFill>
          <a:blip r:embed="rId17"/>
          <a:stretch>
            <a:fillRect/>
          </a:stretch>
        </p:blipFill>
        <p:spPr>
          <a:xfrm>
            <a:off x="9280479" y="0"/>
            <a:ext cx="609600" cy="609600"/>
          </a:xfrm>
          <a:prstGeom prst="rect">
            <a:avLst/>
          </a:prstGeom>
        </p:spPr>
      </p:pic>
    </p:spTree>
    <p:extLst>
      <p:ext uri="{BB962C8B-B14F-4D97-AF65-F5344CB8AC3E}">
        <p14:creationId xmlns:p14="http://schemas.microsoft.com/office/powerpoint/2010/main" val="1213262208"/>
      </p:ext>
    </p:extLst>
  </p:cSld>
  <p:clrMapOvr>
    <a:masterClrMapping/>
  </p:clrMapOvr>
  <mc:AlternateContent xmlns:mc="http://schemas.openxmlformats.org/markup-compatibility/2006" xmlns:p14="http://schemas.microsoft.com/office/powerpoint/2010/main">
    <mc:Choice Requires="p14">
      <p:transition p14:dur="10" advTm="115000"/>
    </mc:Choice>
    <mc:Fallback xmlns="">
      <p:transition advTm="11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4739"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角丸四角形 12"/>
          <p:cNvSpPr/>
          <p:nvPr/>
        </p:nvSpPr>
        <p:spPr>
          <a:xfrm>
            <a:off x="4070615" y="4863597"/>
            <a:ext cx="4810390" cy="1211138"/>
          </a:xfrm>
          <a:prstGeom prst="roundRect">
            <a:avLst>
              <a:gd name="adj" fmla="val 3002"/>
            </a:avLst>
          </a:prstGeom>
          <a:solidFill>
            <a:srgbClr val="F5FD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角丸四角形 11"/>
          <p:cNvSpPr/>
          <p:nvPr/>
        </p:nvSpPr>
        <p:spPr>
          <a:xfrm>
            <a:off x="4070615" y="1818099"/>
            <a:ext cx="4810390" cy="2705631"/>
          </a:xfrm>
          <a:prstGeom prst="roundRect">
            <a:avLst>
              <a:gd name="adj" fmla="val 2539"/>
            </a:avLst>
          </a:prstGeom>
          <a:solidFill>
            <a:srgbClr val="ECF3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スライド番号プレースホルダー 1"/>
          <p:cNvSpPr>
            <a:spLocks noGrp="1"/>
          </p:cNvSpPr>
          <p:nvPr>
            <p:ph type="sldNum" sz="quarter" idx="12"/>
          </p:nvPr>
        </p:nvSpPr>
        <p:spPr/>
        <p:txBody>
          <a:bodyPr/>
          <a:lstStyle/>
          <a:p>
            <a:fld id="{EA3351F6-B842-409E-9A4B-39EBC603B823}" type="slidenum">
              <a:rPr kumimoji="1" lang="ja-JP" altLang="en-US" smtClean="0"/>
              <a:t>24</a:t>
            </a:fld>
            <a:endParaRPr kumimoji="1" lang="ja-JP" altLang="en-US"/>
          </a:p>
        </p:txBody>
      </p:sp>
      <p:sp>
        <p:nvSpPr>
          <p:cNvPr id="3" name="正方形/長方形 6"/>
          <p:cNvSpPr>
            <a:spLocks noChangeArrowheads="1"/>
          </p:cNvSpPr>
          <p:nvPr/>
        </p:nvSpPr>
        <p:spPr bwMode="auto">
          <a:xfrm>
            <a:off x="4438120" y="942635"/>
            <a:ext cx="39179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spcBef>
                <a:spcPct val="0"/>
              </a:spcBef>
              <a:buFont typeface="Arial" panose="020B0604020202020204" pitchFamily="34" charset="0"/>
              <a:buNone/>
            </a:pPr>
            <a:r>
              <a:rPr lang="ja-JP" altLang="en-US" sz="1400" dirty="0">
                <a:latin typeface="ＭＳ Ｐゴシック" panose="020B0600070205080204" pitchFamily="50" charset="-128"/>
              </a:rPr>
              <a:t>緊急時、保守点検、修理又は将来の延長工事のときに送気配管の区域を分離するため設置します。</a:t>
            </a:r>
          </a:p>
        </p:txBody>
      </p:sp>
      <p:sp>
        <p:nvSpPr>
          <p:cNvPr id="4" name="Text Box 4"/>
          <p:cNvSpPr txBox="1">
            <a:spLocks noChangeArrowheads="1"/>
          </p:cNvSpPr>
          <p:nvPr/>
        </p:nvSpPr>
        <p:spPr bwMode="auto">
          <a:xfrm>
            <a:off x="394230" y="886356"/>
            <a:ext cx="3884611"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chemeClr val="tx1"/>
                </a:solidFill>
                <a:latin typeface="Calibri" panose="020F0502020204030204" pitchFamily="34" charset="0"/>
                <a:ea typeface="ＭＳ Ｐゴシック" panose="020B0600070205080204" pitchFamily="50" charset="-128"/>
              </a:defRPr>
            </a:lvl1pPr>
            <a:lvl2pPr marL="742950" indent="-285750">
              <a:defRPr kumimoji="1">
                <a:solidFill>
                  <a:schemeClr val="tx1"/>
                </a:solidFill>
                <a:latin typeface="Calibri" panose="020F0502020204030204" pitchFamily="34" charset="0"/>
                <a:ea typeface="ＭＳ Ｐゴシック" panose="020B0600070205080204" pitchFamily="50" charset="-128"/>
              </a:defRPr>
            </a:lvl2pPr>
            <a:lvl3pPr marL="1143000" indent="-228600">
              <a:defRPr kumimoji="1">
                <a:solidFill>
                  <a:schemeClr val="tx1"/>
                </a:solidFill>
                <a:latin typeface="Calibri" panose="020F0502020204030204" pitchFamily="34" charset="0"/>
                <a:ea typeface="ＭＳ Ｐゴシック" panose="020B0600070205080204" pitchFamily="50" charset="-128"/>
              </a:defRPr>
            </a:lvl3pPr>
            <a:lvl4pPr marL="1600200" indent="-228600">
              <a:defRPr kumimoji="1">
                <a:solidFill>
                  <a:schemeClr val="tx1"/>
                </a:solidFill>
                <a:latin typeface="Calibri" panose="020F0502020204030204" pitchFamily="34" charset="0"/>
                <a:ea typeface="ＭＳ Ｐゴシック" panose="020B0600070205080204" pitchFamily="50" charset="-128"/>
              </a:defRPr>
            </a:lvl4pPr>
            <a:lvl5pPr marL="2057400" indent="-228600">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9pPr>
          </a:lstStyle>
          <a:p>
            <a:r>
              <a:rPr lang="ja-JP" altLang="en-US" sz="1600" dirty="0">
                <a:latin typeface="Arial" panose="020B0604020202020204" pitchFamily="34" charset="0"/>
              </a:rPr>
              <a:t>３．区域別遮断弁（シャットオフバルブ）</a:t>
            </a:r>
            <a:endParaRPr lang="en-US" altLang="ja-JP" sz="1600" dirty="0">
              <a:latin typeface="ＭＳ Ｐゴシック" panose="020B0600070205080204" pitchFamily="50" charset="-128"/>
            </a:endParaRPr>
          </a:p>
        </p:txBody>
      </p:sp>
      <p:pic>
        <p:nvPicPr>
          <p:cNvPr id="5" name="Picture 2" descr="http://www.central-uni.co.jp/contents/img/products/gas-distribution/img_sub412.jpg">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10696" y="1296526"/>
            <a:ext cx="2714625"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descr="http://www.central-uni.co.jp/contents/img/products/gas-distribution/img_sub413.jpg">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3871" y="3723813"/>
            <a:ext cx="2714625"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正方形/長方形 6"/>
          <p:cNvSpPr>
            <a:spLocks noChangeArrowheads="1"/>
          </p:cNvSpPr>
          <p:nvPr/>
        </p:nvSpPr>
        <p:spPr bwMode="auto">
          <a:xfrm>
            <a:off x="4167452" y="2447301"/>
            <a:ext cx="4580996"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spcBef>
                <a:spcPct val="0"/>
              </a:spcBef>
              <a:buFont typeface="Arial" panose="020B0604020202020204" pitchFamily="34" charset="0"/>
              <a:buNone/>
              <a:tabLst>
                <a:tab pos="0" algn="l"/>
              </a:tabLst>
            </a:pPr>
            <a:r>
              <a:rPr lang="ja-JP" altLang="en-US" sz="1400" dirty="0">
                <a:latin typeface="ＭＳ Ｐゴシック" panose="020B0600070205080204" pitchFamily="50" charset="-128"/>
              </a:rPr>
              <a:t>・プレートを開けて赤いレバーを手前に引くと、その区域</a:t>
            </a:r>
            <a:endParaRPr lang="en-US" altLang="ja-JP" sz="1400" dirty="0">
              <a:latin typeface="ＭＳ Ｐゴシック" panose="020B0600070205080204" pitchFamily="50" charset="-128"/>
            </a:endParaRPr>
          </a:p>
          <a:p>
            <a:pPr marL="93663">
              <a:spcBef>
                <a:spcPct val="0"/>
              </a:spcBef>
              <a:buFont typeface="Arial" panose="020B0604020202020204" pitchFamily="34" charset="0"/>
              <a:buNone/>
              <a:tabLst>
                <a:tab pos="0" algn="l"/>
              </a:tabLst>
            </a:pPr>
            <a:r>
              <a:rPr lang="ja-JP" altLang="en-US" sz="1400" dirty="0" err="1">
                <a:latin typeface="ＭＳ Ｐゴシック" panose="020B0600070205080204" pitchFamily="50" charset="-128"/>
              </a:rPr>
              <a:t>への</a:t>
            </a:r>
            <a:r>
              <a:rPr lang="ja-JP" altLang="en-US" sz="1400" dirty="0">
                <a:latin typeface="ＭＳ Ｐゴシック" panose="020B0600070205080204" pitchFamily="50" charset="-128"/>
              </a:rPr>
              <a:t>ガスの供給が停止されます。</a:t>
            </a:r>
            <a:endParaRPr lang="en-US" altLang="ja-JP" sz="1400" dirty="0">
              <a:latin typeface="ＭＳ Ｐゴシック" panose="020B0600070205080204" pitchFamily="50" charset="-128"/>
            </a:endParaRPr>
          </a:p>
          <a:p>
            <a:pPr>
              <a:spcBef>
                <a:spcPct val="0"/>
              </a:spcBef>
              <a:buFont typeface="Arial" panose="020B0604020202020204" pitchFamily="34" charset="0"/>
              <a:buNone/>
            </a:pPr>
            <a:r>
              <a:rPr lang="ja-JP" altLang="en-US" sz="1400" dirty="0">
                <a:latin typeface="ＭＳ Ｐゴシック" panose="020B0600070205080204" pitchFamily="50" charset="-128"/>
              </a:rPr>
              <a:t>・停止の状態ではプレートが閉まらないようになっており、</a:t>
            </a:r>
            <a:endParaRPr lang="en-US" altLang="ja-JP" sz="1400" dirty="0">
              <a:latin typeface="ＭＳ Ｐゴシック" panose="020B0600070205080204" pitchFamily="50" charset="-128"/>
            </a:endParaRPr>
          </a:p>
          <a:p>
            <a:pPr marL="93663">
              <a:spcBef>
                <a:spcPct val="0"/>
              </a:spcBef>
              <a:buFont typeface="Arial" panose="020B0604020202020204" pitchFamily="34" charset="0"/>
              <a:buNone/>
            </a:pPr>
            <a:r>
              <a:rPr lang="ja-JP" altLang="en-US" sz="1400" dirty="0">
                <a:latin typeface="ＭＳ Ｐゴシック" panose="020B0600070205080204" pitchFamily="50" charset="-128"/>
              </a:rPr>
              <a:t>停止状態であることが確認できます。</a:t>
            </a:r>
          </a:p>
        </p:txBody>
      </p:sp>
      <p:sp>
        <p:nvSpPr>
          <p:cNvPr id="8" name="正方形/長方形 7"/>
          <p:cNvSpPr>
            <a:spLocks noChangeArrowheads="1"/>
          </p:cNvSpPr>
          <p:nvPr/>
        </p:nvSpPr>
        <p:spPr bwMode="auto">
          <a:xfrm>
            <a:off x="4167452" y="3459199"/>
            <a:ext cx="4699001" cy="674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spcBef>
                <a:spcPct val="0"/>
              </a:spcBef>
              <a:buFont typeface="Arial" panose="020B0604020202020204" pitchFamily="34" charset="0"/>
              <a:buNone/>
            </a:pPr>
            <a:r>
              <a:rPr lang="ja-JP" altLang="en-US" sz="1400" dirty="0">
                <a:latin typeface="ＭＳ Ｐゴシック" panose="020B0600070205080204" pitchFamily="50" charset="-128"/>
              </a:rPr>
              <a:t>・</a:t>
            </a:r>
            <a:r>
              <a:rPr lang="en-US" altLang="ja-JP" sz="1400" dirty="0">
                <a:latin typeface="ＭＳ Ｐゴシック" panose="020B0600070205080204" pitchFamily="50" charset="-128"/>
              </a:rPr>
              <a:t>JIS</a:t>
            </a:r>
            <a:r>
              <a:rPr lang="ja-JP" altLang="en-US" sz="1400" dirty="0">
                <a:latin typeface="ＭＳ Ｐゴシック" panose="020B0600070205080204" pitchFamily="50" charset="-128"/>
              </a:rPr>
              <a:t> </a:t>
            </a:r>
            <a:r>
              <a:rPr lang="en-US" altLang="ja-JP" sz="1400" dirty="0">
                <a:latin typeface="ＭＳ Ｐゴシック" panose="020B0600070205080204" pitchFamily="50" charset="-128"/>
              </a:rPr>
              <a:t>T</a:t>
            </a:r>
            <a:r>
              <a:rPr lang="ja-JP" altLang="en-US" sz="1400" dirty="0">
                <a:latin typeface="ＭＳ Ｐゴシック" panose="020B0600070205080204" pitchFamily="50" charset="-128"/>
              </a:rPr>
              <a:t> </a:t>
            </a:r>
            <a:r>
              <a:rPr lang="en-US" altLang="ja-JP" sz="1400" dirty="0">
                <a:latin typeface="ＭＳ Ｐゴシック" panose="020B0600070205080204" pitchFamily="50" charset="-128"/>
              </a:rPr>
              <a:t>7101</a:t>
            </a:r>
            <a:r>
              <a:rPr lang="ja-JP" altLang="en-US" sz="1400" dirty="0">
                <a:latin typeface="ＭＳ Ｐゴシック" panose="020B0600070205080204" pitchFamily="50" charset="-128"/>
              </a:rPr>
              <a:t>では、特別医療部門（＊）の区域別遮断弁は、</a:t>
            </a:r>
            <a:endParaRPr lang="en-US" altLang="ja-JP" sz="1400" dirty="0">
              <a:latin typeface="ＭＳ Ｐゴシック" panose="020B0600070205080204" pitchFamily="50" charset="-128"/>
            </a:endParaRPr>
          </a:p>
          <a:p>
            <a:pPr marL="93663">
              <a:spcBef>
                <a:spcPct val="0"/>
              </a:spcBef>
              <a:buFont typeface="Arial" panose="020B0604020202020204" pitchFamily="34" charset="0"/>
              <a:buNone/>
            </a:pPr>
            <a:r>
              <a:rPr lang="ja-JP" altLang="en-US" sz="1400" dirty="0">
                <a:latin typeface="ＭＳ Ｐゴシック" panose="020B0600070205080204" pitchFamily="50" charset="-128"/>
              </a:rPr>
              <a:t>下流側に緊急・保守点検用ガス導入口を組み込むことを</a:t>
            </a:r>
            <a:endParaRPr lang="en-US" altLang="ja-JP" sz="1400" dirty="0">
              <a:latin typeface="ＭＳ Ｐゴシック" panose="020B0600070205080204" pitchFamily="50" charset="-128"/>
            </a:endParaRPr>
          </a:p>
          <a:p>
            <a:pPr marL="93663">
              <a:spcBef>
                <a:spcPct val="0"/>
              </a:spcBef>
              <a:buFont typeface="Arial" panose="020B0604020202020204" pitchFamily="34" charset="0"/>
              <a:buNone/>
            </a:pPr>
            <a:r>
              <a:rPr lang="ja-JP" altLang="en-US" sz="1400" dirty="0">
                <a:latin typeface="ＭＳ Ｐゴシック" panose="020B0600070205080204" pitchFamily="50" charset="-128"/>
              </a:rPr>
              <a:t>定めています。</a:t>
            </a:r>
            <a:endParaRPr lang="en-US" altLang="ja-JP" sz="1400" dirty="0">
              <a:latin typeface="ＭＳ Ｐゴシック" panose="020B0600070205080204" pitchFamily="50" charset="-128"/>
            </a:endParaRPr>
          </a:p>
        </p:txBody>
      </p:sp>
      <p:sp>
        <p:nvSpPr>
          <p:cNvPr id="9" name="正方形/長方形 8"/>
          <p:cNvSpPr>
            <a:spLocks noChangeArrowheads="1"/>
          </p:cNvSpPr>
          <p:nvPr/>
        </p:nvSpPr>
        <p:spPr bwMode="auto">
          <a:xfrm>
            <a:off x="4278841" y="4938251"/>
            <a:ext cx="4236509"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marL="266700" indent="-266700">
              <a:spcBef>
                <a:spcPct val="0"/>
              </a:spcBef>
              <a:buNone/>
            </a:pPr>
            <a:r>
              <a:rPr lang="ja-JP" altLang="en-US" sz="1400" dirty="0">
                <a:latin typeface="ＭＳ Ｐゴシック" panose="020B0600070205080204" pitchFamily="50" charset="-128"/>
              </a:rPr>
              <a:t>☆ 緊急時等にバルブを遮断する場合は、下流側全てのアウトレットでガスを使用していないことを確認し、責任者または医療ガス安全管理委員会の指示や許可を受けたもの以外が操作しないよう、関係者に周知する必要があります。</a:t>
            </a:r>
            <a:endParaRPr lang="ja-JP" altLang="ja-JP" sz="1400" dirty="0">
              <a:latin typeface="ＭＳ Ｐゴシック" panose="020B0600070205080204" pitchFamily="50" charset="-128"/>
            </a:endParaRPr>
          </a:p>
        </p:txBody>
      </p:sp>
      <p:sp>
        <p:nvSpPr>
          <p:cNvPr id="10" name="正方形/長方形 9"/>
          <p:cNvSpPr>
            <a:spLocks noChangeArrowheads="1"/>
          </p:cNvSpPr>
          <p:nvPr/>
        </p:nvSpPr>
        <p:spPr bwMode="auto">
          <a:xfrm>
            <a:off x="5792788" y="3992028"/>
            <a:ext cx="3088217"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spcBef>
                <a:spcPct val="0"/>
              </a:spcBef>
              <a:buFont typeface="Arial" panose="020B0604020202020204" pitchFamily="34" charset="0"/>
              <a:buNone/>
            </a:pPr>
            <a:r>
              <a:rPr lang="ja-JP" altLang="en-US" sz="1200" dirty="0">
                <a:latin typeface="ＭＳ Ｐゴシック" panose="020B0600070205080204" pitchFamily="50" charset="-128"/>
              </a:rPr>
              <a:t>＊ </a:t>
            </a:r>
            <a:r>
              <a:rPr lang="ja-JP" altLang="ja-JP" sz="1200" dirty="0">
                <a:latin typeface="ＭＳ Ｐゴシック" panose="020B0600070205080204" pitchFamily="50" charset="-128"/>
              </a:rPr>
              <a:t>麻酔を行う区域、</a:t>
            </a:r>
            <a:r>
              <a:rPr lang="en-US" altLang="ja-JP" sz="1200" dirty="0">
                <a:latin typeface="ＭＳ Ｐゴシック" panose="020B0600070205080204" pitchFamily="50" charset="-128"/>
              </a:rPr>
              <a:t>ICU</a:t>
            </a:r>
            <a:r>
              <a:rPr lang="ja-JP" altLang="ja-JP" sz="1200" dirty="0">
                <a:latin typeface="ＭＳ Ｐゴシック" panose="020B0600070205080204" pitchFamily="50" charset="-128"/>
              </a:rPr>
              <a:t>（集中治療室）、</a:t>
            </a:r>
            <a:endParaRPr lang="en-US" altLang="ja-JP" sz="1200" dirty="0">
              <a:latin typeface="ＭＳ Ｐゴシック" panose="020B0600070205080204" pitchFamily="50" charset="-128"/>
            </a:endParaRPr>
          </a:p>
          <a:p>
            <a:pPr marL="177800">
              <a:spcBef>
                <a:spcPct val="0"/>
              </a:spcBef>
              <a:buFont typeface="Arial" panose="020B0604020202020204" pitchFamily="34" charset="0"/>
              <a:buNone/>
            </a:pPr>
            <a:r>
              <a:rPr lang="en-US" altLang="ja-JP" sz="1200" dirty="0">
                <a:latin typeface="ＭＳ Ｐゴシック" panose="020B0600070205080204" pitchFamily="50" charset="-128"/>
              </a:rPr>
              <a:t>CCU</a:t>
            </a:r>
            <a:r>
              <a:rPr lang="ja-JP" altLang="ja-JP" sz="1200" dirty="0">
                <a:latin typeface="ＭＳ Ｐゴシック" panose="020B0600070205080204" pitchFamily="50" charset="-128"/>
              </a:rPr>
              <a:t>（心疾患治療室）、回復室等</a:t>
            </a:r>
          </a:p>
        </p:txBody>
      </p:sp>
      <p:sp>
        <p:nvSpPr>
          <p:cNvPr id="11" name="正方形/長方形 10"/>
          <p:cNvSpPr>
            <a:spLocks noChangeArrowheads="1"/>
          </p:cNvSpPr>
          <p:nvPr/>
        </p:nvSpPr>
        <p:spPr bwMode="auto">
          <a:xfrm>
            <a:off x="4167452" y="2017959"/>
            <a:ext cx="4580996"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spcBef>
                <a:spcPct val="0"/>
              </a:spcBef>
              <a:buFont typeface="Arial" panose="020B0604020202020204" pitchFamily="34" charset="0"/>
              <a:buNone/>
            </a:pPr>
            <a:r>
              <a:rPr lang="ja-JP" altLang="en-US" sz="1400" dirty="0">
                <a:latin typeface="ＭＳ Ｐゴシック" panose="020B0600070205080204" pitchFamily="50" charset="-128"/>
              </a:rPr>
              <a:t>・パネルにはバルブが制御する区域を表示しています。</a:t>
            </a:r>
            <a:endParaRPr lang="en-US" altLang="ja-JP" sz="1400" dirty="0">
              <a:latin typeface="ＭＳ Ｐゴシック" panose="020B0600070205080204" pitchFamily="50" charset="-128"/>
            </a:endParaRPr>
          </a:p>
        </p:txBody>
      </p:sp>
      <p:pic>
        <p:nvPicPr>
          <p:cNvPr id="14" name="医療ガスについて6-4">
            <a:hlinkClick r:id="" action="ppaction://media"/>
            <a:extLst>
              <a:ext uri="{FF2B5EF4-FFF2-40B4-BE49-F238E27FC236}">
                <a16:creationId xmlns:a16="http://schemas.microsoft.com/office/drawing/2014/main" id="{5F8123B9-D705-4288-BCE1-131BD808F87C}"/>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9298712" y="0"/>
            <a:ext cx="487363" cy="487362"/>
          </a:xfrm>
          <a:prstGeom prst="rect">
            <a:avLst/>
          </a:prstGeom>
        </p:spPr>
      </p:pic>
    </p:spTree>
    <p:extLst>
      <p:ext uri="{BB962C8B-B14F-4D97-AF65-F5344CB8AC3E}">
        <p14:creationId xmlns:p14="http://schemas.microsoft.com/office/powerpoint/2010/main" val="409539914"/>
      </p:ext>
    </p:extLst>
  </p:cSld>
  <p:clrMapOvr>
    <a:masterClrMapping/>
  </p:clrMapOvr>
  <mc:AlternateContent xmlns:mc="http://schemas.openxmlformats.org/markup-compatibility/2006" xmlns:p14="http://schemas.microsoft.com/office/powerpoint/2010/main">
    <mc:Choice Requires="p14">
      <p:transition p14:dur="10" advTm="81000"/>
    </mc:Choice>
    <mc:Fallback xmlns="">
      <p:transition advTm="81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9950"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4"/>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ー 1"/>
          <p:cNvSpPr>
            <a:spLocks noGrp="1"/>
          </p:cNvSpPr>
          <p:nvPr>
            <p:ph type="sldNum" sz="quarter" idx="12"/>
          </p:nvPr>
        </p:nvSpPr>
        <p:spPr/>
        <p:txBody>
          <a:bodyPr/>
          <a:lstStyle/>
          <a:p>
            <a:fld id="{EA3351F6-B842-409E-9A4B-39EBC603B823}" type="slidenum">
              <a:rPr kumimoji="1" lang="ja-JP" altLang="en-US" smtClean="0"/>
              <a:t>25</a:t>
            </a:fld>
            <a:endParaRPr kumimoji="1" lang="ja-JP" altLang="en-US"/>
          </a:p>
        </p:txBody>
      </p:sp>
      <p:sp>
        <p:nvSpPr>
          <p:cNvPr id="20" name="Text Box 4"/>
          <p:cNvSpPr txBox="1">
            <a:spLocks noChangeArrowheads="1"/>
          </p:cNvSpPr>
          <p:nvPr/>
        </p:nvSpPr>
        <p:spPr bwMode="auto">
          <a:xfrm>
            <a:off x="280752" y="912482"/>
            <a:ext cx="858361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Calibri" panose="020F0502020204030204" pitchFamily="34" charset="0"/>
                <a:ea typeface="ＭＳ Ｐゴシック" panose="020B0600070205080204" pitchFamily="50" charset="-128"/>
              </a:defRPr>
            </a:lvl1pPr>
            <a:lvl2pPr marL="742950" indent="-285750">
              <a:defRPr kumimoji="1">
                <a:solidFill>
                  <a:schemeClr val="tx1"/>
                </a:solidFill>
                <a:latin typeface="Calibri" panose="020F0502020204030204" pitchFamily="34" charset="0"/>
                <a:ea typeface="ＭＳ Ｐゴシック" panose="020B0600070205080204" pitchFamily="50" charset="-128"/>
              </a:defRPr>
            </a:lvl2pPr>
            <a:lvl3pPr marL="1143000" indent="-228600">
              <a:defRPr kumimoji="1">
                <a:solidFill>
                  <a:schemeClr val="tx1"/>
                </a:solidFill>
                <a:latin typeface="Calibri" panose="020F0502020204030204" pitchFamily="34" charset="0"/>
                <a:ea typeface="ＭＳ Ｐゴシック" panose="020B0600070205080204" pitchFamily="50" charset="-128"/>
              </a:defRPr>
            </a:lvl3pPr>
            <a:lvl4pPr marL="1600200" indent="-228600">
              <a:defRPr kumimoji="1">
                <a:solidFill>
                  <a:schemeClr val="tx1"/>
                </a:solidFill>
                <a:latin typeface="Calibri" panose="020F0502020204030204" pitchFamily="34" charset="0"/>
                <a:ea typeface="ＭＳ Ｐゴシック" panose="020B0600070205080204" pitchFamily="50" charset="-128"/>
              </a:defRPr>
            </a:lvl4pPr>
            <a:lvl5pPr marL="2057400" indent="-228600">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spcBef>
                <a:spcPct val="0"/>
              </a:spcBef>
              <a:spcAft>
                <a:spcPct val="0"/>
              </a:spcAft>
              <a:defRPr kumimoji="1">
                <a:solidFill>
                  <a:schemeClr val="tx1"/>
                </a:solidFill>
                <a:latin typeface="Calibri" panose="020F0502020204030204" pitchFamily="34" charset="0"/>
                <a:ea typeface="ＭＳ Ｐゴシック" panose="020B0600070205080204" pitchFamily="50" charset="-128"/>
              </a:defRPr>
            </a:lvl9pPr>
          </a:lstStyle>
          <a:p>
            <a:r>
              <a:rPr lang="ja-JP" altLang="en-US" sz="1600">
                <a:latin typeface="Arial" panose="020B0604020202020204" pitchFamily="34" charset="0"/>
              </a:rPr>
              <a:t>４．配管端末器（アウトレット）</a:t>
            </a:r>
            <a:endParaRPr lang="en-US" altLang="ja-JP" sz="1600">
              <a:latin typeface="ＭＳ Ｐゴシック" panose="020B0600070205080204" pitchFamily="50" charset="-128"/>
            </a:endParaRPr>
          </a:p>
        </p:txBody>
      </p:sp>
      <p:pic>
        <p:nvPicPr>
          <p:cNvPr id="22" name="Picture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5333" y="3042522"/>
            <a:ext cx="2725738" cy="947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34"/>
          <p:cNvPicPr>
            <a:picLocks noChangeAspect="1" noChangeArrowheads="1"/>
          </p:cNvPicPr>
          <p:nvPr/>
        </p:nvPicPr>
        <p:blipFill>
          <a:blip r:embed="rId6" cstate="print">
            <a:extLst>
              <a:ext uri="{28A0092B-C50C-407E-A947-70E740481C1C}">
                <a14:useLocalDpi xmlns:a14="http://schemas.microsoft.com/office/drawing/2010/main" val="0"/>
              </a:ext>
            </a:extLst>
          </a:blip>
          <a:srcRect l="5611" t="21109" r="5611" b="21109"/>
          <a:stretch>
            <a:fillRect/>
          </a:stretch>
        </p:blipFill>
        <p:spPr bwMode="auto">
          <a:xfrm>
            <a:off x="759965" y="1644742"/>
            <a:ext cx="2276475" cy="984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1" name="角丸四角形 80"/>
          <p:cNvSpPr/>
          <p:nvPr/>
        </p:nvSpPr>
        <p:spPr>
          <a:xfrm>
            <a:off x="3543702" y="4405903"/>
            <a:ext cx="5068189" cy="1950448"/>
          </a:xfrm>
          <a:prstGeom prst="roundRect">
            <a:avLst>
              <a:gd name="adj" fmla="val 3002"/>
            </a:avLst>
          </a:prstGeom>
          <a:solidFill>
            <a:srgbClr val="F5FD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3" name="テキスト ボックス 58"/>
          <p:cNvSpPr txBox="1">
            <a:spLocks noChangeArrowheads="1"/>
          </p:cNvSpPr>
          <p:nvPr/>
        </p:nvSpPr>
        <p:spPr bwMode="auto">
          <a:xfrm>
            <a:off x="3800691" y="4577423"/>
            <a:ext cx="4698722"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spcBef>
                <a:spcPct val="0"/>
              </a:spcBef>
              <a:buFont typeface="Arial" panose="020B0604020202020204" pitchFamily="34" charset="0"/>
              <a:buNone/>
            </a:pPr>
            <a:r>
              <a:rPr lang="en-US" altLang="ja-JP" sz="1400" dirty="0"/>
              <a:t>※</a:t>
            </a:r>
            <a:r>
              <a:rPr lang="ja-JP" altLang="en-US" sz="1400" dirty="0"/>
              <a:t> ガス別特定例：ピン方式</a:t>
            </a:r>
          </a:p>
          <a:p>
            <a:pPr>
              <a:spcBef>
                <a:spcPct val="0"/>
              </a:spcBef>
              <a:buFont typeface="Arial" panose="020B0604020202020204" pitchFamily="34" charset="0"/>
              <a:buNone/>
            </a:pPr>
            <a:r>
              <a:rPr lang="ja-JP" altLang="en-US" sz="1400" dirty="0"/>
              <a:t>　　　　　　  （穴位置が異なり、他のガスが差し込めない構造）</a:t>
            </a:r>
          </a:p>
        </p:txBody>
      </p:sp>
      <p:grpSp>
        <p:nvGrpSpPr>
          <p:cNvPr id="5" name="グループ化 4"/>
          <p:cNvGrpSpPr/>
          <p:nvPr/>
        </p:nvGrpSpPr>
        <p:grpSpPr>
          <a:xfrm>
            <a:off x="3839065" y="5097704"/>
            <a:ext cx="4645027" cy="1107286"/>
            <a:chOff x="3524773" y="5070176"/>
            <a:chExt cx="4645027" cy="1107286"/>
          </a:xfrm>
        </p:grpSpPr>
        <p:sp>
          <p:nvSpPr>
            <p:cNvPr id="55" name="Oval 6"/>
            <p:cNvSpPr>
              <a:spLocks noChangeAspect="1" noChangeArrowheads="1"/>
            </p:cNvSpPr>
            <p:nvPr/>
          </p:nvSpPr>
          <p:spPr bwMode="auto">
            <a:xfrm>
              <a:off x="5469462" y="5426570"/>
              <a:ext cx="688975" cy="692154"/>
            </a:xfrm>
            <a:prstGeom prst="ellipse">
              <a:avLst/>
            </a:prstGeom>
            <a:noFill/>
            <a:ln w="762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spcBef>
                  <a:spcPct val="0"/>
                </a:spcBef>
                <a:buFont typeface="Arial" panose="020B0604020202020204" pitchFamily="34" charset="0"/>
                <a:buNone/>
              </a:pPr>
              <a:endParaRPr lang="ja-JP" altLang="en-US" sz="2000"/>
            </a:p>
          </p:txBody>
        </p:sp>
        <p:sp>
          <p:nvSpPr>
            <p:cNvPr id="56" name="Oval 6"/>
            <p:cNvSpPr>
              <a:spLocks noChangeAspect="1" noChangeArrowheads="1"/>
            </p:cNvSpPr>
            <p:nvPr/>
          </p:nvSpPr>
          <p:spPr bwMode="auto">
            <a:xfrm>
              <a:off x="3524773" y="5426570"/>
              <a:ext cx="688975" cy="692154"/>
            </a:xfrm>
            <a:prstGeom prst="ellipse">
              <a:avLst/>
            </a:prstGeom>
            <a:noFill/>
            <a:ln w="76200">
              <a:solidFill>
                <a:srgbClr val="33CC33"/>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spcBef>
                  <a:spcPct val="0"/>
                </a:spcBef>
                <a:buFont typeface="Arial" panose="020B0604020202020204" pitchFamily="34" charset="0"/>
                <a:buNone/>
              </a:pPr>
              <a:endParaRPr lang="ja-JP" altLang="en-US" sz="2000"/>
            </a:p>
          </p:txBody>
        </p:sp>
        <p:sp>
          <p:nvSpPr>
            <p:cNvPr id="57" name="Oval 10"/>
            <p:cNvSpPr>
              <a:spLocks noChangeAspect="1" noChangeArrowheads="1"/>
            </p:cNvSpPr>
            <p:nvPr/>
          </p:nvSpPr>
          <p:spPr bwMode="auto">
            <a:xfrm>
              <a:off x="3816079" y="5380533"/>
              <a:ext cx="106363" cy="106363"/>
            </a:xfrm>
            <a:prstGeom prst="ellipse">
              <a:avLst/>
            </a:prstGeom>
            <a:solidFill>
              <a:schemeClr val="bg1"/>
            </a:solidFill>
            <a:ln w="9525">
              <a:solidFill>
                <a:schemeClr val="tx1"/>
              </a:solidFill>
              <a:round/>
              <a:headEnd/>
              <a:tailEnd/>
            </a:ln>
          </p:spPr>
          <p:txBody>
            <a:bodyPr wrap="none" anchor="ct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spcBef>
                  <a:spcPct val="0"/>
                </a:spcBef>
                <a:buFont typeface="Arial" panose="020B0604020202020204" pitchFamily="34" charset="0"/>
                <a:buNone/>
              </a:pPr>
              <a:endParaRPr lang="ja-JP" altLang="en-US" sz="2000"/>
            </a:p>
          </p:txBody>
        </p:sp>
        <p:sp>
          <p:nvSpPr>
            <p:cNvPr id="58" name="Oval 11"/>
            <p:cNvSpPr>
              <a:spLocks noChangeAspect="1" noChangeArrowheads="1"/>
            </p:cNvSpPr>
            <p:nvPr/>
          </p:nvSpPr>
          <p:spPr bwMode="auto">
            <a:xfrm>
              <a:off x="3816079" y="6071099"/>
              <a:ext cx="106363" cy="106363"/>
            </a:xfrm>
            <a:prstGeom prst="ellipse">
              <a:avLst/>
            </a:prstGeom>
            <a:solidFill>
              <a:schemeClr val="bg1"/>
            </a:solidFill>
            <a:ln w="9525">
              <a:solidFill>
                <a:schemeClr val="tx1"/>
              </a:solidFill>
              <a:round/>
              <a:headEnd/>
              <a:tailEnd/>
            </a:ln>
          </p:spPr>
          <p:txBody>
            <a:bodyPr wrap="none" anchor="ct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spcBef>
                  <a:spcPct val="0"/>
                </a:spcBef>
                <a:buFont typeface="Arial" panose="020B0604020202020204" pitchFamily="34" charset="0"/>
                <a:buNone/>
              </a:pPr>
              <a:endParaRPr lang="ja-JP" altLang="en-US" sz="2000"/>
            </a:p>
          </p:txBody>
        </p:sp>
        <p:sp>
          <p:nvSpPr>
            <p:cNvPr id="59" name="Oval 15"/>
            <p:cNvSpPr>
              <a:spLocks noChangeAspect="1" noChangeArrowheads="1"/>
            </p:cNvSpPr>
            <p:nvPr/>
          </p:nvSpPr>
          <p:spPr bwMode="auto">
            <a:xfrm>
              <a:off x="6053661" y="5921871"/>
              <a:ext cx="106363" cy="106363"/>
            </a:xfrm>
            <a:prstGeom prst="ellipse">
              <a:avLst/>
            </a:prstGeom>
            <a:solidFill>
              <a:schemeClr val="bg1"/>
            </a:solidFill>
            <a:ln w="9525">
              <a:solidFill>
                <a:schemeClr val="tx1"/>
              </a:solidFill>
              <a:round/>
              <a:headEnd/>
              <a:tailEnd/>
            </a:ln>
          </p:spPr>
          <p:txBody>
            <a:bodyPr wrap="none" anchor="ct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spcBef>
                  <a:spcPct val="0"/>
                </a:spcBef>
                <a:buFont typeface="Arial" panose="020B0604020202020204" pitchFamily="34" charset="0"/>
                <a:buNone/>
              </a:pPr>
              <a:endParaRPr lang="ja-JP" altLang="en-US" sz="2000"/>
            </a:p>
          </p:txBody>
        </p:sp>
        <p:sp>
          <p:nvSpPr>
            <p:cNvPr id="60" name="Oval 16"/>
            <p:cNvSpPr>
              <a:spLocks noChangeAspect="1" noChangeArrowheads="1"/>
            </p:cNvSpPr>
            <p:nvPr/>
          </p:nvSpPr>
          <p:spPr bwMode="auto">
            <a:xfrm>
              <a:off x="5481901" y="5921872"/>
              <a:ext cx="106363" cy="106363"/>
            </a:xfrm>
            <a:prstGeom prst="ellipse">
              <a:avLst/>
            </a:prstGeom>
            <a:solidFill>
              <a:schemeClr val="bg1"/>
            </a:solidFill>
            <a:ln w="9525">
              <a:solidFill>
                <a:schemeClr val="tx1"/>
              </a:solidFill>
              <a:round/>
              <a:headEnd/>
              <a:tailEnd/>
            </a:ln>
          </p:spPr>
          <p:txBody>
            <a:bodyPr wrap="none" anchor="ct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spcBef>
                  <a:spcPct val="0"/>
                </a:spcBef>
                <a:buFont typeface="Arial" panose="020B0604020202020204" pitchFamily="34" charset="0"/>
                <a:buNone/>
              </a:pPr>
              <a:endParaRPr lang="ja-JP" altLang="en-US" sz="2000"/>
            </a:p>
          </p:txBody>
        </p:sp>
        <p:sp>
          <p:nvSpPr>
            <p:cNvPr id="61" name="Text Box 27"/>
            <p:cNvSpPr txBox="1">
              <a:spLocks noChangeAspect="1" noChangeArrowheads="1"/>
            </p:cNvSpPr>
            <p:nvPr/>
          </p:nvSpPr>
          <p:spPr bwMode="auto">
            <a:xfrm>
              <a:off x="3574778" y="5070176"/>
              <a:ext cx="585788" cy="284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lgn="ctr">
                <a:spcBef>
                  <a:spcPct val="50000"/>
                </a:spcBef>
                <a:buFont typeface="Arial" panose="020B0604020202020204" pitchFamily="34" charset="0"/>
                <a:buNone/>
              </a:pPr>
              <a:r>
                <a:rPr lang="ja-JP" altLang="en-US" sz="1400" dirty="0"/>
                <a:t>酸素</a:t>
              </a:r>
            </a:p>
          </p:txBody>
        </p:sp>
        <p:sp>
          <p:nvSpPr>
            <p:cNvPr id="62" name="Oval 6"/>
            <p:cNvSpPr>
              <a:spLocks noChangeAspect="1" noChangeArrowheads="1"/>
            </p:cNvSpPr>
            <p:nvPr/>
          </p:nvSpPr>
          <p:spPr bwMode="auto">
            <a:xfrm>
              <a:off x="4509024" y="5426570"/>
              <a:ext cx="688975" cy="692154"/>
            </a:xfrm>
            <a:prstGeom prst="ellipse">
              <a:avLst/>
            </a:prstGeom>
            <a:noFill/>
            <a:ln w="76200">
              <a:solidFill>
                <a:srgbClr val="0000FF"/>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spcBef>
                  <a:spcPct val="0"/>
                </a:spcBef>
                <a:buFont typeface="Arial" panose="020B0604020202020204" pitchFamily="34" charset="0"/>
                <a:buNone/>
              </a:pPr>
              <a:endParaRPr lang="ja-JP" altLang="en-US" sz="2000"/>
            </a:p>
          </p:txBody>
        </p:sp>
        <p:sp>
          <p:nvSpPr>
            <p:cNvPr id="63" name="Oval 10"/>
            <p:cNvSpPr>
              <a:spLocks noChangeAspect="1" noChangeArrowheads="1"/>
            </p:cNvSpPr>
            <p:nvPr/>
          </p:nvSpPr>
          <p:spPr bwMode="auto">
            <a:xfrm>
              <a:off x="4800330" y="5380533"/>
              <a:ext cx="106363" cy="106363"/>
            </a:xfrm>
            <a:prstGeom prst="ellipse">
              <a:avLst/>
            </a:prstGeom>
            <a:solidFill>
              <a:schemeClr val="bg1"/>
            </a:solidFill>
            <a:ln w="9525">
              <a:solidFill>
                <a:schemeClr val="tx1"/>
              </a:solidFill>
              <a:round/>
              <a:headEnd/>
              <a:tailEnd/>
            </a:ln>
          </p:spPr>
          <p:txBody>
            <a:bodyPr wrap="none" anchor="ct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spcBef>
                  <a:spcPct val="0"/>
                </a:spcBef>
                <a:buFont typeface="Arial" panose="020B0604020202020204" pitchFamily="34" charset="0"/>
                <a:buNone/>
              </a:pPr>
              <a:endParaRPr lang="ja-JP" altLang="en-US" sz="2000"/>
            </a:p>
          </p:txBody>
        </p:sp>
        <p:sp>
          <p:nvSpPr>
            <p:cNvPr id="64" name="Text Box 27"/>
            <p:cNvSpPr txBox="1">
              <a:spLocks noChangeAspect="1" noChangeArrowheads="1"/>
            </p:cNvSpPr>
            <p:nvPr/>
          </p:nvSpPr>
          <p:spPr bwMode="auto">
            <a:xfrm>
              <a:off x="4559029" y="5075732"/>
              <a:ext cx="585788" cy="284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lgn="ctr">
                <a:spcBef>
                  <a:spcPct val="50000"/>
                </a:spcBef>
                <a:buFont typeface="Arial" panose="020B0604020202020204" pitchFamily="34" charset="0"/>
                <a:buNone/>
              </a:pPr>
              <a:r>
                <a:rPr lang="ja-JP" altLang="en-US" sz="1400" dirty="0"/>
                <a:t>笑気</a:t>
              </a:r>
            </a:p>
          </p:txBody>
        </p:sp>
        <p:sp>
          <p:nvSpPr>
            <p:cNvPr id="65" name="Oval 13"/>
            <p:cNvSpPr>
              <a:spLocks noChangeAspect="1" noChangeArrowheads="1"/>
            </p:cNvSpPr>
            <p:nvPr/>
          </p:nvSpPr>
          <p:spPr bwMode="auto">
            <a:xfrm>
              <a:off x="5070738" y="5925544"/>
              <a:ext cx="106363" cy="106363"/>
            </a:xfrm>
            <a:prstGeom prst="ellipse">
              <a:avLst/>
            </a:prstGeom>
            <a:solidFill>
              <a:schemeClr val="bg1"/>
            </a:solidFill>
            <a:ln w="9525">
              <a:solidFill>
                <a:schemeClr val="tx1"/>
              </a:solidFill>
              <a:round/>
              <a:headEnd/>
              <a:tailEnd/>
            </a:ln>
          </p:spPr>
          <p:txBody>
            <a:bodyPr wrap="none" anchor="ct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spcBef>
                  <a:spcPct val="0"/>
                </a:spcBef>
                <a:buFont typeface="Arial" panose="020B0604020202020204" pitchFamily="34" charset="0"/>
                <a:buNone/>
              </a:pPr>
              <a:endParaRPr lang="ja-JP" altLang="en-US" sz="2000"/>
            </a:p>
          </p:txBody>
        </p:sp>
        <p:sp>
          <p:nvSpPr>
            <p:cNvPr id="66" name="Oval 10"/>
            <p:cNvSpPr>
              <a:spLocks noChangeAspect="1" noChangeArrowheads="1"/>
            </p:cNvSpPr>
            <p:nvPr/>
          </p:nvSpPr>
          <p:spPr bwMode="auto">
            <a:xfrm>
              <a:off x="5760768" y="5380533"/>
              <a:ext cx="106363" cy="106363"/>
            </a:xfrm>
            <a:prstGeom prst="ellipse">
              <a:avLst/>
            </a:prstGeom>
            <a:solidFill>
              <a:schemeClr val="bg1"/>
            </a:solidFill>
            <a:ln w="9525">
              <a:solidFill>
                <a:schemeClr val="tx1"/>
              </a:solidFill>
              <a:round/>
              <a:headEnd/>
              <a:tailEnd/>
            </a:ln>
          </p:spPr>
          <p:txBody>
            <a:bodyPr wrap="none" anchor="ct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spcBef>
                  <a:spcPct val="0"/>
                </a:spcBef>
                <a:buFont typeface="Arial" panose="020B0604020202020204" pitchFamily="34" charset="0"/>
                <a:buNone/>
              </a:pPr>
              <a:endParaRPr lang="ja-JP" altLang="en-US" sz="2000"/>
            </a:p>
          </p:txBody>
        </p:sp>
        <p:sp>
          <p:nvSpPr>
            <p:cNvPr id="67" name="Text Box 27"/>
            <p:cNvSpPr txBox="1">
              <a:spLocks noChangeAspect="1" noChangeArrowheads="1"/>
            </p:cNvSpPr>
            <p:nvPr/>
          </p:nvSpPr>
          <p:spPr bwMode="auto">
            <a:xfrm>
              <a:off x="5519467" y="5075732"/>
              <a:ext cx="585788" cy="284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lgn="ctr">
                <a:spcBef>
                  <a:spcPct val="50000"/>
                </a:spcBef>
                <a:buFont typeface="Arial" panose="020B0604020202020204" pitchFamily="34" charset="0"/>
                <a:buNone/>
              </a:pPr>
              <a:r>
                <a:rPr lang="ja-JP" altLang="en-US" sz="1400"/>
                <a:t>空気</a:t>
              </a:r>
            </a:p>
          </p:txBody>
        </p:sp>
        <p:sp>
          <p:nvSpPr>
            <p:cNvPr id="68" name="Oval 6"/>
            <p:cNvSpPr>
              <a:spLocks noChangeAspect="1" noChangeArrowheads="1"/>
            </p:cNvSpPr>
            <p:nvPr/>
          </p:nvSpPr>
          <p:spPr bwMode="auto">
            <a:xfrm>
              <a:off x="6394181" y="5426570"/>
              <a:ext cx="688975" cy="692154"/>
            </a:xfrm>
            <a:prstGeom prst="ellipse">
              <a:avLst/>
            </a:prstGeom>
            <a:noFill/>
            <a:ln w="762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spcBef>
                  <a:spcPct val="0"/>
                </a:spcBef>
                <a:buFont typeface="Arial" panose="020B0604020202020204" pitchFamily="34" charset="0"/>
                <a:buNone/>
              </a:pPr>
              <a:endParaRPr lang="ja-JP" altLang="en-US" sz="2000"/>
            </a:p>
          </p:txBody>
        </p:sp>
        <p:sp>
          <p:nvSpPr>
            <p:cNvPr id="69" name="Oval 16"/>
            <p:cNvSpPr>
              <a:spLocks noChangeAspect="1" noChangeArrowheads="1"/>
            </p:cNvSpPr>
            <p:nvPr/>
          </p:nvSpPr>
          <p:spPr bwMode="auto">
            <a:xfrm>
              <a:off x="6343385" y="5719465"/>
              <a:ext cx="106363" cy="106363"/>
            </a:xfrm>
            <a:prstGeom prst="ellipse">
              <a:avLst/>
            </a:prstGeom>
            <a:solidFill>
              <a:schemeClr val="bg1"/>
            </a:solidFill>
            <a:ln w="9525">
              <a:solidFill>
                <a:schemeClr val="tx1"/>
              </a:solidFill>
              <a:round/>
              <a:headEnd/>
              <a:tailEnd/>
            </a:ln>
          </p:spPr>
          <p:txBody>
            <a:bodyPr wrap="none" anchor="ct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spcBef>
                  <a:spcPct val="0"/>
                </a:spcBef>
                <a:buFont typeface="Arial" panose="020B0604020202020204" pitchFamily="34" charset="0"/>
                <a:buNone/>
              </a:pPr>
              <a:endParaRPr lang="ja-JP" altLang="en-US" sz="2000"/>
            </a:p>
          </p:txBody>
        </p:sp>
        <p:sp>
          <p:nvSpPr>
            <p:cNvPr id="70" name="Oval 10"/>
            <p:cNvSpPr>
              <a:spLocks noChangeAspect="1" noChangeArrowheads="1"/>
            </p:cNvSpPr>
            <p:nvPr/>
          </p:nvSpPr>
          <p:spPr bwMode="auto">
            <a:xfrm>
              <a:off x="6685487" y="5380533"/>
              <a:ext cx="106363" cy="106363"/>
            </a:xfrm>
            <a:prstGeom prst="ellipse">
              <a:avLst/>
            </a:prstGeom>
            <a:solidFill>
              <a:schemeClr val="bg1"/>
            </a:solidFill>
            <a:ln w="9525">
              <a:solidFill>
                <a:schemeClr val="tx1"/>
              </a:solidFill>
              <a:round/>
              <a:headEnd/>
              <a:tailEnd/>
            </a:ln>
          </p:spPr>
          <p:txBody>
            <a:bodyPr wrap="none" anchor="ct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spcBef>
                  <a:spcPct val="0"/>
                </a:spcBef>
                <a:buFont typeface="Arial" panose="020B0604020202020204" pitchFamily="34" charset="0"/>
                <a:buNone/>
              </a:pPr>
              <a:endParaRPr lang="ja-JP" altLang="en-US" sz="2000"/>
            </a:p>
          </p:txBody>
        </p:sp>
        <p:sp>
          <p:nvSpPr>
            <p:cNvPr id="71" name="Text Box 27"/>
            <p:cNvSpPr txBox="1">
              <a:spLocks noChangeAspect="1" noChangeArrowheads="1"/>
            </p:cNvSpPr>
            <p:nvPr/>
          </p:nvSpPr>
          <p:spPr bwMode="auto">
            <a:xfrm>
              <a:off x="6449748" y="5076922"/>
              <a:ext cx="585788" cy="284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lgn="ctr">
                <a:spcBef>
                  <a:spcPct val="50000"/>
                </a:spcBef>
                <a:buFont typeface="Arial" panose="020B0604020202020204" pitchFamily="34" charset="0"/>
                <a:buNone/>
              </a:pPr>
              <a:r>
                <a:rPr lang="ja-JP" altLang="en-US" sz="1400" dirty="0"/>
                <a:t>吸引</a:t>
              </a:r>
            </a:p>
          </p:txBody>
        </p:sp>
        <p:sp>
          <p:nvSpPr>
            <p:cNvPr id="72" name="Oval 6"/>
            <p:cNvSpPr>
              <a:spLocks noChangeAspect="1" noChangeArrowheads="1"/>
            </p:cNvSpPr>
            <p:nvPr/>
          </p:nvSpPr>
          <p:spPr bwMode="auto">
            <a:xfrm>
              <a:off x="7369701" y="5426570"/>
              <a:ext cx="688975" cy="692154"/>
            </a:xfrm>
            <a:prstGeom prst="ellipse">
              <a:avLst/>
            </a:prstGeom>
            <a:noFill/>
            <a:ln w="76200">
              <a:solidFill>
                <a:srgbClr val="FF66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spcBef>
                  <a:spcPct val="0"/>
                </a:spcBef>
                <a:buFont typeface="Arial" panose="020B0604020202020204" pitchFamily="34" charset="0"/>
                <a:buNone/>
              </a:pPr>
              <a:endParaRPr lang="ja-JP" altLang="en-US" sz="2000"/>
            </a:p>
          </p:txBody>
        </p:sp>
        <p:sp>
          <p:nvSpPr>
            <p:cNvPr id="73" name="Oval 16"/>
            <p:cNvSpPr>
              <a:spLocks noChangeAspect="1" noChangeArrowheads="1"/>
            </p:cNvSpPr>
            <p:nvPr/>
          </p:nvSpPr>
          <p:spPr bwMode="auto">
            <a:xfrm>
              <a:off x="7899131" y="5477070"/>
              <a:ext cx="106363" cy="106363"/>
            </a:xfrm>
            <a:prstGeom prst="ellipse">
              <a:avLst/>
            </a:prstGeom>
            <a:solidFill>
              <a:schemeClr val="bg1"/>
            </a:solidFill>
            <a:ln w="9525">
              <a:solidFill>
                <a:schemeClr val="tx1"/>
              </a:solidFill>
              <a:round/>
              <a:headEnd/>
              <a:tailEnd/>
            </a:ln>
          </p:spPr>
          <p:txBody>
            <a:bodyPr wrap="none" anchor="ct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spcBef>
                  <a:spcPct val="0"/>
                </a:spcBef>
                <a:buFont typeface="Arial" panose="020B0604020202020204" pitchFamily="34" charset="0"/>
                <a:buNone/>
              </a:pPr>
              <a:endParaRPr lang="ja-JP" altLang="en-US" sz="2000"/>
            </a:p>
          </p:txBody>
        </p:sp>
        <p:sp>
          <p:nvSpPr>
            <p:cNvPr id="74" name="Oval 10"/>
            <p:cNvSpPr>
              <a:spLocks noChangeAspect="1" noChangeArrowheads="1"/>
            </p:cNvSpPr>
            <p:nvPr/>
          </p:nvSpPr>
          <p:spPr bwMode="auto">
            <a:xfrm>
              <a:off x="7661007" y="5380533"/>
              <a:ext cx="106363" cy="106363"/>
            </a:xfrm>
            <a:prstGeom prst="ellipse">
              <a:avLst/>
            </a:prstGeom>
            <a:solidFill>
              <a:schemeClr val="bg1"/>
            </a:solidFill>
            <a:ln w="9525">
              <a:solidFill>
                <a:schemeClr val="tx1"/>
              </a:solidFill>
              <a:round/>
              <a:headEnd/>
              <a:tailEnd/>
            </a:ln>
          </p:spPr>
          <p:txBody>
            <a:bodyPr wrap="none" anchor="ct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spcBef>
                  <a:spcPct val="0"/>
                </a:spcBef>
                <a:buFont typeface="Arial" panose="020B0604020202020204" pitchFamily="34" charset="0"/>
                <a:buNone/>
              </a:pPr>
              <a:endParaRPr lang="ja-JP" altLang="en-US" sz="2000"/>
            </a:p>
          </p:txBody>
        </p:sp>
        <p:sp>
          <p:nvSpPr>
            <p:cNvPr id="75" name="Text Box 27"/>
            <p:cNvSpPr txBox="1">
              <a:spLocks noChangeAspect="1" noChangeArrowheads="1"/>
            </p:cNvSpPr>
            <p:nvPr/>
          </p:nvSpPr>
          <p:spPr bwMode="auto">
            <a:xfrm>
              <a:off x="7255400" y="5075732"/>
              <a:ext cx="914400" cy="284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lgn="ctr">
                <a:spcBef>
                  <a:spcPct val="50000"/>
                </a:spcBef>
                <a:buFont typeface="Arial" panose="020B0604020202020204" pitchFamily="34" charset="0"/>
                <a:buNone/>
              </a:pPr>
              <a:r>
                <a:rPr lang="ja-JP" altLang="en-US" sz="1400" dirty="0"/>
                <a:t>炭酸ガス</a:t>
              </a:r>
            </a:p>
          </p:txBody>
        </p:sp>
        <p:sp>
          <p:nvSpPr>
            <p:cNvPr id="76" name="Text Box 27"/>
            <p:cNvSpPr txBox="1">
              <a:spLocks noChangeAspect="1" noChangeArrowheads="1"/>
            </p:cNvSpPr>
            <p:nvPr/>
          </p:nvSpPr>
          <p:spPr bwMode="auto">
            <a:xfrm>
              <a:off x="3658916" y="5649615"/>
              <a:ext cx="501650" cy="214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lgn="ctr">
                <a:spcBef>
                  <a:spcPct val="50000"/>
                </a:spcBef>
                <a:buFont typeface="Arial" panose="020B0604020202020204" pitchFamily="34" charset="0"/>
                <a:buNone/>
              </a:pPr>
              <a:r>
                <a:rPr lang="en-US" altLang="ja-JP" sz="900" dirty="0">
                  <a:latin typeface="ＭＳ Ｐゴシック" panose="020B0600070205080204" pitchFamily="50" charset="-128"/>
                </a:rPr>
                <a:t>180°</a:t>
              </a:r>
            </a:p>
          </p:txBody>
        </p:sp>
        <p:sp>
          <p:nvSpPr>
            <p:cNvPr id="77" name="Text Box 27"/>
            <p:cNvSpPr txBox="1">
              <a:spLocks noChangeAspect="1" noChangeArrowheads="1"/>
            </p:cNvSpPr>
            <p:nvPr/>
          </p:nvSpPr>
          <p:spPr bwMode="auto">
            <a:xfrm>
              <a:off x="4643167" y="5665490"/>
              <a:ext cx="501650" cy="214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lgn="ctr">
                <a:spcBef>
                  <a:spcPct val="50000"/>
                </a:spcBef>
                <a:buFont typeface="Arial" panose="020B0604020202020204" pitchFamily="34" charset="0"/>
                <a:buNone/>
              </a:pPr>
              <a:r>
                <a:rPr lang="en-US" altLang="ja-JP" sz="900" dirty="0">
                  <a:latin typeface="ＭＳ Ｐゴシック" panose="020B0600070205080204" pitchFamily="50" charset="-128"/>
                </a:rPr>
                <a:t>135°</a:t>
              </a:r>
            </a:p>
          </p:txBody>
        </p:sp>
        <p:sp>
          <p:nvSpPr>
            <p:cNvPr id="78" name="Text Box 27"/>
            <p:cNvSpPr txBox="1">
              <a:spLocks noChangeAspect="1" noChangeArrowheads="1"/>
            </p:cNvSpPr>
            <p:nvPr/>
          </p:nvSpPr>
          <p:spPr bwMode="auto">
            <a:xfrm>
              <a:off x="5603605" y="5671840"/>
              <a:ext cx="501650" cy="214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lgn="ctr">
                <a:spcBef>
                  <a:spcPct val="50000"/>
                </a:spcBef>
                <a:buFont typeface="Arial" panose="020B0604020202020204" pitchFamily="34" charset="0"/>
                <a:buNone/>
              </a:pPr>
              <a:r>
                <a:rPr lang="en-US" altLang="ja-JP" sz="900">
                  <a:latin typeface="ＭＳ Ｐゴシック" panose="020B0600070205080204" pitchFamily="50" charset="-128"/>
                </a:rPr>
                <a:t>120°</a:t>
              </a:r>
            </a:p>
          </p:txBody>
        </p:sp>
        <p:sp>
          <p:nvSpPr>
            <p:cNvPr id="79" name="Text Box 27"/>
            <p:cNvSpPr txBox="1">
              <a:spLocks noChangeAspect="1" noChangeArrowheads="1"/>
            </p:cNvSpPr>
            <p:nvPr/>
          </p:nvSpPr>
          <p:spPr bwMode="auto">
            <a:xfrm>
              <a:off x="6528324" y="5654377"/>
              <a:ext cx="501650" cy="214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lgn="ctr">
                <a:spcBef>
                  <a:spcPct val="50000"/>
                </a:spcBef>
                <a:buFont typeface="Arial" panose="020B0604020202020204" pitchFamily="34" charset="0"/>
                <a:buNone/>
              </a:pPr>
              <a:r>
                <a:rPr lang="en-US" altLang="ja-JP" sz="900" dirty="0">
                  <a:latin typeface="ＭＳ Ｐゴシック" panose="020B0600070205080204" pitchFamily="50" charset="-128"/>
                </a:rPr>
                <a:t>90°</a:t>
              </a:r>
            </a:p>
          </p:txBody>
        </p:sp>
        <p:sp>
          <p:nvSpPr>
            <p:cNvPr id="80" name="Text Box 27"/>
            <p:cNvSpPr txBox="1">
              <a:spLocks noChangeAspect="1" noChangeArrowheads="1"/>
            </p:cNvSpPr>
            <p:nvPr/>
          </p:nvSpPr>
          <p:spPr bwMode="auto">
            <a:xfrm>
              <a:off x="7503844" y="5660728"/>
              <a:ext cx="501650" cy="214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algn="ctr">
                <a:spcBef>
                  <a:spcPct val="50000"/>
                </a:spcBef>
                <a:buFont typeface="Arial" panose="020B0604020202020204" pitchFamily="34" charset="0"/>
                <a:buNone/>
              </a:pPr>
              <a:r>
                <a:rPr lang="en-US" altLang="ja-JP" sz="900">
                  <a:latin typeface="ＭＳ Ｐゴシック" panose="020B0600070205080204" pitchFamily="50" charset="-128"/>
                </a:rPr>
                <a:t>45°</a:t>
              </a:r>
            </a:p>
          </p:txBody>
        </p:sp>
      </p:grpSp>
      <p:sp>
        <p:nvSpPr>
          <p:cNvPr id="82" name="角丸四角形 81"/>
          <p:cNvSpPr/>
          <p:nvPr/>
        </p:nvSpPr>
        <p:spPr>
          <a:xfrm>
            <a:off x="3543702" y="1433572"/>
            <a:ext cx="5068189" cy="2640856"/>
          </a:xfrm>
          <a:prstGeom prst="roundRect">
            <a:avLst>
              <a:gd name="adj" fmla="val 2539"/>
            </a:avLst>
          </a:prstGeom>
          <a:solidFill>
            <a:srgbClr val="ECF3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9" name="正方形/長方形 6"/>
          <p:cNvSpPr>
            <a:spLocks noChangeArrowheads="1"/>
          </p:cNvSpPr>
          <p:nvPr/>
        </p:nvSpPr>
        <p:spPr bwMode="auto">
          <a:xfrm>
            <a:off x="3543702" y="2687415"/>
            <a:ext cx="4870604"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marL="88900" indent="-88900">
              <a:spcBef>
                <a:spcPct val="0"/>
              </a:spcBef>
              <a:buFont typeface="Arial" panose="020B0604020202020204" pitchFamily="34" charset="0"/>
              <a:buNone/>
            </a:pPr>
            <a:r>
              <a:rPr lang="ja-JP" altLang="en-US" sz="1400" dirty="0">
                <a:latin typeface="ＭＳ Ｐゴシック" panose="020B0600070205080204" pitchFamily="50" charset="-128"/>
              </a:rPr>
              <a:t>・アウトレットは、異なるガス種類、異なる送気圧力のガス間の誤接続を防止する“ガス別特定機能”を有しており、ピン方式、シュレーダ方式、</a:t>
            </a:r>
            <a:r>
              <a:rPr lang="en-US" altLang="ja-JP" sz="1400" dirty="0">
                <a:latin typeface="ＭＳ Ｐゴシック" panose="020B0600070205080204" pitchFamily="50" charset="-128"/>
              </a:rPr>
              <a:t>DISS</a:t>
            </a:r>
            <a:r>
              <a:rPr lang="ja-JP" altLang="en-US" sz="1400" dirty="0">
                <a:latin typeface="ＭＳ Ｐゴシック" panose="020B0600070205080204" pitchFamily="50" charset="-128"/>
              </a:rPr>
              <a:t>方式等があります。</a:t>
            </a:r>
          </a:p>
          <a:p>
            <a:pPr marL="88900" indent="-88900">
              <a:spcBef>
                <a:spcPct val="0"/>
              </a:spcBef>
              <a:buNone/>
            </a:pPr>
            <a:r>
              <a:rPr lang="ja-JP" altLang="en-US" sz="1400" dirty="0">
                <a:latin typeface="ＭＳ Ｐゴシック" panose="020B0600070205080204" pitchFamily="50" charset="-128"/>
              </a:rPr>
              <a:t>・ガス別特定の方式は、同一施設で１種類でなければならないと</a:t>
            </a:r>
            <a:r>
              <a:rPr lang="en-US" altLang="ja-JP" sz="1400" dirty="0">
                <a:latin typeface="ＭＳ Ｐゴシック" panose="020B0600070205080204" pitchFamily="50" charset="-128"/>
              </a:rPr>
              <a:t>JIS T 7101</a:t>
            </a:r>
            <a:r>
              <a:rPr lang="ja-JP" altLang="en-US" sz="1400" dirty="0">
                <a:latin typeface="ＭＳ Ｐゴシック" panose="020B0600070205080204" pitchFamily="50" charset="-128"/>
              </a:rPr>
              <a:t>で定められています。</a:t>
            </a:r>
            <a:endParaRPr lang="ja-JP" altLang="ja-JP" sz="1400" dirty="0">
              <a:latin typeface="ＭＳ Ｐゴシック" panose="020B0600070205080204" pitchFamily="50" charset="-128"/>
            </a:endParaRPr>
          </a:p>
        </p:txBody>
      </p:sp>
      <p:sp>
        <p:nvSpPr>
          <p:cNvPr id="53" name="正方形/長方形 6"/>
          <p:cNvSpPr>
            <a:spLocks noChangeArrowheads="1"/>
          </p:cNvSpPr>
          <p:nvPr/>
        </p:nvSpPr>
        <p:spPr bwMode="auto">
          <a:xfrm>
            <a:off x="3543702" y="1741823"/>
            <a:ext cx="5044838" cy="674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1pPr>
            <a:lvl2pPr marL="742950" indent="-285750">
              <a:lnSpc>
                <a:spcPct val="90000"/>
              </a:lnSpc>
              <a:spcBef>
                <a:spcPts val="5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2pPr>
            <a:lvl3pPr marL="1143000" indent="-228600">
              <a:lnSpc>
                <a:spcPct val="90000"/>
              </a:lnSpc>
              <a:spcBef>
                <a:spcPts val="5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3pPr>
            <a:lvl4pPr marL="16002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4pPr>
            <a:lvl5pPr marL="2057400" indent="-228600">
              <a:lnSpc>
                <a:spcPct val="90000"/>
              </a:lnSpc>
              <a:spcBef>
                <a:spcPts val="500"/>
              </a:spcBef>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5pPr>
            <a:lvl6pPr marL="25146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6pPr>
            <a:lvl7pPr marL="29718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7pPr>
            <a:lvl8pPr marL="34290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8pPr>
            <a:lvl9pPr marL="3886200" indent="-228600" fontAlgn="base">
              <a:lnSpc>
                <a:spcPct val="90000"/>
              </a:lnSpc>
              <a:spcBef>
                <a:spcPts val="500"/>
              </a:spcBef>
              <a:spcAft>
                <a:spcPct val="0"/>
              </a:spcAft>
              <a:buFont typeface="Arial" panose="020B0604020202020204" pitchFamily="34" charset="0"/>
              <a:buChar char="•"/>
              <a:defRPr kumimoji="1">
                <a:solidFill>
                  <a:schemeClr val="tx1"/>
                </a:solidFill>
                <a:latin typeface="Calibri" panose="020F0502020204030204" pitchFamily="34" charset="0"/>
                <a:ea typeface="ＭＳ Ｐゴシック" panose="020B0600070205080204" pitchFamily="50" charset="-128"/>
              </a:defRPr>
            </a:lvl9pPr>
          </a:lstStyle>
          <a:p>
            <a:pPr marL="88900" indent="-88900">
              <a:spcBef>
                <a:spcPct val="0"/>
              </a:spcBef>
              <a:buFont typeface="Arial" panose="020B0604020202020204" pitchFamily="34" charset="0"/>
              <a:buNone/>
            </a:pPr>
            <a:r>
              <a:rPr lang="ja-JP" altLang="en-US" sz="1400" dirty="0">
                <a:latin typeface="ＭＳ Ｐゴシック" panose="020B0600070205080204" pitchFamily="50" charset="-128"/>
              </a:rPr>
              <a:t>・医療ガス供給源から供給される医療ガスは、配管により手術室、回復室、未熟児室、病室等に送られます。</a:t>
            </a:r>
          </a:p>
          <a:p>
            <a:pPr marL="88900" indent="-88900">
              <a:spcBef>
                <a:spcPct val="0"/>
              </a:spcBef>
              <a:buFont typeface="Arial" panose="020B0604020202020204" pitchFamily="34" charset="0"/>
              <a:buNone/>
            </a:pPr>
            <a:r>
              <a:rPr lang="ja-JP" altLang="en-US" sz="1400" dirty="0">
                <a:latin typeface="ＭＳ Ｐゴシック" panose="020B0600070205080204" pitchFamily="50" charset="-128"/>
              </a:rPr>
              <a:t>・アウトレットは、日常的に着脱を行う配管設備のガス出口です。</a:t>
            </a:r>
          </a:p>
        </p:txBody>
      </p:sp>
      <p:pic>
        <p:nvPicPr>
          <p:cNvPr id="3" name="図 2"/>
          <p:cNvPicPr>
            <a:picLocks noChangeAspect="1"/>
          </p:cNvPicPr>
          <p:nvPr/>
        </p:nvPicPr>
        <p:blipFill>
          <a:blip r:embed="rId7"/>
          <a:stretch>
            <a:fillRect/>
          </a:stretch>
        </p:blipFill>
        <p:spPr>
          <a:xfrm>
            <a:off x="258236" y="4288733"/>
            <a:ext cx="3279932" cy="1371719"/>
          </a:xfrm>
          <a:prstGeom prst="rect">
            <a:avLst/>
          </a:prstGeom>
        </p:spPr>
      </p:pic>
      <p:pic>
        <p:nvPicPr>
          <p:cNvPr id="6" name="医療ガスについて6-5">
            <a:hlinkClick r:id="" action="ppaction://media"/>
            <a:extLst>
              <a:ext uri="{FF2B5EF4-FFF2-40B4-BE49-F238E27FC236}">
                <a16:creationId xmlns:a16="http://schemas.microsoft.com/office/drawing/2014/main" id="{68BA3F96-2F85-4C62-ABD1-422B039643B1}"/>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9306527" y="0"/>
            <a:ext cx="609600" cy="609600"/>
          </a:xfrm>
          <a:prstGeom prst="rect">
            <a:avLst/>
          </a:prstGeom>
        </p:spPr>
      </p:pic>
    </p:spTree>
    <p:extLst>
      <p:ext uri="{BB962C8B-B14F-4D97-AF65-F5344CB8AC3E}">
        <p14:creationId xmlns:p14="http://schemas.microsoft.com/office/powerpoint/2010/main" val="988767766"/>
      </p:ext>
    </p:extLst>
  </p:cSld>
  <p:clrMapOvr>
    <a:masterClrMapping/>
  </p:clrMapOvr>
  <mc:AlternateContent xmlns:mc="http://schemas.openxmlformats.org/markup-compatibility/2006" xmlns:p14="http://schemas.microsoft.com/office/powerpoint/2010/main">
    <mc:Choice Requires="p14">
      <p:transition p14:dur="10" advTm="75000"/>
    </mc:Choice>
    <mc:Fallback xmlns="">
      <p:transition advTm="7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436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角丸四角形 2"/>
          <p:cNvSpPr/>
          <p:nvPr/>
        </p:nvSpPr>
        <p:spPr>
          <a:xfrm>
            <a:off x="308267" y="2891664"/>
            <a:ext cx="8545878" cy="3032370"/>
          </a:xfrm>
          <a:prstGeom prst="roundRect">
            <a:avLst>
              <a:gd name="adj" fmla="val 2413"/>
            </a:avLst>
          </a:prstGeom>
          <a:solidFill>
            <a:srgbClr val="F6F0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4274" name="正方形/長方形 1"/>
          <p:cNvSpPr>
            <a:spLocks noChangeArrowheads="1"/>
          </p:cNvSpPr>
          <p:nvPr/>
        </p:nvSpPr>
        <p:spPr bwMode="auto">
          <a:xfrm>
            <a:off x="580294" y="1317411"/>
            <a:ext cx="1710725" cy="31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477" b="1" dirty="0">
                <a:latin typeface="ＭＳ ゴシック" panose="020B0609070205080204" pitchFamily="49" charset="-128"/>
                <a:ea typeface="ＭＳ ゴシック" panose="020B0609070205080204" pitchFamily="49" charset="-128"/>
              </a:rPr>
              <a:t>在宅酸素療法とは</a:t>
            </a:r>
            <a:endParaRPr lang="en-US" altLang="ja-JP" sz="1477" b="1" dirty="0">
              <a:latin typeface="ＭＳ ゴシック" panose="020B0609070205080204" pitchFamily="49" charset="-128"/>
              <a:ea typeface="ＭＳ ゴシック" panose="020B0609070205080204" pitchFamily="49" charset="-128"/>
            </a:endParaRPr>
          </a:p>
        </p:txBody>
      </p:sp>
      <p:sp>
        <p:nvSpPr>
          <p:cNvPr id="54275" name="正方形/長方形 3"/>
          <p:cNvSpPr>
            <a:spLocks noChangeArrowheads="1"/>
          </p:cNvSpPr>
          <p:nvPr/>
        </p:nvSpPr>
        <p:spPr bwMode="auto">
          <a:xfrm>
            <a:off x="757731" y="1662242"/>
            <a:ext cx="7925325" cy="887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292" dirty="0">
                <a:latin typeface="ＭＳ Ｐゴシック" panose="020B0600070205080204" pitchFamily="50" charset="-128"/>
              </a:rPr>
              <a:t>・血液中の酸素が不足している方が、ご自宅など病院以外の場所で、不足している酸素を吸入する治療法です。</a:t>
            </a:r>
            <a:endParaRPr lang="en-US" altLang="ja-JP" sz="1292" dirty="0">
              <a:latin typeface="ＭＳ Ｐゴシック" panose="020B0600070205080204" pitchFamily="50" charset="-128"/>
            </a:endParaRPr>
          </a:p>
          <a:p>
            <a:pPr eaLnBrk="1" hangingPunct="1">
              <a:spcBef>
                <a:spcPct val="0"/>
              </a:spcBef>
              <a:buFontTx/>
              <a:buNone/>
            </a:pPr>
            <a:r>
              <a:rPr lang="ja-JP" altLang="en-US" sz="1292" dirty="0">
                <a:latin typeface="ＭＳ Ｐゴシック" panose="020B0600070205080204" pitchFamily="50" charset="-128"/>
              </a:rPr>
              <a:t>・医師の診断により、保険が適用されます。</a:t>
            </a:r>
            <a:br>
              <a:rPr lang="ja-JP" altLang="en-US" sz="1292" dirty="0">
                <a:latin typeface="ＭＳ Ｐゴシック" panose="020B0600070205080204" pitchFamily="50" charset="-128"/>
              </a:rPr>
            </a:br>
            <a:r>
              <a:rPr lang="ja-JP" altLang="en-US" sz="1292" dirty="0">
                <a:latin typeface="ＭＳ Ｐゴシック" panose="020B0600070205080204" pitchFamily="50" charset="-128"/>
              </a:rPr>
              <a:t>・全国で</a:t>
            </a:r>
            <a:r>
              <a:rPr lang="en-US" altLang="ja-JP" sz="1292" dirty="0">
                <a:latin typeface="ＭＳ Ｐゴシック" panose="020B0600070205080204" pitchFamily="50" charset="-128"/>
              </a:rPr>
              <a:t>17</a:t>
            </a:r>
            <a:r>
              <a:rPr lang="ja-JP" altLang="en-US" sz="1292" dirty="0">
                <a:latin typeface="ＭＳ Ｐゴシック" panose="020B0600070205080204" pitchFamily="50" charset="-128"/>
              </a:rPr>
              <a:t>万人以上の方々がご自宅で酸素を吸入しています。</a:t>
            </a:r>
            <a:endParaRPr lang="en-US" altLang="ja-JP" sz="1292" dirty="0">
              <a:latin typeface="ＭＳ Ｐゴシック" panose="020B0600070205080204" pitchFamily="50" charset="-128"/>
            </a:endParaRPr>
          </a:p>
          <a:p>
            <a:pPr>
              <a:spcBef>
                <a:spcPct val="0"/>
              </a:spcBef>
              <a:buNone/>
            </a:pPr>
            <a:r>
              <a:rPr lang="ja-JP" altLang="en-US" sz="1292" dirty="0">
                <a:latin typeface="ＭＳ Ｐゴシック" panose="020B0600070205080204" pitchFamily="50" charset="-128"/>
              </a:rPr>
              <a:t>・酸素濃縮装置や、液化酸素装置の親機・子機、携帯用酸素ボンベ等を使用して、酸素を吸入します。 </a:t>
            </a:r>
          </a:p>
        </p:txBody>
      </p:sp>
      <p:sp>
        <p:nvSpPr>
          <p:cNvPr id="4" name="テキスト ボックス 2"/>
          <p:cNvSpPr txBox="1">
            <a:spLocks noChangeArrowheads="1"/>
          </p:cNvSpPr>
          <p:nvPr/>
        </p:nvSpPr>
        <p:spPr bwMode="auto">
          <a:xfrm>
            <a:off x="866198" y="4280736"/>
            <a:ext cx="3854195" cy="433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108" dirty="0">
                <a:latin typeface="ＭＳ Ｐゴシック" panose="020B0600070205080204" pitchFamily="50" charset="-128"/>
              </a:rPr>
              <a:t>本装置は空気中の窒素を吸着剤に吸着させることで分離して、酸素を連続的に発生させる装置です。</a:t>
            </a:r>
            <a:endParaRPr lang="en-US" altLang="ja-JP" sz="1108" dirty="0">
              <a:latin typeface="ＭＳ Ｐゴシック" panose="020B0600070205080204" pitchFamily="50" charset="-128"/>
            </a:endParaRPr>
          </a:p>
        </p:txBody>
      </p:sp>
      <p:sp>
        <p:nvSpPr>
          <p:cNvPr id="7" name="テキスト ボックス 6"/>
          <p:cNvSpPr txBox="1">
            <a:spLocks noChangeArrowheads="1"/>
          </p:cNvSpPr>
          <p:nvPr/>
        </p:nvSpPr>
        <p:spPr bwMode="auto">
          <a:xfrm>
            <a:off x="6569820" y="5168961"/>
            <a:ext cx="1763834" cy="262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lgn="ctr" eaLnBrk="1" hangingPunct="1">
              <a:spcBef>
                <a:spcPct val="0"/>
              </a:spcBef>
              <a:buFontTx/>
              <a:buNone/>
            </a:pPr>
            <a:r>
              <a:rPr lang="ja-JP" altLang="en-US" sz="1108" b="1" dirty="0">
                <a:latin typeface="ＭＳ Ｐゴシック" panose="020B0600070205080204" pitchFamily="50" charset="-128"/>
              </a:rPr>
              <a:t>酸素濃縮装置使用例</a:t>
            </a:r>
          </a:p>
        </p:txBody>
      </p:sp>
      <p:sp>
        <p:nvSpPr>
          <p:cNvPr id="8" name="テキスト ボックス 7"/>
          <p:cNvSpPr txBox="1">
            <a:spLocks noChangeArrowheads="1"/>
          </p:cNvSpPr>
          <p:nvPr/>
        </p:nvSpPr>
        <p:spPr bwMode="auto">
          <a:xfrm>
            <a:off x="4685983" y="5026818"/>
            <a:ext cx="1263650" cy="291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lgn="ctr" eaLnBrk="1" hangingPunct="1">
              <a:spcBef>
                <a:spcPct val="0"/>
              </a:spcBef>
              <a:buFontTx/>
              <a:buNone/>
            </a:pPr>
            <a:r>
              <a:rPr lang="ja-JP" altLang="en-US" sz="1108" b="1" dirty="0">
                <a:latin typeface="ＭＳ Ｐゴシック" panose="020B0600070205080204" pitchFamily="50" charset="-128"/>
              </a:rPr>
              <a:t>酸素濃縮装置</a:t>
            </a:r>
            <a:r>
              <a:rPr lang="ja-JP" altLang="en-US" sz="1292" b="1" dirty="0">
                <a:latin typeface="ＭＳ Ｐゴシック" panose="020B0600070205080204" pitchFamily="50" charset="-128"/>
              </a:rPr>
              <a:t>　　　　　</a:t>
            </a:r>
          </a:p>
        </p:txBody>
      </p:sp>
      <p:sp>
        <p:nvSpPr>
          <p:cNvPr id="9" name="Text Box 2"/>
          <p:cNvSpPr txBox="1">
            <a:spLocks noChangeArrowheads="1"/>
          </p:cNvSpPr>
          <p:nvPr/>
        </p:nvSpPr>
        <p:spPr bwMode="auto">
          <a:xfrm>
            <a:off x="455248" y="3104193"/>
            <a:ext cx="2289907" cy="31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295275">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defTabSz="295275">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defTabSz="295275">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defTabSz="295275">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defTabSz="295275">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477" b="1" dirty="0">
                <a:latin typeface="ＭＳ Ｐゴシック" panose="020B0600070205080204" pitchFamily="50" charset="-128"/>
              </a:rPr>
              <a:t>１．酸素濃縮装置</a:t>
            </a:r>
          </a:p>
        </p:txBody>
      </p:sp>
      <p:pic>
        <p:nvPicPr>
          <p:cNvPr id="11" name="図 10"/>
          <p:cNvPicPr>
            <a:picLocks noChangeAspect="1"/>
          </p:cNvPicPr>
          <p:nvPr/>
        </p:nvPicPr>
        <p:blipFill>
          <a:blip r:embed="rId5"/>
          <a:stretch>
            <a:fillRect/>
          </a:stretch>
        </p:blipFill>
        <p:spPr>
          <a:xfrm>
            <a:off x="4720497" y="3279330"/>
            <a:ext cx="1232880" cy="1836942"/>
          </a:xfrm>
          <a:prstGeom prst="rect">
            <a:avLst/>
          </a:prstGeom>
          <a:ln>
            <a:noFill/>
          </a:ln>
          <a:effectLst>
            <a:softEdge rad="112500"/>
          </a:effectLst>
        </p:spPr>
      </p:pic>
      <p:sp>
        <p:nvSpPr>
          <p:cNvPr id="13" name="テキスト ボックス 2"/>
          <p:cNvSpPr txBox="1">
            <a:spLocks noChangeArrowheads="1"/>
          </p:cNvSpPr>
          <p:nvPr/>
        </p:nvSpPr>
        <p:spPr bwMode="auto">
          <a:xfrm>
            <a:off x="651700" y="3534474"/>
            <a:ext cx="3725365" cy="688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292" dirty="0">
                <a:latin typeface="ＭＳ Ｐゴシック" panose="020B0600070205080204" pitchFamily="50" charset="-128"/>
              </a:rPr>
              <a:t>酸素濃縮装置は在宅酸素療法を実施する患者に</a:t>
            </a:r>
            <a:endParaRPr lang="en-US" altLang="ja-JP" sz="1292" dirty="0">
              <a:latin typeface="ＭＳ Ｐゴシック" panose="020B0600070205080204" pitchFamily="50" charset="-128"/>
            </a:endParaRPr>
          </a:p>
          <a:p>
            <a:pPr eaLnBrk="1" hangingPunct="1">
              <a:spcBef>
                <a:spcPct val="0"/>
              </a:spcBef>
              <a:buFontTx/>
              <a:buNone/>
            </a:pPr>
            <a:r>
              <a:rPr lang="ja-JP" altLang="en-US" sz="1292" dirty="0">
                <a:latin typeface="ＭＳ Ｐゴシック" panose="020B0600070205080204" pitchFamily="50" charset="-128"/>
              </a:rPr>
              <a:t>最も多く使用されている装置で、居宅内で酸素吸入</a:t>
            </a:r>
            <a:endParaRPr lang="en-US" altLang="ja-JP" sz="1292" dirty="0">
              <a:latin typeface="ＭＳ Ｐゴシック" panose="020B0600070205080204" pitchFamily="50" charset="-128"/>
            </a:endParaRPr>
          </a:p>
          <a:p>
            <a:pPr eaLnBrk="1" hangingPunct="1">
              <a:spcBef>
                <a:spcPct val="0"/>
              </a:spcBef>
              <a:buFontTx/>
              <a:buNone/>
            </a:pPr>
            <a:r>
              <a:rPr lang="ja-JP" altLang="en-US" sz="1292" dirty="0">
                <a:latin typeface="ＭＳ Ｐゴシック" panose="020B0600070205080204" pitchFamily="50" charset="-128"/>
              </a:rPr>
              <a:t>する目的で使用します。</a:t>
            </a:r>
            <a:endParaRPr lang="en-US" altLang="ja-JP" sz="1292" dirty="0">
              <a:latin typeface="ＭＳ Ｐゴシック" panose="020B0600070205080204" pitchFamily="50" charset="-128"/>
            </a:endParaRPr>
          </a:p>
        </p:txBody>
      </p:sp>
      <p:sp>
        <p:nvSpPr>
          <p:cNvPr id="10" name="スライド番号プレースホルダー 9"/>
          <p:cNvSpPr>
            <a:spLocks noGrp="1"/>
          </p:cNvSpPr>
          <p:nvPr>
            <p:ph type="sldNum" sz="quarter" idx="12"/>
          </p:nvPr>
        </p:nvSpPr>
        <p:spPr/>
        <p:txBody>
          <a:bodyPr/>
          <a:lstStyle/>
          <a:p>
            <a:fld id="{B6F32F04-991D-4BD4-98AC-8BB49A8BA7F8}" type="slidenum">
              <a:rPr kumimoji="1" lang="ja-JP" altLang="en-US" smtClean="0"/>
              <a:t>26</a:t>
            </a:fld>
            <a:endParaRPr kumimoji="1" lang="ja-JP" altLang="en-US"/>
          </a:p>
        </p:txBody>
      </p:sp>
      <p:pic>
        <p:nvPicPr>
          <p:cNvPr id="15" name="図 4" descr="C:\Documents and Settings\日本医療ガス協会05\デスクトップ\医療用酸素(佐藤さんにいただいた)\在宅関連写真\写真①.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203230" y="3655064"/>
            <a:ext cx="2479826" cy="1505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テキスト ボックス 2"/>
          <p:cNvSpPr txBox="1">
            <a:spLocks noChangeArrowheads="1"/>
          </p:cNvSpPr>
          <p:nvPr/>
        </p:nvSpPr>
        <p:spPr bwMode="auto">
          <a:xfrm>
            <a:off x="651699" y="4800116"/>
            <a:ext cx="4068798" cy="688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292" dirty="0">
                <a:latin typeface="ＭＳ Ｐゴシック" panose="020B0600070205080204" pitchFamily="50" charset="-128"/>
              </a:rPr>
              <a:t>発生する酸素濃度は</a:t>
            </a:r>
            <a:r>
              <a:rPr lang="en-US" altLang="ja-JP" sz="1292" dirty="0">
                <a:latin typeface="ＭＳ Ｐゴシック" panose="020B0600070205080204" pitchFamily="50" charset="-128"/>
              </a:rPr>
              <a:t>90</a:t>
            </a:r>
            <a:r>
              <a:rPr lang="ja-JP" altLang="en-US" sz="1292" dirty="0">
                <a:latin typeface="ＭＳ Ｐゴシック" panose="020B0600070205080204" pitchFamily="50" charset="-128"/>
              </a:rPr>
              <a:t>～</a:t>
            </a:r>
            <a:r>
              <a:rPr lang="en-US" altLang="ja-JP" sz="1292" dirty="0">
                <a:latin typeface="ＭＳ Ｐゴシック" panose="020B0600070205080204" pitchFamily="50" charset="-128"/>
              </a:rPr>
              <a:t>93</a:t>
            </a:r>
            <a:r>
              <a:rPr lang="ja-JP" altLang="en-US" sz="1292" dirty="0">
                <a:latin typeface="ＭＳ Ｐゴシック" panose="020B0600070205080204" pitchFamily="50" charset="-128"/>
              </a:rPr>
              <a:t>％程度が一般的です。</a:t>
            </a:r>
            <a:endParaRPr lang="en-US" altLang="ja-JP" sz="1292" dirty="0">
              <a:latin typeface="ＭＳ Ｐゴシック" panose="020B0600070205080204" pitchFamily="50" charset="-128"/>
            </a:endParaRPr>
          </a:p>
          <a:p>
            <a:pPr eaLnBrk="1" hangingPunct="1">
              <a:spcBef>
                <a:spcPct val="0"/>
              </a:spcBef>
              <a:buFontTx/>
              <a:buNone/>
            </a:pPr>
            <a:r>
              <a:rPr lang="ja-JP" altLang="en-US" sz="1292" dirty="0">
                <a:latin typeface="ＭＳ Ｐゴシック" panose="020B0600070205080204" pitchFamily="50" charset="-128"/>
              </a:rPr>
              <a:t>酸素濃縮装置を適切に作動させるために、風通しがよく</a:t>
            </a:r>
            <a:endParaRPr lang="en-US" altLang="ja-JP" sz="1292" dirty="0">
              <a:latin typeface="ＭＳ Ｐゴシック" panose="020B0600070205080204" pitchFamily="50" charset="-128"/>
            </a:endParaRPr>
          </a:p>
          <a:p>
            <a:pPr eaLnBrk="1" hangingPunct="1">
              <a:spcBef>
                <a:spcPct val="0"/>
              </a:spcBef>
              <a:buFontTx/>
              <a:buNone/>
            </a:pPr>
            <a:r>
              <a:rPr lang="ja-JP" altLang="en-US" sz="1292" dirty="0">
                <a:latin typeface="ＭＳ Ｐゴシック" panose="020B0600070205080204" pitchFamily="50" charset="-128"/>
              </a:rPr>
              <a:t>適温で清潔な環境に設置する必要があります。</a:t>
            </a:r>
          </a:p>
        </p:txBody>
      </p:sp>
      <p:pic>
        <p:nvPicPr>
          <p:cNvPr id="2" name="医療ガスについて7-1">
            <a:hlinkClick r:id="" action="ppaction://media"/>
            <a:extLst>
              <a:ext uri="{FF2B5EF4-FFF2-40B4-BE49-F238E27FC236}">
                <a16:creationId xmlns:a16="http://schemas.microsoft.com/office/drawing/2014/main" id="{7C8018FD-9E1D-463B-B6F2-2FDD73B4ADE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324528" y="0"/>
            <a:ext cx="609600" cy="609600"/>
          </a:xfrm>
          <a:prstGeom prst="rect">
            <a:avLst/>
          </a:prstGeom>
        </p:spPr>
      </p:pic>
    </p:spTree>
    <p:extLst>
      <p:ext uri="{BB962C8B-B14F-4D97-AF65-F5344CB8AC3E}">
        <p14:creationId xmlns:p14="http://schemas.microsoft.com/office/powerpoint/2010/main" val="4077813376"/>
      </p:ext>
    </p:extLst>
  </p:cSld>
  <p:clrMapOvr>
    <a:masterClrMapping/>
  </p:clrMapOvr>
  <mc:AlternateContent xmlns:mc="http://schemas.openxmlformats.org/markup-compatibility/2006" xmlns:p14="http://schemas.microsoft.com/office/powerpoint/2010/main">
    <mc:Choice Requires="p14">
      <p:transition p14:dur="10" advTm="90000"/>
    </mc:Choice>
    <mc:Fallback xmlns="">
      <p:transition advTm="9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996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角丸四角形 34"/>
          <p:cNvSpPr/>
          <p:nvPr/>
        </p:nvSpPr>
        <p:spPr>
          <a:xfrm>
            <a:off x="236669" y="3736439"/>
            <a:ext cx="8545878" cy="2468566"/>
          </a:xfrm>
          <a:prstGeom prst="roundRect">
            <a:avLst>
              <a:gd name="adj" fmla="val 2413"/>
            </a:avLst>
          </a:prstGeom>
          <a:solidFill>
            <a:srgbClr val="F6F0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34" name="角丸四角形 33"/>
          <p:cNvSpPr/>
          <p:nvPr/>
        </p:nvSpPr>
        <p:spPr>
          <a:xfrm>
            <a:off x="236670" y="1110669"/>
            <a:ext cx="8545878" cy="2468566"/>
          </a:xfrm>
          <a:prstGeom prst="roundRect">
            <a:avLst>
              <a:gd name="adj" fmla="val 2413"/>
            </a:avLst>
          </a:prstGeom>
          <a:solidFill>
            <a:srgbClr val="F6F0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5298" name="Text Box 2"/>
          <p:cNvSpPr txBox="1">
            <a:spLocks noChangeArrowheads="1"/>
          </p:cNvSpPr>
          <p:nvPr/>
        </p:nvSpPr>
        <p:spPr bwMode="auto">
          <a:xfrm>
            <a:off x="6475035" y="3233689"/>
            <a:ext cx="2023230" cy="248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295275">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defTabSz="295275">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defTabSz="295275">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defTabSz="295275">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defTabSz="295275">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lgn="ctr" eaLnBrk="1" hangingPunct="1">
              <a:spcBef>
                <a:spcPct val="0"/>
              </a:spcBef>
              <a:buFontTx/>
              <a:buNone/>
            </a:pPr>
            <a:r>
              <a:rPr lang="ja-JP" altLang="en-US" sz="1015" b="1" dirty="0"/>
              <a:t>液化酸素装置の充塡作業</a:t>
            </a:r>
            <a:endParaRPr lang="ja-JP" altLang="en-US" sz="1015" dirty="0">
              <a:latin typeface="Century" panose="02040604050505020304" pitchFamily="18" charset="0"/>
              <a:ea typeface="ＭＳ ゴシック" panose="020B0609070205080204" pitchFamily="49" charset="-128"/>
            </a:endParaRPr>
          </a:p>
        </p:txBody>
      </p:sp>
      <p:sp>
        <p:nvSpPr>
          <p:cNvPr id="55300" name="Text Box 6"/>
          <p:cNvSpPr txBox="1">
            <a:spLocks noChangeArrowheads="1"/>
          </p:cNvSpPr>
          <p:nvPr/>
        </p:nvSpPr>
        <p:spPr bwMode="auto">
          <a:xfrm>
            <a:off x="477612" y="2576049"/>
            <a:ext cx="3665385" cy="887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292" dirty="0">
                <a:latin typeface="ＭＳ Ｐゴシック" panose="020B0600070205080204" pitchFamily="50" charset="-128"/>
              </a:rPr>
              <a:t>販売業者は、使用するガスの性質や装置について説明し、保安に関する周知文書を年</a:t>
            </a:r>
            <a:r>
              <a:rPr lang="en-US" altLang="ja-JP" sz="1292" dirty="0">
                <a:latin typeface="ＭＳ Ｐゴシック" panose="020B0600070205080204" pitchFamily="50" charset="-128"/>
              </a:rPr>
              <a:t>1</a:t>
            </a:r>
            <a:r>
              <a:rPr lang="ja-JP" altLang="en-US" sz="1292" dirty="0">
                <a:latin typeface="ＭＳ Ｐゴシック" panose="020B0600070205080204" pitchFamily="50" charset="-128"/>
              </a:rPr>
              <a:t>回配布することが、「高圧ガス保安法第</a:t>
            </a:r>
            <a:r>
              <a:rPr lang="en-US" altLang="ja-JP" sz="1292" dirty="0">
                <a:latin typeface="ＭＳ Ｐゴシック" panose="020B0600070205080204" pitchFamily="50" charset="-128"/>
              </a:rPr>
              <a:t>20</a:t>
            </a:r>
            <a:r>
              <a:rPr lang="ja-JP" altLang="en-US" sz="1292" dirty="0">
                <a:latin typeface="ＭＳ Ｐゴシック" panose="020B0600070205080204" pitchFamily="50" charset="-128"/>
              </a:rPr>
              <a:t>条の</a:t>
            </a:r>
            <a:r>
              <a:rPr lang="en-US" altLang="ja-JP" sz="1292" dirty="0">
                <a:latin typeface="ＭＳ Ｐゴシック" panose="020B0600070205080204" pitchFamily="50" charset="-128"/>
              </a:rPr>
              <a:t>5</a:t>
            </a:r>
            <a:r>
              <a:rPr lang="ja-JP" altLang="en-US" sz="1292" dirty="0">
                <a:latin typeface="ＭＳ Ｐゴシック" panose="020B0600070205080204" pitchFamily="50" charset="-128"/>
              </a:rPr>
              <a:t>」の規定により義務付けられています。</a:t>
            </a:r>
          </a:p>
        </p:txBody>
      </p:sp>
      <p:pic>
        <p:nvPicPr>
          <p:cNvPr id="55302" name="Picture 8" descr="液体酸素充填 019"/>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63807" y="1581014"/>
            <a:ext cx="2162779" cy="165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303" name="Text Box 2"/>
          <p:cNvSpPr txBox="1">
            <a:spLocks noChangeArrowheads="1"/>
          </p:cNvSpPr>
          <p:nvPr/>
        </p:nvSpPr>
        <p:spPr bwMode="auto">
          <a:xfrm>
            <a:off x="356580" y="1196774"/>
            <a:ext cx="2175605" cy="31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295275">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defTabSz="295275">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defTabSz="295275">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defTabSz="295275">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defTabSz="295275">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477" b="1" dirty="0">
                <a:latin typeface="ＭＳ Ｐゴシック" panose="020B0600070205080204" pitchFamily="50" charset="-128"/>
              </a:rPr>
              <a:t>２．液化酸素装置 </a:t>
            </a:r>
          </a:p>
        </p:txBody>
      </p:sp>
      <p:sp>
        <p:nvSpPr>
          <p:cNvPr id="8" name="Text Box 2"/>
          <p:cNvSpPr txBox="1">
            <a:spLocks noChangeArrowheads="1"/>
          </p:cNvSpPr>
          <p:nvPr/>
        </p:nvSpPr>
        <p:spPr bwMode="auto">
          <a:xfrm>
            <a:off x="356580" y="3835801"/>
            <a:ext cx="2289906" cy="31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295275">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defTabSz="295275">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defTabSz="295275">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defTabSz="295275">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defTabSz="295275">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477" b="1" dirty="0">
                <a:latin typeface="ＭＳ Ｐゴシック" panose="020B0600070205080204" pitchFamily="50" charset="-128"/>
              </a:rPr>
              <a:t>３．携帯用酸素ボンベ </a:t>
            </a:r>
          </a:p>
        </p:txBody>
      </p:sp>
      <p:sp>
        <p:nvSpPr>
          <p:cNvPr id="9" name="Text Box 6"/>
          <p:cNvSpPr txBox="1">
            <a:spLocks noChangeArrowheads="1"/>
          </p:cNvSpPr>
          <p:nvPr/>
        </p:nvSpPr>
        <p:spPr bwMode="auto">
          <a:xfrm>
            <a:off x="805961" y="4830155"/>
            <a:ext cx="2744546" cy="433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108" dirty="0">
                <a:latin typeface="ＭＳ Ｐゴシック" panose="020B0600070205080204" pitchFamily="50" charset="-128"/>
              </a:rPr>
              <a:t>患者の負担をできるだけ軽減するために、軽量化された容器を使用しています。</a:t>
            </a:r>
            <a:endParaRPr lang="en-US" altLang="ja-JP" sz="1108" dirty="0">
              <a:latin typeface="ＭＳ Ｐゴシック" panose="020B0600070205080204" pitchFamily="50" charset="-128"/>
            </a:endParaRPr>
          </a:p>
        </p:txBody>
      </p:sp>
      <p:pic>
        <p:nvPicPr>
          <p:cNvPr id="12" name="図 11"/>
          <p:cNvPicPr>
            <a:picLocks noChangeAspect="1"/>
          </p:cNvPicPr>
          <p:nvPr/>
        </p:nvPicPr>
        <p:blipFill>
          <a:blip r:embed="rId6"/>
          <a:stretch>
            <a:fillRect/>
          </a:stretch>
        </p:blipFill>
        <p:spPr>
          <a:xfrm>
            <a:off x="6657210" y="3840562"/>
            <a:ext cx="1800228" cy="2020374"/>
          </a:xfrm>
          <a:prstGeom prst="rect">
            <a:avLst/>
          </a:prstGeom>
        </p:spPr>
      </p:pic>
      <p:sp>
        <p:nvSpPr>
          <p:cNvPr id="2" name="スライド番号プレースホルダー 1"/>
          <p:cNvSpPr>
            <a:spLocks noGrp="1"/>
          </p:cNvSpPr>
          <p:nvPr>
            <p:ph type="sldNum" sz="quarter" idx="12"/>
          </p:nvPr>
        </p:nvSpPr>
        <p:spPr/>
        <p:txBody>
          <a:bodyPr/>
          <a:lstStyle/>
          <a:p>
            <a:fld id="{B6F32F04-991D-4BD4-98AC-8BB49A8BA7F8}" type="slidenum">
              <a:rPr kumimoji="1" lang="ja-JP" altLang="en-US" smtClean="0"/>
              <a:t>27</a:t>
            </a:fld>
            <a:endParaRPr kumimoji="1" lang="ja-JP" altLang="en-US"/>
          </a:p>
        </p:txBody>
      </p:sp>
      <p:pic>
        <p:nvPicPr>
          <p:cNvPr id="17" name="図 16"/>
          <p:cNvPicPr>
            <a:picLocks noChangeAspect="1"/>
          </p:cNvPicPr>
          <p:nvPr/>
        </p:nvPicPr>
        <p:blipFill>
          <a:blip r:embed="rId7"/>
          <a:stretch>
            <a:fillRect/>
          </a:stretch>
        </p:blipFill>
        <p:spPr>
          <a:xfrm>
            <a:off x="3867429" y="3998404"/>
            <a:ext cx="607777" cy="1665759"/>
          </a:xfrm>
          <a:prstGeom prst="rect">
            <a:avLst/>
          </a:prstGeom>
        </p:spPr>
      </p:pic>
      <p:pic>
        <p:nvPicPr>
          <p:cNvPr id="18" name="図 17"/>
          <p:cNvPicPr>
            <a:picLocks noChangeAspect="1"/>
          </p:cNvPicPr>
          <p:nvPr/>
        </p:nvPicPr>
        <p:blipFill>
          <a:blip r:embed="rId8"/>
          <a:stretch>
            <a:fillRect/>
          </a:stretch>
        </p:blipFill>
        <p:spPr>
          <a:xfrm>
            <a:off x="4455104" y="3998404"/>
            <a:ext cx="579639" cy="1671387"/>
          </a:xfrm>
          <a:prstGeom prst="rect">
            <a:avLst/>
          </a:prstGeom>
        </p:spPr>
      </p:pic>
      <p:sp>
        <p:nvSpPr>
          <p:cNvPr id="20" name="Text Box 6"/>
          <p:cNvSpPr txBox="1">
            <a:spLocks noChangeArrowheads="1"/>
          </p:cNvSpPr>
          <p:nvPr/>
        </p:nvSpPr>
        <p:spPr bwMode="auto">
          <a:xfrm>
            <a:off x="477613" y="1514822"/>
            <a:ext cx="3693704" cy="490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292" dirty="0">
                <a:latin typeface="ＭＳ Ｐゴシック" panose="020B0600070205080204" pitchFamily="50" charset="-128"/>
              </a:rPr>
              <a:t>在宅酸素療法用液化酸素装置は、患者が居宅や通院時に医療用酸素を吸入する目的で使用します。</a:t>
            </a:r>
            <a:endParaRPr lang="en-US" altLang="ja-JP" sz="1292" dirty="0">
              <a:latin typeface="ＭＳ Ｐゴシック" panose="020B0600070205080204" pitchFamily="50" charset="-128"/>
            </a:endParaRPr>
          </a:p>
        </p:txBody>
      </p:sp>
      <p:sp>
        <p:nvSpPr>
          <p:cNvPr id="21" name="Text Box 6"/>
          <p:cNvSpPr txBox="1">
            <a:spLocks noChangeArrowheads="1"/>
          </p:cNvSpPr>
          <p:nvPr/>
        </p:nvSpPr>
        <p:spPr bwMode="auto">
          <a:xfrm>
            <a:off x="805962" y="1992629"/>
            <a:ext cx="3304557" cy="603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108" dirty="0">
                <a:latin typeface="ＭＳ Ｐゴシック" panose="020B0600070205080204" pitchFamily="50" charset="-128"/>
              </a:rPr>
              <a:t>この装置は、患者が親機から子機に移し変えるなど直接高圧ガスを取り扱うので、</a:t>
            </a:r>
            <a:r>
              <a:rPr lang="en-US" altLang="ja-JP" sz="1108" dirty="0">
                <a:latin typeface="ＭＳ Ｐゴシック" panose="020B0600070205080204" pitchFamily="50" charset="-128"/>
              </a:rPr>
              <a:t>LGC</a:t>
            </a:r>
            <a:r>
              <a:rPr lang="ja-JP" altLang="en-US" sz="1108" dirty="0">
                <a:latin typeface="ＭＳ Ｐゴシック" panose="020B0600070205080204" pitchFamily="50" charset="-128"/>
              </a:rPr>
              <a:t>に比べて圧力を低く設計されています。</a:t>
            </a:r>
          </a:p>
        </p:txBody>
      </p:sp>
      <p:sp>
        <p:nvSpPr>
          <p:cNvPr id="22" name="Text Box 6"/>
          <p:cNvSpPr txBox="1">
            <a:spLocks noChangeArrowheads="1"/>
          </p:cNvSpPr>
          <p:nvPr/>
        </p:nvSpPr>
        <p:spPr bwMode="auto">
          <a:xfrm>
            <a:off x="477612" y="4148312"/>
            <a:ext cx="3177644" cy="688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292" dirty="0">
                <a:latin typeface="ＭＳ Ｐゴシック" panose="020B0600070205080204" pitchFamily="50" charset="-128"/>
              </a:rPr>
              <a:t>在宅酸素療法用の携帯用酸素ボンベは、患者が医療機関への通院や外出時に吸入するための医療用酸素のボンベです。</a:t>
            </a:r>
          </a:p>
        </p:txBody>
      </p:sp>
      <p:pic>
        <p:nvPicPr>
          <p:cNvPr id="23" name="図 22"/>
          <p:cNvPicPr>
            <a:picLocks noChangeAspect="1"/>
          </p:cNvPicPr>
          <p:nvPr/>
        </p:nvPicPr>
        <p:blipFill>
          <a:blip r:embed="rId9"/>
          <a:stretch>
            <a:fillRect/>
          </a:stretch>
        </p:blipFill>
        <p:spPr>
          <a:xfrm>
            <a:off x="5631393" y="3775252"/>
            <a:ext cx="849762" cy="2239770"/>
          </a:xfrm>
          <a:prstGeom prst="rect">
            <a:avLst/>
          </a:prstGeom>
        </p:spPr>
      </p:pic>
      <p:pic>
        <p:nvPicPr>
          <p:cNvPr id="24" name="図 23"/>
          <p:cNvPicPr>
            <a:picLocks noChangeAspect="1"/>
          </p:cNvPicPr>
          <p:nvPr/>
        </p:nvPicPr>
        <p:blipFill>
          <a:blip r:embed="rId10"/>
          <a:stretch>
            <a:fillRect/>
          </a:stretch>
        </p:blipFill>
        <p:spPr>
          <a:xfrm>
            <a:off x="5034743" y="4463792"/>
            <a:ext cx="686562" cy="1378753"/>
          </a:xfrm>
          <a:prstGeom prst="rect">
            <a:avLst/>
          </a:prstGeom>
        </p:spPr>
      </p:pic>
      <p:grpSp>
        <p:nvGrpSpPr>
          <p:cNvPr id="25" name="グループ化 24"/>
          <p:cNvGrpSpPr/>
          <p:nvPr/>
        </p:nvGrpSpPr>
        <p:grpSpPr>
          <a:xfrm>
            <a:off x="5098940" y="1316494"/>
            <a:ext cx="1042910" cy="2155655"/>
            <a:chOff x="2730015" y="1606137"/>
            <a:chExt cx="1774090" cy="3651821"/>
          </a:xfrm>
        </p:grpSpPr>
        <p:pic>
          <p:nvPicPr>
            <p:cNvPr id="26" name="図 25"/>
            <p:cNvPicPr>
              <a:picLocks noChangeAspect="1"/>
            </p:cNvPicPr>
            <p:nvPr/>
          </p:nvPicPr>
          <p:blipFill>
            <a:blip r:embed="rId11"/>
            <a:stretch>
              <a:fillRect/>
            </a:stretch>
          </p:blipFill>
          <p:spPr>
            <a:xfrm>
              <a:off x="2730015" y="1606137"/>
              <a:ext cx="1774090" cy="3651821"/>
            </a:xfrm>
            <a:prstGeom prst="rect">
              <a:avLst/>
            </a:prstGeom>
          </p:spPr>
        </p:pic>
        <p:pic>
          <p:nvPicPr>
            <p:cNvPr id="27" name="図 26"/>
            <p:cNvPicPr>
              <a:picLocks noChangeAspect="1"/>
            </p:cNvPicPr>
            <p:nvPr/>
          </p:nvPicPr>
          <p:blipFill>
            <a:blip r:embed="rId12"/>
            <a:stretch>
              <a:fillRect/>
            </a:stretch>
          </p:blipFill>
          <p:spPr>
            <a:xfrm>
              <a:off x="2730015" y="1606137"/>
              <a:ext cx="1774090" cy="1347333"/>
            </a:xfrm>
            <a:prstGeom prst="rect">
              <a:avLst/>
            </a:prstGeom>
          </p:spPr>
        </p:pic>
      </p:grpSp>
      <p:pic>
        <p:nvPicPr>
          <p:cNvPr id="28" name="図 27"/>
          <p:cNvPicPr>
            <a:picLocks noChangeAspect="1"/>
          </p:cNvPicPr>
          <p:nvPr/>
        </p:nvPicPr>
        <p:blipFill>
          <a:blip r:embed="rId13"/>
          <a:stretch>
            <a:fillRect/>
          </a:stretch>
        </p:blipFill>
        <p:spPr>
          <a:xfrm>
            <a:off x="4263361" y="2075204"/>
            <a:ext cx="757222" cy="1396945"/>
          </a:xfrm>
          <a:prstGeom prst="rect">
            <a:avLst/>
          </a:prstGeom>
        </p:spPr>
      </p:pic>
      <p:sp>
        <p:nvSpPr>
          <p:cNvPr id="29" name="Text Box 2"/>
          <p:cNvSpPr txBox="1">
            <a:spLocks noChangeArrowheads="1"/>
          </p:cNvSpPr>
          <p:nvPr/>
        </p:nvSpPr>
        <p:spPr bwMode="auto">
          <a:xfrm>
            <a:off x="6545709" y="5854334"/>
            <a:ext cx="2023230" cy="248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295275">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defTabSz="295275">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defTabSz="295275">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defTabSz="295275">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defTabSz="295275">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lgn="ctr" eaLnBrk="1" hangingPunct="1">
              <a:spcBef>
                <a:spcPct val="0"/>
              </a:spcBef>
              <a:buFontTx/>
              <a:buNone/>
            </a:pPr>
            <a:r>
              <a:rPr lang="ja-JP" altLang="en-US" sz="1015" b="1" dirty="0"/>
              <a:t>携帯用酸素ボンベの充塡作業</a:t>
            </a:r>
            <a:endParaRPr lang="ja-JP" altLang="en-US" sz="1015" dirty="0">
              <a:latin typeface="Century" panose="02040604050505020304" pitchFamily="18" charset="0"/>
              <a:ea typeface="ＭＳ ゴシック" panose="020B0609070205080204" pitchFamily="49" charset="-128"/>
            </a:endParaRPr>
          </a:p>
        </p:txBody>
      </p:sp>
      <p:sp>
        <p:nvSpPr>
          <p:cNvPr id="30" name="Text Box 2"/>
          <p:cNvSpPr txBox="1">
            <a:spLocks noChangeArrowheads="1"/>
          </p:cNvSpPr>
          <p:nvPr/>
        </p:nvSpPr>
        <p:spPr bwMode="auto">
          <a:xfrm>
            <a:off x="4288719" y="3257691"/>
            <a:ext cx="746024" cy="248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295275">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defTabSz="295275">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defTabSz="295275">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defTabSz="295275">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defTabSz="295275">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lgn="ctr" eaLnBrk="1" hangingPunct="1">
              <a:spcBef>
                <a:spcPct val="0"/>
              </a:spcBef>
              <a:buFontTx/>
              <a:buNone/>
            </a:pPr>
            <a:r>
              <a:rPr lang="ja-JP" altLang="en-US" sz="1015" b="1" dirty="0"/>
              <a:t>子機</a:t>
            </a:r>
            <a:endParaRPr lang="ja-JP" altLang="en-US" sz="1015" dirty="0">
              <a:latin typeface="Century" panose="02040604050505020304" pitchFamily="18" charset="0"/>
              <a:ea typeface="ＭＳ ゴシック" panose="020B0609070205080204" pitchFamily="49" charset="-128"/>
            </a:endParaRPr>
          </a:p>
        </p:txBody>
      </p:sp>
      <p:sp>
        <p:nvSpPr>
          <p:cNvPr id="31" name="Text Box 2"/>
          <p:cNvSpPr txBox="1">
            <a:spLocks noChangeArrowheads="1"/>
          </p:cNvSpPr>
          <p:nvPr/>
        </p:nvSpPr>
        <p:spPr bwMode="auto">
          <a:xfrm>
            <a:off x="5147218" y="3253591"/>
            <a:ext cx="746024" cy="248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295275">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defTabSz="295275">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defTabSz="295275">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defTabSz="295275">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defTabSz="295275">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lgn="ctr" eaLnBrk="1" hangingPunct="1">
              <a:spcBef>
                <a:spcPct val="0"/>
              </a:spcBef>
              <a:buFontTx/>
              <a:buNone/>
            </a:pPr>
            <a:r>
              <a:rPr lang="ja-JP" altLang="en-US" sz="1015" b="1" dirty="0"/>
              <a:t>親機</a:t>
            </a:r>
            <a:endParaRPr lang="ja-JP" altLang="en-US" sz="1015" dirty="0">
              <a:latin typeface="Century" panose="02040604050505020304" pitchFamily="18" charset="0"/>
              <a:ea typeface="ＭＳ ゴシック" panose="020B0609070205080204" pitchFamily="49" charset="-128"/>
            </a:endParaRPr>
          </a:p>
        </p:txBody>
      </p:sp>
      <p:sp>
        <p:nvSpPr>
          <p:cNvPr id="32" name="Text Box 2"/>
          <p:cNvSpPr txBox="1">
            <a:spLocks noChangeArrowheads="1"/>
          </p:cNvSpPr>
          <p:nvPr/>
        </p:nvSpPr>
        <p:spPr bwMode="auto">
          <a:xfrm>
            <a:off x="5034744" y="5781166"/>
            <a:ext cx="1536972" cy="404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295275">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defTabSz="295275">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defTabSz="295275">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defTabSz="295275">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defTabSz="295275">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lgn="ctr" eaLnBrk="1" hangingPunct="1">
              <a:spcBef>
                <a:spcPct val="0"/>
              </a:spcBef>
              <a:buFontTx/>
              <a:buNone/>
            </a:pPr>
            <a:r>
              <a:rPr lang="ja-JP" altLang="en-US" sz="1015" b="1" dirty="0"/>
              <a:t>ボンベ用のバッグ、カート</a:t>
            </a:r>
            <a:endParaRPr lang="ja-JP" altLang="en-US" sz="1015" dirty="0">
              <a:latin typeface="Century" panose="02040604050505020304" pitchFamily="18" charset="0"/>
              <a:ea typeface="ＭＳ ゴシック" panose="020B0609070205080204" pitchFamily="49" charset="-128"/>
            </a:endParaRPr>
          </a:p>
        </p:txBody>
      </p:sp>
      <p:sp>
        <p:nvSpPr>
          <p:cNvPr id="33" name="Text Box 2"/>
          <p:cNvSpPr txBox="1">
            <a:spLocks noChangeArrowheads="1"/>
          </p:cNvSpPr>
          <p:nvPr/>
        </p:nvSpPr>
        <p:spPr bwMode="auto">
          <a:xfrm>
            <a:off x="3899791" y="5619450"/>
            <a:ext cx="1277277" cy="248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295275">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defTabSz="295275">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defTabSz="295275">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defTabSz="295275">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defTabSz="295275">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lgn="ctr" eaLnBrk="1" hangingPunct="1">
              <a:spcBef>
                <a:spcPct val="0"/>
              </a:spcBef>
              <a:buFontTx/>
              <a:buNone/>
            </a:pPr>
            <a:r>
              <a:rPr lang="ja-JP" altLang="en-US" sz="1015" b="1" dirty="0"/>
              <a:t>携帯用酸素ボンベ</a:t>
            </a:r>
            <a:endParaRPr lang="ja-JP" altLang="en-US" sz="1015" dirty="0">
              <a:latin typeface="Century" panose="02040604050505020304" pitchFamily="18" charset="0"/>
              <a:ea typeface="ＭＳ ゴシック" panose="020B0609070205080204" pitchFamily="49" charset="-128"/>
            </a:endParaRPr>
          </a:p>
        </p:txBody>
      </p:sp>
      <p:sp>
        <p:nvSpPr>
          <p:cNvPr id="36" name="Text Box 6"/>
          <p:cNvSpPr txBox="1">
            <a:spLocks noChangeArrowheads="1"/>
          </p:cNvSpPr>
          <p:nvPr/>
        </p:nvSpPr>
        <p:spPr bwMode="auto">
          <a:xfrm>
            <a:off x="477611" y="5313129"/>
            <a:ext cx="3325264" cy="6321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108" dirty="0">
                <a:latin typeface="ＭＳ Ｐゴシック" panose="020B0600070205080204" pitchFamily="50" charset="-128"/>
              </a:rPr>
              <a:t>ボンベの素材は、アルミとガラス繊維またはカーボン繊維を使用した一般複合容器（</a:t>
            </a:r>
            <a:r>
              <a:rPr lang="en-US" altLang="ja-JP" sz="1108" dirty="0">
                <a:latin typeface="ＭＳ Ｐゴシック" panose="020B0600070205080204" pitchFamily="50" charset="-128"/>
              </a:rPr>
              <a:t>FRP</a:t>
            </a:r>
            <a:r>
              <a:rPr lang="ja-JP" altLang="en-US" sz="1108" dirty="0">
                <a:latin typeface="ＭＳ Ｐゴシック" panose="020B0600070205080204" pitchFamily="50" charset="-128"/>
              </a:rPr>
              <a:t>容器）やアルミ製の容器が主流となっています。</a:t>
            </a:r>
            <a:r>
              <a:rPr lang="ja-JP" altLang="en-US" sz="1292" dirty="0">
                <a:latin typeface="ＭＳ Ｐゴシック" panose="020B0600070205080204" pitchFamily="50" charset="-128"/>
              </a:rPr>
              <a:t>　</a:t>
            </a:r>
          </a:p>
        </p:txBody>
      </p:sp>
      <p:pic>
        <p:nvPicPr>
          <p:cNvPr id="4" name="医療ガスについて7-2">
            <a:hlinkClick r:id="" action="ppaction://media"/>
            <a:extLst>
              <a:ext uri="{FF2B5EF4-FFF2-40B4-BE49-F238E27FC236}">
                <a16:creationId xmlns:a16="http://schemas.microsoft.com/office/drawing/2014/main" id="{B08002B4-061E-41A8-AB46-CBF4F1FA5E69}"/>
              </a:ext>
            </a:extLst>
          </p:cNvPr>
          <p:cNvPicPr>
            <a:picLocks noChangeAspect="1"/>
          </p:cNvPicPr>
          <p:nvPr>
            <a:audioFile r:link="rId2"/>
            <p:extLst>
              <p:ext uri="{DAA4B4D4-6D71-4841-9C94-3DE7FCFB9230}">
                <p14:media xmlns:p14="http://schemas.microsoft.com/office/powerpoint/2010/main" r:embed="rId1"/>
              </p:ext>
            </p:extLst>
          </p:nvPr>
        </p:nvPicPr>
        <p:blipFill>
          <a:blip r:embed="rId14"/>
          <a:stretch>
            <a:fillRect/>
          </a:stretch>
        </p:blipFill>
        <p:spPr>
          <a:xfrm>
            <a:off x="9280186" y="0"/>
            <a:ext cx="487363" cy="487362"/>
          </a:xfrm>
          <a:prstGeom prst="rect">
            <a:avLst/>
          </a:prstGeom>
        </p:spPr>
      </p:pic>
    </p:spTree>
    <p:extLst>
      <p:ext uri="{BB962C8B-B14F-4D97-AF65-F5344CB8AC3E}">
        <p14:creationId xmlns:p14="http://schemas.microsoft.com/office/powerpoint/2010/main" val="3860860173"/>
      </p:ext>
    </p:extLst>
  </p:cSld>
  <p:clrMapOvr>
    <a:masterClrMapping/>
  </p:clrMapOvr>
  <mc:AlternateContent xmlns:mc="http://schemas.openxmlformats.org/markup-compatibility/2006" xmlns:p14="http://schemas.microsoft.com/office/powerpoint/2010/main">
    <mc:Choice Requires="p14">
      <p:transition p14:dur="10" advTm="72000"/>
    </mc:Choice>
    <mc:Fallback xmlns="">
      <p:transition advTm="72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150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角丸四角形 8"/>
          <p:cNvSpPr/>
          <p:nvPr/>
        </p:nvSpPr>
        <p:spPr>
          <a:xfrm>
            <a:off x="351693" y="1266092"/>
            <a:ext cx="8409353" cy="4865079"/>
          </a:xfrm>
          <a:prstGeom prst="roundRect">
            <a:avLst>
              <a:gd name="adj" fmla="val 2413"/>
            </a:avLst>
          </a:prstGeom>
          <a:solidFill>
            <a:srgbClr val="F6F0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8370" name="Text Box 2"/>
          <p:cNvSpPr txBox="1">
            <a:spLocks noChangeArrowheads="1"/>
          </p:cNvSpPr>
          <p:nvPr/>
        </p:nvSpPr>
        <p:spPr bwMode="auto">
          <a:xfrm>
            <a:off x="1317129" y="1506741"/>
            <a:ext cx="2318848" cy="424743"/>
          </a:xfrm>
          <a:prstGeom prst="horizontalScroll">
            <a:avLst/>
          </a:prstGeom>
          <a:solidFill>
            <a:srgbClr val="FFFFEB"/>
          </a:solidFill>
          <a:ln w="9525">
            <a:solidFill>
              <a:srgbClr val="000000"/>
            </a:solidFill>
            <a:miter lim="800000"/>
            <a:headEnd/>
            <a:tailEnd/>
          </a:ln>
        </p:spPr>
        <p:txBody>
          <a:bodyPr wrap="square">
            <a:spAutoFit/>
          </a:bodyPr>
          <a:lstStyle>
            <a:lvl1pPr defTabSz="295275">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defTabSz="295275">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defTabSz="295275">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defTabSz="295275">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defTabSz="295275">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defTabSz="295275"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lgn="ctr" eaLnBrk="1" hangingPunct="1">
              <a:spcBef>
                <a:spcPct val="0"/>
              </a:spcBef>
              <a:buFontTx/>
              <a:buNone/>
            </a:pPr>
            <a:r>
              <a:rPr lang="ja-JP" altLang="en-US" sz="1477" dirty="0">
                <a:latin typeface="ＭＳ Ｐゴシック" panose="020B0600070205080204" pitchFamily="50" charset="-128"/>
              </a:rPr>
              <a:t>在宅酸素療法の注意 </a:t>
            </a:r>
          </a:p>
        </p:txBody>
      </p:sp>
      <p:pic>
        <p:nvPicPr>
          <p:cNvPr id="58371" name="Picture 2" descr="画像⑥"/>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86216" y="1455774"/>
            <a:ext cx="3610708" cy="4186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2" name="テキスト ボックス 5"/>
          <p:cNvSpPr txBox="1">
            <a:spLocks noChangeArrowheads="1"/>
          </p:cNvSpPr>
          <p:nvPr/>
        </p:nvSpPr>
        <p:spPr bwMode="auto">
          <a:xfrm>
            <a:off x="482244" y="2866767"/>
            <a:ext cx="4574800" cy="1086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292" dirty="0">
                <a:latin typeface="ＭＳ Ｐゴシック" panose="020B0600070205080204" pitchFamily="50" charset="-128"/>
              </a:rPr>
              <a:t>酸素供給装置は、周囲に火気や発火性・引火性のものが</a:t>
            </a:r>
            <a:endParaRPr lang="en-US" altLang="ja-JP" sz="1292" dirty="0">
              <a:latin typeface="ＭＳ Ｐゴシック" panose="020B0600070205080204" pitchFamily="50" charset="-128"/>
            </a:endParaRPr>
          </a:p>
          <a:p>
            <a:pPr eaLnBrk="1" hangingPunct="1">
              <a:spcBef>
                <a:spcPct val="0"/>
              </a:spcBef>
              <a:buFontTx/>
              <a:buNone/>
            </a:pPr>
            <a:r>
              <a:rPr lang="ja-JP" altLang="en-US" sz="1292" dirty="0">
                <a:latin typeface="ＭＳ Ｐゴシック" panose="020B0600070205080204" pitchFamily="50" charset="-128"/>
              </a:rPr>
              <a:t>ない場所に設置し、装置本体・延長チューブ・カニューラなどの</a:t>
            </a:r>
            <a:endParaRPr lang="en-US" altLang="ja-JP" sz="1292" dirty="0">
              <a:latin typeface="ＭＳ Ｐゴシック" panose="020B0600070205080204" pitchFamily="50" charset="-128"/>
            </a:endParaRPr>
          </a:p>
          <a:p>
            <a:pPr eaLnBrk="1" hangingPunct="1">
              <a:spcBef>
                <a:spcPct val="0"/>
              </a:spcBef>
              <a:buFontTx/>
              <a:buNone/>
            </a:pPr>
            <a:r>
              <a:rPr lang="ja-JP" altLang="en-US" sz="1292" dirty="0">
                <a:latin typeface="ＭＳ Ｐゴシック" panose="020B0600070205080204" pitchFamily="50" charset="-128"/>
              </a:rPr>
              <a:t>近くに火気を近づけないこと、喫煙は厳禁であることを患者さん</a:t>
            </a:r>
            <a:endParaRPr lang="en-US" altLang="ja-JP" sz="1292" dirty="0">
              <a:latin typeface="ＭＳ Ｐゴシック" panose="020B0600070205080204" pitchFamily="50" charset="-128"/>
            </a:endParaRPr>
          </a:p>
          <a:p>
            <a:pPr eaLnBrk="1" hangingPunct="1">
              <a:spcBef>
                <a:spcPct val="0"/>
              </a:spcBef>
              <a:buFontTx/>
              <a:buNone/>
            </a:pPr>
            <a:r>
              <a:rPr lang="ja-JP" altLang="en-US" sz="1292" dirty="0">
                <a:latin typeface="ＭＳ Ｐゴシック" panose="020B0600070205080204" pitchFamily="50" charset="-128"/>
              </a:rPr>
              <a:t>本人はもとよりご家族など同居している方にもご理解、徹底していただく必要があります。</a:t>
            </a:r>
          </a:p>
        </p:txBody>
      </p:sp>
      <p:sp>
        <p:nvSpPr>
          <p:cNvPr id="58373" name="テキスト ボックス 8"/>
          <p:cNvSpPr txBox="1">
            <a:spLocks noChangeArrowheads="1"/>
          </p:cNvSpPr>
          <p:nvPr/>
        </p:nvSpPr>
        <p:spPr bwMode="auto">
          <a:xfrm>
            <a:off x="5276363" y="5642379"/>
            <a:ext cx="3030414" cy="262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lgn="ctr" eaLnBrk="1" hangingPunct="1">
              <a:spcBef>
                <a:spcPct val="0"/>
              </a:spcBef>
              <a:buFontTx/>
              <a:buNone/>
            </a:pPr>
            <a:r>
              <a:rPr lang="ja-JP" altLang="en-US" sz="1108" b="1" dirty="0"/>
              <a:t>酸素濃縮装置に貼付される警告ラベルの例</a:t>
            </a:r>
          </a:p>
        </p:txBody>
      </p:sp>
      <p:sp>
        <p:nvSpPr>
          <p:cNvPr id="6" name="テキスト ボックス 5"/>
          <p:cNvSpPr txBox="1">
            <a:spLocks noChangeArrowheads="1"/>
          </p:cNvSpPr>
          <p:nvPr/>
        </p:nvSpPr>
        <p:spPr bwMode="auto">
          <a:xfrm>
            <a:off x="638759" y="4152090"/>
            <a:ext cx="4083293" cy="603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a:spcBef>
                <a:spcPct val="0"/>
              </a:spcBef>
              <a:buNone/>
            </a:pPr>
            <a:r>
              <a:rPr lang="ja-JP" altLang="en-US" sz="1108" dirty="0">
                <a:latin typeface="ＭＳ Ｐゴシック" panose="020B0600070205080204" pitchFamily="50" charset="-128"/>
              </a:rPr>
              <a:t>＊支燃性 ： 他のものの燃焼を助ける性質</a:t>
            </a:r>
            <a:endParaRPr lang="en-US" altLang="ja-JP" sz="1108" dirty="0">
              <a:latin typeface="ＭＳ Ｐゴシック" panose="020B0600070205080204" pitchFamily="50" charset="-128"/>
            </a:endParaRPr>
          </a:p>
          <a:p>
            <a:pPr marL="328254">
              <a:spcBef>
                <a:spcPct val="0"/>
              </a:spcBef>
              <a:buNone/>
            </a:pPr>
            <a:r>
              <a:rPr lang="ja-JP" altLang="en-US" sz="1108" dirty="0">
                <a:latin typeface="ＭＳ Ｐゴシック" panose="020B0600070205080204" pitchFamily="50" charset="-128"/>
              </a:rPr>
              <a:t>・空気中で燃えるものは、酸素が多いと激しく燃え易くなる。</a:t>
            </a:r>
          </a:p>
          <a:p>
            <a:pPr marL="328254">
              <a:spcBef>
                <a:spcPct val="0"/>
              </a:spcBef>
              <a:buNone/>
            </a:pPr>
            <a:r>
              <a:rPr lang="ja-JP" altLang="en-US" sz="1108" dirty="0">
                <a:latin typeface="ＭＳ Ｐゴシック" panose="020B0600070205080204" pitchFamily="50" charset="-128"/>
              </a:rPr>
              <a:t>・空気中で燃え難いものでも酸素が多いと燃え易くなる。</a:t>
            </a:r>
            <a:endParaRPr lang="en-US" altLang="ja-JP" sz="1108" dirty="0">
              <a:latin typeface="ＭＳ Ｐゴシック" panose="020B0600070205080204" pitchFamily="50" charset="-128"/>
            </a:endParaRPr>
          </a:p>
        </p:txBody>
      </p:sp>
      <p:sp>
        <p:nvSpPr>
          <p:cNvPr id="2" name="スライド番号プレースホルダー 1"/>
          <p:cNvSpPr>
            <a:spLocks noGrp="1"/>
          </p:cNvSpPr>
          <p:nvPr>
            <p:ph type="sldNum" sz="quarter" idx="12"/>
          </p:nvPr>
        </p:nvSpPr>
        <p:spPr/>
        <p:txBody>
          <a:bodyPr/>
          <a:lstStyle/>
          <a:p>
            <a:fld id="{B6F32F04-991D-4BD4-98AC-8BB49A8BA7F8}" type="slidenum">
              <a:rPr kumimoji="1" lang="ja-JP" altLang="en-US" smtClean="0"/>
              <a:t>28</a:t>
            </a:fld>
            <a:endParaRPr kumimoji="1" lang="ja-JP" altLang="en-US" dirty="0"/>
          </a:p>
        </p:txBody>
      </p:sp>
      <p:sp>
        <p:nvSpPr>
          <p:cNvPr id="8" name="テキスト ボックス 5"/>
          <p:cNvSpPr txBox="1">
            <a:spLocks noChangeArrowheads="1"/>
          </p:cNvSpPr>
          <p:nvPr/>
        </p:nvSpPr>
        <p:spPr bwMode="auto">
          <a:xfrm>
            <a:off x="482245" y="2111694"/>
            <a:ext cx="3975643" cy="490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292" dirty="0">
                <a:latin typeface="ＭＳ Ｐゴシック" panose="020B0600070205080204" pitchFamily="50" charset="-128"/>
              </a:rPr>
              <a:t>酸素は支燃性（＊）のガスであるため、</a:t>
            </a:r>
            <a:endParaRPr lang="en-US" altLang="ja-JP" sz="1292" dirty="0">
              <a:latin typeface="ＭＳ Ｐゴシック" panose="020B0600070205080204" pitchFamily="50" charset="-128"/>
            </a:endParaRPr>
          </a:p>
          <a:p>
            <a:pPr eaLnBrk="1" hangingPunct="1">
              <a:spcBef>
                <a:spcPct val="0"/>
              </a:spcBef>
              <a:buFontTx/>
              <a:buNone/>
            </a:pPr>
            <a:r>
              <a:rPr lang="ja-JP" altLang="en-US" sz="1292" dirty="0">
                <a:latin typeface="ＭＳ Ｐゴシック" panose="020B0600070205080204" pitchFamily="50" charset="-128"/>
              </a:rPr>
              <a:t>火気の取扱いには十分気を付けなければいけません。</a:t>
            </a:r>
            <a:endParaRPr lang="en-US" altLang="ja-JP" sz="1292" dirty="0">
              <a:latin typeface="ＭＳ Ｐゴシック" panose="020B0600070205080204" pitchFamily="50" charset="-128"/>
            </a:endParaRPr>
          </a:p>
        </p:txBody>
      </p:sp>
      <p:sp>
        <p:nvSpPr>
          <p:cNvPr id="12" name="テキスト ボックス 11"/>
          <p:cNvSpPr txBox="1"/>
          <p:nvPr/>
        </p:nvSpPr>
        <p:spPr>
          <a:xfrm>
            <a:off x="553071" y="5202492"/>
            <a:ext cx="4479175" cy="262829"/>
          </a:xfrm>
          <a:prstGeom prst="rect">
            <a:avLst/>
          </a:prstGeom>
          <a:noFill/>
        </p:spPr>
        <p:txBody>
          <a:bodyPr wrap="square" rtlCol="0">
            <a:spAutoFit/>
          </a:bodyPr>
          <a:lstStyle/>
          <a:p>
            <a:r>
              <a:rPr lang="ja-JP" altLang="en-US" sz="1108" i="1" dirty="0">
                <a:latin typeface="ＭＳ Ｐゴシック" panose="020B0600070205080204" pitchFamily="50" charset="-128"/>
                <a:ea typeface="ＭＳ Ｐゴシック" panose="020B0600070205080204" pitchFamily="50" charset="-128"/>
              </a:rPr>
              <a:t>協会ホームページに事故事例と注意喚起の文書を掲載しています。</a:t>
            </a:r>
            <a:r>
              <a:rPr lang="ja-JP" altLang="en-US" sz="1108" dirty="0">
                <a:latin typeface="ＭＳ Ｐゴシック" panose="020B0600070205080204" pitchFamily="50" charset="-128"/>
              </a:rPr>
              <a:t>　</a:t>
            </a:r>
            <a:endParaRPr lang="en-US" altLang="ja-JP" sz="1108" dirty="0">
              <a:solidFill>
                <a:srgbClr val="FFFF00"/>
              </a:solidFill>
              <a:latin typeface="ＭＳ Ｐゴシック" panose="020B0600070205080204" pitchFamily="50" charset="-128"/>
              <a:ea typeface="ＭＳ Ｐゴシック" panose="020B0600070205080204" pitchFamily="50" charset="-128"/>
            </a:endParaRPr>
          </a:p>
        </p:txBody>
      </p:sp>
      <p:sp>
        <p:nvSpPr>
          <p:cNvPr id="13" name="テキスト ボックス 12"/>
          <p:cNvSpPr txBox="1"/>
          <p:nvPr/>
        </p:nvSpPr>
        <p:spPr>
          <a:xfrm>
            <a:off x="2081302" y="5526210"/>
            <a:ext cx="1223711" cy="348109"/>
          </a:xfrm>
          <a:prstGeom prst="rect">
            <a:avLst/>
          </a:prstGeom>
          <a:noFill/>
        </p:spPr>
        <p:txBody>
          <a:bodyPr wrap="square" rtlCol="0">
            <a:spAutoFit/>
          </a:bodyPr>
          <a:lstStyle/>
          <a:p>
            <a:r>
              <a:rPr lang="ja-JP" altLang="en-US" sz="1662" dirty="0">
                <a:solidFill>
                  <a:srgbClr val="7030A0"/>
                </a:solidFill>
                <a:latin typeface="ＭＳ Ｐゴシック" panose="020B0600070205080204" pitchFamily="50" charset="-128"/>
              </a:rPr>
              <a:t>☛ ☛ ☛ </a:t>
            </a:r>
            <a:r>
              <a:rPr lang="ja-JP" altLang="en-US" sz="1662" dirty="0">
                <a:latin typeface="ＭＳ Ｐゴシック" panose="020B0600070205080204" pitchFamily="50" charset="-128"/>
              </a:rPr>
              <a:t>　</a:t>
            </a:r>
            <a:endParaRPr lang="en-US" altLang="ja-JP" sz="1662" dirty="0">
              <a:solidFill>
                <a:srgbClr val="FFFF00"/>
              </a:solidFill>
              <a:latin typeface="ＭＳ Ｐゴシック" panose="020B0600070205080204" pitchFamily="50" charset="-128"/>
              <a:ea typeface="ＭＳ Ｐゴシック" panose="020B0600070205080204" pitchFamily="50" charset="-128"/>
            </a:endParaRPr>
          </a:p>
        </p:txBody>
      </p:sp>
      <p:sp>
        <p:nvSpPr>
          <p:cNvPr id="5" name="動作設定ボタン: ドキュメント 4">
            <a:hlinkClick r:id="rId6" highlightClick="1"/>
          </p:cNvPr>
          <p:cNvSpPr/>
          <p:nvPr/>
        </p:nvSpPr>
        <p:spPr>
          <a:xfrm>
            <a:off x="3169248" y="5519414"/>
            <a:ext cx="619754" cy="278661"/>
          </a:xfrm>
          <a:prstGeom prst="actionButtonDocument">
            <a:avLst/>
          </a:prstGeom>
          <a:solidFill>
            <a:srgbClr val="F1E8F8"/>
          </a:solidFill>
          <a:ln w="190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pic>
        <p:nvPicPr>
          <p:cNvPr id="4" name="医療ガスについて7-3">
            <a:hlinkClick r:id="" action="ppaction://media"/>
            <a:extLst>
              <a:ext uri="{FF2B5EF4-FFF2-40B4-BE49-F238E27FC236}">
                <a16:creationId xmlns:a16="http://schemas.microsoft.com/office/drawing/2014/main" id="{275F4715-D2DE-4487-96FC-91AA4231590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368978" y="0"/>
            <a:ext cx="609600" cy="609600"/>
          </a:xfrm>
          <a:prstGeom prst="rect">
            <a:avLst/>
          </a:prstGeom>
        </p:spPr>
      </p:pic>
    </p:spTree>
    <p:extLst>
      <p:ext uri="{BB962C8B-B14F-4D97-AF65-F5344CB8AC3E}">
        <p14:creationId xmlns:p14="http://schemas.microsoft.com/office/powerpoint/2010/main" val="2616274881"/>
      </p:ext>
    </p:extLst>
  </p:cSld>
  <p:clrMapOvr>
    <a:masterClrMapping/>
  </p:clrMapOvr>
  <mc:AlternateContent xmlns:mc="http://schemas.openxmlformats.org/markup-compatibility/2006" xmlns:p14="http://schemas.microsoft.com/office/powerpoint/2010/main">
    <mc:Choice Requires="p14">
      <p:transition p14:dur="10" advTm="54000"/>
    </mc:Choice>
    <mc:Fallback xmlns="">
      <p:transition advTm="5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365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テキスト ボックス 20"/>
          <p:cNvSpPr txBox="1"/>
          <p:nvPr/>
        </p:nvSpPr>
        <p:spPr>
          <a:xfrm>
            <a:off x="4542136" y="2358286"/>
            <a:ext cx="4147782" cy="1761151"/>
          </a:xfrm>
          <a:prstGeom prst="roundRect">
            <a:avLst>
              <a:gd name="adj" fmla="val 5835"/>
            </a:avLst>
          </a:prstGeom>
          <a:solidFill>
            <a:srgbClr val="F5FDFB"/>
          </a:solidFill>
          <a:ln>
            <a:solidFill>
              <a:schemeClr val="tx1">
                <a:lumMod val="50000"/>
                <a:lumOff val="50000"/>
              </a:schemeClr>
            </a:solidFill>
          </a:ln>
        </p:spPr>
        <p:style>
          <a:lnRef idx="0">
            <a:scrgbClr r="0" g="0" b="0"/>
          </a:lnRef>
          <a:fillRef idx="1003">
            <a:schemeClr val="lt2"/>
          </a:fillRef>
          <a:effectRef idx="0">
            <a:scrgbClr r="0" g="0" b="0"/>
          </a:effectRef>
          <a:fontRef idx="major"/>
        </p:style>
        <p:txBody>
          <a:bodyPr wrap="square" rtlCol="0">
            <a:spAutoFit/>
          </a:bodyPr>
          <a:lstStyle/>
          <a:p>
            <a:pPr algn="ctr"/>
            <a:r>
              <a:rPr lang="en-US" altLang="ja-JP" sz="1477" dirty="0">
                <a:latin typeface="ＭＳ Ｐゴシック" panose="020B0600070205080204" pitchFamily="50" charset="-128"/>
              </a:rPr>
              <a:t>【</a:t>
            </a:r>
            <a:r>
              <a:rPr lang="ja-JP" altLang="en-US" sz="1477" dirty="0">
                <a:latin typeface="ＭＳ Ｐゴシック" panose="020B0600070205080204" pitchFamily="50" charset="-128"/>
              </a:rPr>
              <a:t>添付文書の作成</a:t>
            </a:r>
            <a:r>
              <a:rPr lang="en-US" altLang="ja-JP" sz="1477" dirty="0">
                <a:latin typeface="ＭＳ Ｐゴシック" panose="020B0600070205080204" pitchFamily="50" charset="-128"/>
              </a:rPr>
              <a:t>】</a:t>
            </a:r>
          </a:p>
          <a:p>
            <a:r>
              <a:rPr lang="ja-JP" altLang="en-US" sz="1292" dirty="0">
                <a:latin typeface="ＭＳ Ｐゴシック" panose="020B0600070205080204" pitchFamily="50" charset="-128"/>
                <a:ea typeface="ＭＳ Ｐゴシック" panose="020B0600070205080204" pitchFamily="50" charset="-128"/>
              </a:rPr>
              <a:t> </a:t>
            </a:r>
            <a:r>
              <a:rPr lang="en-US" altLang="ja-JP" sz="1292" dirty="0">
                <a:latin typeface="ＭＳ Ｐゴシック" panose="020B0600070205080204" pitchFamily="50" charset="-128"/>
                <a:ea typeface="ＭＳ Ｐゴシック" panose="020B0600070205080204" pitchFamily="50" charset="-128"/>
              </a:rPr>
              <a:t>JIMGA</a:t>
            </a:r>
            <a:r>
              <a:rPr lang="ja-JP" altLang="en-US" sz="1292" dirty="0">
                <a:latin typeface="ＭＳ Ｐゴシック" panose="020B0600070205080204" pitchFamily="50" charset="-128"/>
                <a:ea typeface="ＭＳ Ｐゴシック" panose="020B0600070205080204" pitchFamily="50" charset="-128"/>
              </a:rPr>
              <a:t>では、</a:t>
            </a:r>
            <a:r>
              <a:rPr lang="ja-JP" altLang="ja-JP" sz="1292" dirty="0">
                <a:latin typeface="ＭＳ Ｐゴシック" panose="020B0600070205080204" pitchFamily="50" charset="-128"/>
                <a:ea typeface="ＭＳ Ｐゴシック" panose="020B0600070205080204" pitchFamily="50" charset="-128"/>
              </a:rPr>
              <a:t>厚生労働省・</a:t>
            </a:r>
            <a:r>
              <a:rPr lang="en-US" altLang="ja-JP" sz="1292" dirty="0">
                <a:latin typeface="ＭＳ Ｐゴシック" panose="020B0600070205080204" pitchFamily="50" charset="-128"/>
                <a:ea typeface="ＭＳ Ｐゴシック" panose="020B0600070205080204" pitchFamily="50" charset="-128"/>
              </a:rPr>
              <a:t>PMDA</a:t>
            </a:r>
            <a:r>
              <a:rPr lang="ja-JP" altLang="ja-JP" sz="1292" dirty="0">
                <a:latin typeface="ＭＳ Ｐゴシック" panose="020B0600070205080204" pitchFamily="50" charset="-128"/>
                <a:ea typeface="ＭＳ Ｐゴシック" panose="020B0600070205080204" pitchFamily="50" charset="-128"/>
              </a:rPr>
              <a:t>の指導のもとに</a:t>
            </a:r>
            <a:r>
              <a:rPr lang="ja-JP" altLang="en-US" sz="1292" dirty="0">
                <a:latin typeface="ＭＳ Ｐゴシック" panose="020B0600070205080204" pitchFamily="50" charset="-128"/>
                <a:ea typeface="ＭＳ Ｐゴシック" panose="020B0600070205080204" pitchFamily="50" charset="-128"/>
              </a:rPr>
              <a:t>以下の医療用ガスの添付文書を</a:t>
            </a:r>
            <a:r>
              <a:rPr lang="ja-JP" altLang="ja-JP" sz="1292" dirty="0">
                <a:latin typeface="ＭＳ Ｐゴシック" panose="020B0600070205080204" pitchFamily="50" charset="-128"/>
                <a:ea typeface="ＭＳ Ｐゴシック" panose="020B0600070205080204" pitchFamily="50" charset="-128"/>
              </a:rPr>
              <a:t>作成</a:t>
            </a:r>
            <a:r>
              <a:rPr lang="ja-JP" altLang="en-US" sz="1292" dirty="0">
                <a:latin typeface="ＭＳ Ｐゴシック" panose="020B0600070205080204" pitchFamily="50" charset="-128"/>
                <a:ea typeface="ＭＳ Ｐゴシック" panose="020B0600070205080204" pitchFamily="50" charset="-128"/>
              </a:rPr>
              <a:t>し、会員である製造販売業の皆さまに販売しています。</a:t>
            </a:r>
            <a:endParaRPr lang="en-US" altLang="ja-JP" sz="1292" dirty="0">
              <a:latin typeface="ＭＳ Ｐゴシック" panose="020B0600070205080204" pitchFamily="50" charset="-128"/>
              <a:ea typeface="ＭＳ Ｐゴシック" panose="020B0600070205080204" pitchFamily="50" charset="-128"/>
            </a:endParaRPr>
          </a:p>
          <a:p>
            <a:endParaRPr lang="en-US" altLang="ja-JP" sz="1292" dirty="0">
              <a:latin typeface="ＭＳ Ｐゴシック" panose="020B0600070205080204" pitchFamily="50" charset="-128"/>
              <a:ea typeface="ＭＳ Ｐゴシック" panose="020B0600070205080204" pitchFamily="50" charset="-128"/>
            </a:endParaRPr>
          </a:p>
          <a:p>
            <a:endParaRPr lang="en-US" altLang="ja-JP" sz="1292" dirty="0">
              <a:latin typeface="ＭＳ Ｐゴシック" panose="020B0600070205080204" pitchFamily="50" charset="-128"/>
              <a:ea typeface="ＭＳ Ｐゴシック" panose="020B0600070205080204" pitchFamily="50" charset="-128"/>
            </a:endParaRPr>
          </a:p>
          <a:p>
            <a:endParaRPr lang="en-US" altLang="ja-JP" sz="1292" dirty="0">
              <a:latin typeface="ＭＳ Ｐゴシック" panose="020B0600070205080204" pitchFamily="50" charset="-128"/>
              <a:ea typeface="ＭＳ Ｐゴシック" panose="020B0600070205080204" pitchFamily="50" charset="-128"/>
            </a:endParaRPr>
          </a:p>
          <a:p>
            <a:endParaRPr lang="en-US" altLang="ja-JP" sz="1292" dirty="0">
              <a:latin typeface="ＭＳ Ｐゴシック" panose="020B0600070205080204" pitchFamily="50" charset="-128"/>
              <a:ea typeface="ＭＳ Ｐゴシック" panose="020B0600070205080204" pitchFamily="50" charset="-128"/>
            </a:endParaRPr>
          </a:p>
        </p:txBody>
      </p:sp>
      <p:sp>
        <p:nvSpPr>
          <p:cNvPr id="2" name="テキスト ボックス 1"/>
          <p:cNvSpPr txBox="1"/>
          <p:nvPr/>
        </p:nvSpPr>
        <p:spPr>
          <a:xfrm>
            <a:off x="419186" y="889558"/>
            <a:ext cx="1702671" cy="376385"/>
          </a:xfrm>
          <a:prstGeom prst="rect">
            <a:avLst/>
          </a:prstGeom>
          <a:noFill/>
        </p:spPr>
        <p:txBody>
          <a:bodyPr wrap="square" rtlCol="0">
            <a:spAutoFit/>
          </a:bodyPr>
          <a:lstStyle/>
          <a:p>
            <a:r>
              <a:rPr lang="ja-JP" altLang="en-US" sz="1846" dirty="0">
                <a:latin typeface="ＭＳ Ｐゴシック" panose="020B0600070205080204" pitchFamily="50" charset="-128"/>
                <a:ea typeface="ＭＳ Ｐゴシック" panose="020B0600070205080204" pitchFamily="50" charset="-128"/>
              </a:rPr>
              <a:t>◆ 添付文書</a:t>
            </a:r>
            <a:endParaRPr lang="en-US" altLang="ja-JP" sz="1846" dirty="0">
              <a:latin typeface="ＭＳ Ｐゴシック" panose="020B0600070205080204" pitchFamily="50" charset="-128"/>
              <a:ea typeface="ＭＳ Ｐゴシック" panose="020B0600070205080204" pitchFamily="50" charset="-128"/>
            </a:endParaRPr>
          </a:p>
        </p:txBody>
      </p:sp>
      <p:sp>
        <p:nvSpPr>
          <p:cNvPr id="7" name="Text Box 4"/>
          <p:cNvSpPr txBox="1">
            <a:spLocks noChangeArrowheads="1"/>
          </p:cNvSpPr>
          <p:nvPr/>
        </p:nvSpPr>
        <p:spPr bwMode="auto">
          <a:xfrm>
            <a:off x="1135048" y="1267909"/>
            <a:ext cx="7554870" cy="1324465"/>
          </a:xfrm>
          <a:prstGeom prst="rect">
            <a:avLst/>
          </a:prstGeom>
          <a:noFill/>
          <a:ln>
            <a:noFill/>
          </a:ln>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292" dirty="0">
                <a:latin typeface="ＭＳ Ｐゴシック" panose="020B0600070205080204" pitchFamily="50" charset="-128"/>
              </a:rPr>
              <a:t>医療用ガスには、</a:t>
            </a:r>
            <a:r>
              <a:rPr lang="en-US" altLang="ja-JP" sz="1292" dirty="0">
                <a:latin typeface="ＭＳ Ｐゴシック" panose="020B0600070205080204" pitchFamily="50" charset="-128"/>
              </a:rPr>
              <a:t>｢</a:t>
            </a:r>
            <a:r>
              <a:rPr lang="ja-JP" altLang="en-US" sz="1292" dirty="0">
                <a:latin typeface="ＭＳ Ｐゴシック" panose="020B0600070205080204" pitchFamily="50" charset="-128"/>
              </a:rPr>
              <a:t>医薬品医療機器等法」第</a:t>
            </a:r>
            <a:r>
              <a:rPr lang="en-US" altLang="ja-JP" sz="1292" dirty="0">
                <a:latin typeface="ＭＳ Ｐゴシック" panose="020B0600070205080204" pitchFamily="50" charset="-128"/>
              </a:rPr>
              <a:t>52</a:t>
            </a:r>
            <a:r>
              <a:rPr lang="ja-JP" altLang="en-US" sz="1292" dirty="0">
                <a:latin typeface="ＭＳ Ｐゴシック" panose="020B0600070205080204" pitchFamily="50" charset="-128"/>
              </a:rPr>
              <a:t>条で定められた“添付文書”が付けられます。</a:t>
            </a:r>
            <a:endParaRPr lang="en-US" altLang="ja-JP" sz="1292" dirty="0">
              <a:latin typeface="ＭＳ Ｐゴシック" panose="020B0600070205080204" pitchFamily="50" charset="-128"/>
            </a:endParaRPr>
          </a:p>
          <a:p>
            <a:r>
              <a:rPr lang="ja-JP" altLang="en-US" sz="1292" dirty="0">
                <a:latin typeface="ＭＳ Ｐゴシック" panose="020B0600070205080204" pitchFamily="50" charset="-128"/>
              </a:rPr>
              <a:t>この添付文書には、医薬品としての組成・性状、効能・効果、用法・用量、使用上の注意、取扱い上の注意等が記載されています。</a:t>
            </a:r>
            <a:r>
              <a:rPr lang="ja-JP" altLang="en-US" sz="1290" dirty="0">
                <a:solidFill>
                  <a:prstClr val="black"/>
                </a:solidFill>
                <a:latin typeface="+mn-ea"/>
              </a:rPr>
              <a:t>なお、令和</a:t>
            </a:r>
            <a:r>
              <a:rPr lang="en-US" altLang="ja-JP" sz="1290" dirty="0">
                <a:solidFill>
                  <a:prstClr val="black"/>
                </a:solidFill>
                <a:latin typeface="+mn-ea"/>
              </a:rPr>
              <a:t>3</a:t>
            </a:r>
            <a:r>
              <a:rPr lang="ja-JP" altLang="en-US" sz="1290" dirty="0">
                <a:solidFill>
                  <a:prstClr val="black"/>
                </a:solidFill>
                <a:latin typeface="+mn-ea"/>
              </a:rPr>
              <a:t>年</a:t>
            </a:r>
            <a:r>
              <a:rPr lang="en-US" altLang="ja-JP" sz="1290" dirty="0">
                <a:solidFill>
                  <a:prstClr val="black"/>
                </a:solidFill>
                <a:latin typeface="+mn-ea"/>
              </a:rPr>
              <a:t>8</a:t>
            </a:r>
            <a:r>
              <a:rPr lang="ja-JP" altLang="en-US" sz="1290" dirty="0">
                <a:solidFill>
                  <a:prstClr val="black"/>
                </a:solidFill>
                <a:latin typeface="+mn-ea"/>
              </a:rPr>
              <a:t>月</a:t>
            </a:r>
            <a:r>
              <a:rPr lang="en-US" altLang="ja-JP" sz="1290" dirty="0">
                <a:solidFill>
                  <a:prstClr val="black"/>
                </a:solidFill>
                <a:latin typeface="+mn-ea"/>
              </a:rPr>
              <a:t>1</a:t>
            </a:r>
            <a:r>
              <a:rPr lang="ja-JP" altLang="en-US" sz="1290" dirty="0">
                <a:solidFill>
                  <a:prstClr val="black"/>
                </a:solidFill>
                <a:latin typeface="+mn-ea"/>
              </a:rPr>
              <a:t>日より、添付文書電子化が施行され、医薬品製品情報コードを添文ナビにて読み取ることにより</a:t>
            </a:r>
            <a:r>
              <a:rPr lang="en-US" altLang="ja-JP" sz="1290" dirty="0">
                <a:solidFill>
                  <a:prstClr val="black"/>
                </a:solidFill>
                <a:latin typeface="+mn-ea"/>
              </a:rPr>
              <a:t>PMDA</a:t>
            </a:r>
            <a:r>
              <a:rPr lang="ja-JP" altLang="en-US" sz="1290" dirty="0">
                <a:solidFill>
                  <a:prstClr val="black"/>
                </a:solidFill>
                <a:latin typeface="+mn-ea"/>
              </a:rPr>
              <a:t>に登録されている注意事項等情報</a:t>
            </a:r>
            <a:r>
              <a:rPr lang="en-US" altLang="ja-JP" sz="1290" dirty="0">
                <a:solidFill>
                  <a:prstClr val="black"/>
                </a:solidFill>
                <a:latin typeface="+mn-ea"/>
              </a:rPr>
              <a:t>(</a:t>
            </a:r>
            <a:r>
              <a:rPr lang="ja-JP" altLang="en-US" sz="1290" dirty="0">
                <a:solidFill>
                  <a:prstClr val="black"/>
                </a:solidFill>
                <a:latin typeface="+mn-ea"/>
              </a:rPr>
              <a:t>電子化された添付文書</a:t>
            </a:r>
            <a:r>
              <a:rPr lang="en-US" altLang="ja-JP" sz="1290" dirty="0">
                <a:solidFill>
                  <a:prstClr val="black"/>
                </a:solidFill>
                <a:latin typeface="+mn-ea"/>
              </a:rPr>
              <a:t>)</a:t>
            </a:r>
            <a:r>
              <a:rPr lang="ja-JP" altLang="en-US" sz="1290" dirty="0">
                <a:solidFill>
                  <a:prstClr val="black"/>
                </a:solidFill>
                <a:latin typeface="+mn-ea"/>
              </a:rPr>
              <a:t>を閲覧できるようになりました。</a:t>
            </a:r>
            <a:endParaRPr lang="en-US" altLang="ja-JP" sz="1290" dirty="0">
              <a:latin typeface="+mn-ea"/>
            </a:endParaRPr>
          </a:p>
          <a:p>
            <a:pPr eaLnBrk="1" hangingPunct="1">
              <a:spcBef>
                <a:spcPct val="0"/>
              </a:spcBef>
              <a:buFontTx/>
              <a:buNone/>
            </a:pPr>
            <a:endParaRPr lang="ja-JP" altLang="en-US" sz="1292" dirty="0">
              <a:latin typeface="ＭＳ Ｐゴシック" panose="020B0600070205080204" pitchFamily="50" charset="-128"/>
            </a:endParaRPr>
          </a:p>
        </p:txBody>
      </p:sp>
      <p:sp>
        <p:nvSpPr>
          <p:cNvPr id="10" name="スライド番号プレースホルダー 9"/>
          <p:cNvSpPr>
            <a:spLocks noGrp="1"/>
          </p:cNvSpPr>
          <p:nvPr>
            <p:ph type="sldNum" sz="quarter" idx="12"/>
          </p:nvPr>
        </p:nvSpPr>
        <p:spPr/>
        <p:txBody>
          <a:bodyPr/>
          <a:lstStyle/>
          <a:p>
            <a:fld id="{5F46AB6B-2A2A-46B7-BCF2-3FC6956223A9}" type="slidenum">
              <a:rPr kumimoji="1" lang="ja-JP" altLang="en-US" smtClean="0"/>
              <a:t>29</a:t>
            </a:fld>
            <a:endParaRPr kumimoji="1" lang="ja-JP" altLang="en-US"/>
          </a:p>
        </p:txBody>
      </p:sp>
      <p:sp>
        <p:nvSpPr>
          <p:cNvPr id="6" name="テキスト ボックス 5"/>
          <p:cNvSpPr txBox="1"/>
          <p:nvPr/>
        </p:nvSpPr>
        <p:spPr>
          <a:xfrm>
            <a:off x="745498" y="5978956"/>
            <a:ext cx="7435276" cy="490006"/>
          </a:xfrm>
          <a:prstGeom prst="rect">
            <a:avLst/>
          </a:prstGeom>
          <a:solidFill>
            <a:srgbClr val="F5FDFB"/>
          </a:solidFill>
          <a:ln>
            <a:noFill/>
          </a:ln>
        </p:spPr>
        <p:txBody>
          <a:bodyPr wrap="square" rtlCol="0">
            <a:spAutoFit/>
          </a:bodyPr>
          <a:lstStyle/>
          <a:p>
            <a:r>
              <a:rPr lang="ja-JP" altLang="en-US" sz="1292" dirty="0"/>
              <a:t>☆ </a:t>
            </a:r>
            <a:r>
              <a:rPr lang="ja-JP" altLang="en-US" sz="1292" dirty="0">
                <a:latin typeface="ＭＳ Ｐゴシック" panose="020B0600070205080204" pitchFamily="50" charset="-128"/>
                <a:ea typeface="ＭＳ Ｐゴシック" panose="020B0600070205080204" pitchFamily="50" charset="-128"/>
              </a:rPr>
              <a:t>上述の</a:t>
            </a:r>
            <a:r>
              <a:rPr lang="ja-JP" altLang="ja-JP" sz="1292" dirty="0">
                <a:latin typeface="ＭＳ Ｐゴシック" panose="020B0600070205080204" pitchFamily="50" charset="-128"/>
                <a:ea typeface="ＭＳ Ｐゴシック" panose="020B0600070205080204" pitchFamily="50" charset="-128"/>
              </a:rPr>
              <a:t>法改正</a:t>
            </a:r>
            <a:r>
              <a:rPr lang="ja-JP" altLang="en-US" sz="1292" dirty="0">
                <a:latin typeface="ＭＳ Ｐゴシック" panose="020B0600070205080204" pitchFamily="50" charset="-128"/>
                <a:ea typeface="ＭＳ Ｐゴシック" panose="020B0600070205080204" pitchFamily="50" charset="-128"/>
              </a:rPr>
              <a:t>により、</a:t>
            </a:r>
            <a:r>
              <a:rPr lang="ja-JP" altLang="ja-JP" sz="1292" dirty="0">
                <a:latin typeface="ＭＳ Ｐゴシック" panose="020B0600070205080204" pitchFamily="50" charset="-128"/>
                <a:ea typeface="ＭＳ Ｐゴシック" panose="020B0600070205080204" pitchFamily="50" charset="-128"/>
              </a:rPr>
              <a:t>添付文書に</a:t>
            </a:r>
            <a:r>
              <a:rPr lang="ja-JP" altLang="en-US" sz="1292" dirty="0">
                <a:latin typeface="ＭＳ Ｐゴシック" panose="020B0600070205080204" pitchFamily="50" charset="-128"/>
                <a:ea typeface="ＭＳ Ｐゴシック" panose="020B0600070205080204" pitchFamily="50" charset="-128"/>
              </a:rPr>
              <a:t>はますます</a:t>
            </a:r>
            <a:r>
              <a:rPr lang="ja-JP" altLang="ja-JP" sz="1292" dirty="0">
                <a:solidFill>
                  <a:srgbClr val="0000FF"/>
                </a:solidFill>
                <a:latin typeface="ＭＳ Ｐゴシック" panose="020B0600070205080204" pitchFamily="50" charset="-128"/>
                <a:ea typeface="ＭＳ Ｐゴシック" panose="020B0600070205080204" pitchFamily="50" charset="-128"/>
              </a:rPr>
              <a:t>厳格な管理</a:t>
            </a:r>
            <a:r>
              <a:rPr lang="ja-JP" altLang="ja-JP" sz="1292" dirty="0">
                <a:latin typeface="ＭＳ Ｐゴシック" panose="020B0600070205080204" pitchFamily="50" charset="-128"/>
                <a:ea typeface="ＭＳ Ｐゴシック" panose="020B0600070205080204" pitchFamily="50" charset="-128"/>
              </a:rPr>
              <a:t>が求められています。</a:t>
            </a:r>
            <a:r>
              <a:rPr lang="ja-JP" altLang="en-US" sz="1292" dirty="0">
                <a:latin typeface="ＭＳ Ｐゴシック" panose="020B0600070205080204" pitchFamily="50" charset="-128"/>
                <a:ea typeface="ＭＳ Ｐゴシック" panose="020B0600070205080204" pitchFamily="50" charset="-128"/>
              </a:rPr>
              <a:t>（</a:t>
            </a:r>
            <a:r>
              <a:rPr lang="ja-JP" altLang="en-US" sz="1292" dirty="0">
                <a:solidFill>
                  <a:srgbClr val="0000FF"/>
                </a:solidFill>
                <a:latin typeface="ＭＳ Ｐゴシック" panose="020B0600070205080204" pitchFamily="50" charset="-128"/>
                <a:ea typeface="ＭＳ Ｐゴシック" panose="020B0600070205080204" pitchFamily="50" charset="-128"/>
              </a:rPr>
              <a:t>最新情報の提供</a:t>
            </a:r>
            <a:r>
              <a:rPr lang="ja-JP" altLang="en-US" sz="1292" dirty="0">
                <a:latin typeface="ＭＳ Ｐゴシック" panose="020B0600070205080204" pitchFamily="50" charset="-128"/>
                <a:ea typeface="ＭＳ Ｐゴシック" panose="020B0600070205080204" pitchFamily="50" charset="-128"/>
              </a:rPr>
              <a:t>等）</a:t>
            </a:r>
            <a:endParaRPr lang="en-US" altLang="ja-JP" sz="1292" dirty="0">
              <a:latin typeface="ＭＳ Ｐゴシック" panose="020B0600070205080204" pitchFamily="50" charset="-128"/>
              <a:ea typeface="ＭＳ Ｐゴシック" panose="020B0600070205080204" pitchFamily="50" charset="-128"/>
            </a:endParaRPr>
          </a:p>
          <a:p>
            <a:r>
              <a:rPr lang="ja-JP" altLang="en-US" sz="1292" dirty="0">
                <a:latin typeface="ＭＳ Ｐゴシック" panose="020B0600070205080204" pitchFamily="50" charset="-128"/>
                <a:ea typeface="ＭＳ Ｐゴシック" panose="020B0600070205080204" pitchFamily="50" charset="-128"/>
              </a:rPr>
              <a:t>　 </a:t>
            </a:r>
            <a:r>
              <a:rPr lang="en-US" altLang="ja-JP" sz="1292" dirty="0">
                <a:latin typeface="ＭＳ Ｐゴシック" panose="020B0600070205080204" pitchFamily="50" charset="-128"/>
                <a:ea typeface="ＭＳ Ｐゴシック" panose="020B0600070205080204" pitchFamily="50" charset="-128"/>
              </a:rPr>
              <a:t>JIMGA</a:t>
            </a:r>
            <a:r>
              <a:rPr lang="ja-JP" altLang="ja-JP" sz="1292" dirty="0">
                <a:latin typeface="ＭＳ Ｐゴシック" panose="020B0600070205080204" pitchFamily="50" charset="-128"/>
                <a:ea typeface="ＭＳ Ｐゴシック" panose="020B0600070205080204" pitchFamily="50" charset="-128"/>
              </a:rPr>
              <a:t>では厚生労働省</a:t>
            </a:r>
            <a:r>
              <a:rPr lang="ja-JP" altLang="en-US" sz="1292" dirty="0">
                <a:latin typeface="ＭＳ Ｐゴシック" panose="020B0600070205080204" pitchFamily="50" charset="-128"/>
                <a:ea typeface="ＭＳ Ｐゴシック" panose="020B0600070205080204" pitchFamily="50" charset="-128"/>
              </a:rPr>
              <a:t>・</a:t>
            </a:r>
            <a:r>
              <a:rPr lang="en-US" altLang="ja-JP" sz="1292" dirty="0">
                <a:latin typeface="ＭＳ Ｐゴシック" panose="020B0600070205080204" pitchFamily="50" charset="-128"/>
                <a:ea typeface="ＭＳ Ｐゴシック" panose="020B0600070205080204" pitchFamily="50" charset="-128"/>
              </a:rPr>
              <a:t>PMDA</a:t>
            </a:r>
            <a:r>
              <a:rPr lang="ja-JP" altLang="ja-JP" sz="1292" dirty="0">
                <a:latin typeface="ＭＳ Ｐゴシック" panose="020B0600070205080204" pitchFamily="50" charset="-128"/>
                <a:ea typeface="ＭＳ Ｐゴシック" panose="020B0600070205080204" pitchFamily="50" charset="-128"/>
              </a:rPr>
              <a:t>の指導に従った</a:t>
            </a:r>
            <a:r>
              <a:rPr lang="ja-JP" altLang="ja-JP" sz="1292" dirty="0">
                <a:solidFill>
                  <a:srgbClr val="0000FF"/>
                </a:solidFill>
                <a:latin typeface="ＭＳ Ｐゴシック" panose="020B0600070205080204" pitchFamily="50" charset="-128"/>
                <a:ea typeface="ＭＳ Ｐゴシック" panose="020B0600070205080204" pitchFamily="50" charset="-128"/>
              </a:rPr>
              <a:t>添付文書の作成</a:t>
            </a:r>
            <a:r>
              <a:rPr lang="ja-JP" altLang="ja-JP" sz="1292" dirty="0">
                <a:latin typeface="ＭＳ Ｐゴシック" panose="020B0600070205080204" pitchFamily="50" charset="-128"/>
                <a:ea typeface="ＭＳ Ｐゴシック" panose="020B0600070205080204" pitchFamily="50" charset="-128"/>
              </a:rPr>
              <a:t>、</a:t>
            </a:r>
            <a:r>
              <a:rPr lang="ja-JP" altLang="ja-JP" sz="1292" dirty="0">
                <a:solidFill>
                  <a:srgbClr val="0000FF"/>
                </a:solidFill>
                <a:latin typeface="ＭＳ Ｐゴシック" panose="020B0600070205080204" pitchFamily="50" charset="-128"/>
                <a:ea typeface="ＭＳ Ｐゴシック" panose="020B0600070205080204" pitchFamily="50" charset="-128"/>
              </a:rPr>
              <a:t>版数管理</a:t>
            </a:r>
            <a:r>
              <a:rPr lang="ja-JP" altLang="ja-JP" sz="1292" dirty="0">
                <a:latin typeface="ＭＳ Ｐゴシック" panose="020B0600070205080204" pitchFamily="50" charset="-128"/>
                <a:ea typeface="ＭＳ Ｐゴシック" panose="020B0600070205080204" pitchFamily="50" charset="-128"/>
              </a:rPr>
              <a:t>等を行っています。</a:t>
            </a:r>
            <a:endParaRPr lang="en-US" altLang="ja-JP" sz="1290" dirty="0">
              <a:latin typeface="+mn-ea"/>
            </a:endParaRPr>
          </a:p>
        </p:txBody>
      </p:sp>
      <p:sp>
        <p:nvSpPr>
          <p:cNvPr id="15" name="テキスト ボックス 14"/>
          <p:cNvSpPr txBox="1"/>
          <p:nvPr/>
        </p:nvSpPr>
        <p:spPr>
          <a:xfrm>
            <a:off x="4963627" y="3318722"/>
            <a:ext cx="1366359" cy="322145"/>
          </a:xfrm>
          <a:prstGeom prst="roundRect">
            <a:avLst/>
          </a:prstGeom>
          <a:solidFill>
            <a:srgbClr val="D7F5EC"/>
          </a:solidFill>
          <a:ln>
            <a:solidFill>
              <a:schemeClr val="tx1"/>
            </a:solidFill>
          </a:ln>
        </p:spPr>
        <p:txBody>
          <a:bodyPr wrap="none" rtlCol="0">
            <a:spAutoFit/>
          </a:bodyPr>
          <a:lstStyle/>
          <a:p>
            <a:r>
              <a:rPr lang="ja-JP" altLang="en-US" sz="1292" dirty="0">
                <a:latin typeface="ＭＳ Ｐゴシック" panose="020B0600070205080204" pitchFamily="50" charset="-128"/>
                <a:ea typeface="ＭＳ Ｐゴシック" panose="020B0600070205080204" pitchFamily="50" charset="-128"/>
              </a:rPr>
              <a:t>日本薬局方酸素</a:t>
            </a:r>
          </a:p>
        </p:txBody>
      </p:sp>
      <p:sp>
        <p:nvSpPr>
          <p:cNvPr id="16" name="テキスト ボックス 15"/>
          <p:cNvSpPr txBox="1"/>
          <p:nvPr/>
        </p:nvSpPr>
        <p:spPr>
          <a:xfrm>
            <a:off x="4962423" y="3642067"/>
            <a:ext cx="1365113" cy="322145"/>
          </a:xfrm>
          <a:prstGeom prst="roundRect">
            <a:avLst/>
          </a:prstGeom>
          <a:solidFill>
            <a:srgbClr val="D7F5EC"/>
          </a:solidFill>
          <a:ln>
            <a:solidFill>
              <a:schemeClr val="tx1"/>
            </a:solidFill>
          </a:ln>
        </p:spPr>
        <p:txBody>
          <a:bodyPr wrap="square" rtlCol="0">
            <a:spAutoFit/>
          </a:bodyPr>
          <a:lstStyle/>
          <a:p>
            <a:r>
              <a:rPr lang="ja-JP" altLang="en-US" sz="1292" dirty="0">
                <a:latin typeface="ＭＳ Ｐゴシック" panose="020B0600070205080204" pitchFamily="50" charset="-128"/>
                <a:ea typeface="ＭＳ Ｐゴシック" panose="020B0600070205080204" pitchFamily="50" charset="-128"/>
              </a:rPr>
              <a:t>日本薬局方窒素</a:t>
            </a:r>
          </a:p>
        </p:txBody>
      </p:sp>
      <p:sp>
        <p:nvSpPr>
          <p:cNvPr id="17" name="テキスト ボックス 16"/>
          <p:cNvSpPr txBox="1"/>
          <p:nvPr/>
        </p:nvSpPr>
        <p:spPr>
          <a:xfrm>
            <a:off x="6331790" y="3640722"/>
            <a:ext cx="969045" cy="322145"/>
          </a:xfrm>
          <a:prstGeom prst="roundRect">
            <a:avLst/>
          </a:prstGeom>
          <a:solidFill>
            <a:srgbClr val="D7F5EC"/>
          </a:solidFill>
          <a:ln>
            <a:solidFill>
              <a:schemeClr val="tx1"/>
            </a:solidFill>
          </a:ln>
        </p:spPr>
        <p:txBody>
          <a:bodyPr wrap="square" rtlCol="0">
            <a:spAutoFit/>
          </a:bodyPr>
          <a:lstStyle/>
          <a:p>
            <a:r>
              <a:rPr lang="ja-JP" altLang="en-US" sz="1292" dirty="0">
                <a:latin typeface="ＭＳ Ｐゴシック" panose="020B0600070205080204" pitchFamily="50" charset="-128"/>
                <a:ea typeface="ＭＳ Ｐゴシック" panose="020B0600070205080204" pitchFamily="50" charset="-128"/>
              </a:rPr>
              <a:t>液体酸素</a:t>
            </a:r>
          </a:p>
        </p:txBody>
      </p:sp>
      <p:sp>
        <p:nvSpPr>
          <p:cNvPr id="18" name="テキスト ボックス 17"/>
          <p:cNvSpPr txBox="1"/>
          <p:nvPr/>
        </p:nvSpPr>
        <p:spPr>
          <a:xfrm>
            <a:off x="7300835" y="3644657"/>
            <a:ext cx="869623" cy="322145"/>
          </a:xfrm>
          <a:prstGeom prst="roundRect">
            <a:avLst/>
          </a:prstGeom>
          <a:solidFill>
            <a:srgbClr val="D7F5EC"/>
          </a:solidFill>
          <a:ln>
            <a:solidFill>
              <a:schemeClr val="tx1"/>
            </a:solidFill>
          </a:ln>
        </p:spPr>
        <p:txBody>
          <a:bodyPr wrap="none" rtlCol="0">
            <a:spAutoFit/>
          </a:bodyPr>
          <a:lstStyle/>
          <a:p>
            <a:r>
              <a:rPr lang="ja-JP" altLang="en-US" sz="1292" dirty="0">
                <a:latin typeface="ＭＳ Ｐゴシック" panose="020B0600070205080204" pitchFamily="50" charset="-128"/>
                <a:ea typeface="ＭＳ Ｐゴシック" panose="020B0600070205080204" pitchFamily="50" charset="-128"/>
              </a:rPr>
              <a:t>液体窒素</a:t>
            </a:r>
          </a:p>
        </p:txBody>
      </p:sp>
      <p:sp>
        <p:nvSpPr>
          <p:cNvPr id="19" name="テキスト ボックス 18"/>
          <p:cNvSpPr txBox="1"/>
          <p:nvPr/>
        </p:nvSpPr>
        <p:spPr>
          <a:xfrm>
            <a:off x="6319904" y="3318722"/>
            <a:ext cx="1853513" cy="322145"/>
          </a:xfrm>
          <a:prstGeom prst="roundRect">
            <a:avLst/>
          </a:prstGeom>
          <a:solidFill>
            <a:srgbClr val="D7F5EC"/>
          </a:solidFill>
          <a:ln>
            <a:solidFill>
              <a:schemeClr val="tx1"/>
            </a:solidFill>
          </a:ln>
        </p:spPr>
        <p:txBody>
          <a:bodyPr wrap="none" rtlCol="0">
            <a:spAutoFit/>
          </a:bodyPr>
          <a:lstStyle/>
          <a:p>
            <a:r>
              <a:rPr lang="ja-JP" altLang="en-US" sz="1292" dirty="0">
                <a:latin typeface="ＭＳ Ｐゴシック" panose="020B0600070205080204" pitchFamily="50" charset="-128"/>
                <a:ea typeface="ＭＳ Ｐゴシック" panose="020B0600070205080204" pitchFamily="50" charset="-128"/>
              </a:rPr>
              <a:t>日本薬局方二酸化炭素</a:t>
            </a:r>
          </a:p>
        </p:txBody>
      </p:sp>
      <p:sp>
        <p:nvSpPr>
          <p:cNvPr id="23" name="テキスト ボックス 22"/>
          <p:cNvSpPr txBox="1"/>
          <p:nvPr/>
        </p:nvSpPr>
        <p:spPr>
          <a:xfrm>
            <a:off x="4542136" y="4112352"/>
            <a:ext cx="4147782" cy="1790446"/>
          </a:xfrm>
          <a:prstGeom prst="roundRect">
            <a:avLst>
              <a:gd name="adj" fmla="val 5467"/>
            </a:avLst>
          </a:prstGeom>
          <a:solidFill>
            <a:srgbClr val="F5FDFB"/>
          </a:solidFill>
          <a:ln>
            <a:solidFill>
              <a:schemeClr val="tx1"/>
            </a:solidFill>
          </a:ln>
        </p:spPr>
        <p:style>
          <a:lnRef idx="0">
            <a:scrgbClr r="0" g="0" b="0"/>
          </a:lnRef>
          <a:fillRef idx="1003">
            <a:schemeClr val="lt2"/>
          </a:fillRef>
          <a:effectRef idx="0">
            <a:scrgbClr r="0" g="0" b="0"/>
          </a:effectRef>
          <a:fontRef idx="major"/>
        </p:style>
        <p:txBody>
          <a:bodyPr wrap="square" rtlCol="0">
            <a:spAutoFit/>
          </a:bodyPr>
          <a:lstStyle/>
          <a:p>
            <a:pPr algn="ctr"/>
            <a:r>
              <a:rPr lang="en-US" altLang="ja-JP" sz="1477" dirty="0">
                <a:latin typeface="ＭＳ Ｐゴシック" panose="020B0600070205080204" pitchFamily="50" charset="-128"/>
              </a:rPr>
              <a:t>【</a:t>
            </a:r>
            <a:r>
              <a:rPr lang="ja-JP" altLang="en-US" sz="1477" dirty="0">
                <a:latin typeface="ＭＳ Ｐゴシック" panose="020B0600070205080204" pitchFamily="50" charset="-128"/>
              </a:rPr>
              <a:t>厚生労働大臣への届出</a:t>
            </a:r>
            <a:r>
              <a:rPr lang="en-US" altLang="ja-JP" sz="1477" dirty="0">
                <a:latin typeface="ＭＳ Ｐゴシック" panose="020B0600070205080204" pitchFamily="50" charset="-128"/>
              </a:rPr>
              <a:t>】</a:t>
            </a:r>
          </a:p>
          <a:p>
            <a:r>
              <a:rPr lang="ja-JP" altLang="en-US" sz="1477" dirty="0">
                <a:latin typeface="ＭＳ Ｐゴシック" panose="020B0600070205080204" pitchFamily="50" charset="-128"/>
              </a:rPr>
              <a:t> </a:t>
            </a:r>
            <a:r>
              <a:rPr lang="ja-JP" altLang="en-US" sz="1292" dirty="0">
                <a:latin typeface="ＭＳ Ｐゴシック" panose="020B0600070205080204" pitchFamily="50" charset="-128"/>
                <a:ea typeface="ＭＳ Ｐゴシック" panose="020B0600070205080204" pitchFamily="50" charset="-128"/>
              </a:rPr>
              <a:t>平成</a:t>
            </a:r>
            <a:r>
              <a:rPr lang="en-US" altLang="ja-JP" sz="1292" dirty="0">
                <a:latin typeface="ＭＳ Ｐゴシック" panose="020B0600070205080204" pitchFamily="50" charset="-128"/>
                <a:ea typeface="ＭＳ Ｐゴシック" panose="020B0600070205080204" pitchFamily="50" charset="-128"/>
              </a:rPr>
              <a:t>26</a:t>
            </a:r>
            <a:r>
              <a:rPr lang="ja-JP" altLang="en-US" sz="1292" dirty="0">
                <a:latin typeface="ＭＳ Ｐゴシック" panose="020B0600070205080204" pitchFamily="50" charset="-128"/>
                <a:ea typeface="ＭＳ Ｐゴシック" panose="020B0600070205080204" pitchFamily="50" charset="-128"/>
              </a:rPr>
              <a:t>年の法改正により、承認医薬品である液体酸素、液体窒素の添付文書の届出が義務付けられました。</a:t>
            </a:r>
            <a:endParaRPr lang="en-US" altLang="ja-JP" sz="1292" dirty="0">
              <a:latin typeface="ＭＳ Ｐゴシック" panose="020B0600070205080204" pitchFamily="50" charset="-128"/>
              <a:ea typeface="ＭＳ Ｐゴシック" panose="020B0600070205080204" pitchFamily="50" charset="-128"/>
            </a:endParaRPr>
          </a:p>
          <a:p>
            <a:r>
              <a:rPr lang="ja-JP" altLang="en-US" sz="1292" dirty="0">
                <a:latin typeface="ＭＳ Ｐゴシック" panose="020B0600070205080204" pitchFamily="50" charset="-128"/>
                <a:ea typeface="ＭＳ Ｐゴシック" panose="020B0600070205080204" pitchFamily="50" charset="-128"/>
              </a:rPr>
              <a:t> 厚生労働省と協議、調整を行った結果、</a:t>
            </a:r>
            <a:r>
              <a:rPr lang="en-US" altLang="ja-JP" sz="1292" dirty="0">
                <a:latin typeface="ＭＳ Ｐゴシック" panose="020B0600070205080204" pitchFamily="50" charset="-128"/>
                <a:ea typeface="ＭＳ Ｐゴシック" panose="020B0600070205080204" pitchFamily="50" charset="-128"/>
              </a:rPr>
              <a:t>JIMGA</a:t>
            </a:r>
            <a:r>
              <a:rPr lang="ja-JP" altLang="en-US" sz="1292" dirty="0">
                <a:latin typeface="ＭＳ Ｐゴシック" panose="020B0600070205080204" pitchFamily="50" charset="-128"/>
                <a:ea typeface="ＭＳ Ｐゴシック" panose="020B0600070205080204" pitchFamily="50" charset="-128"/>
              </a:rPr>
              <a:t>が会員製造販売業の皆さまを代表して一括届出を行うこととなり、現在では局方医薬品も含めて、上記</a:t>
            </a:r>
            <a:r>
              <a:rPr lang="en-US" altLang="ja-JP" sz="1292" dirty="0">
                <a:latin typeface="ＭＳ Ｐゴシック" panose="020B0600070205080204" pitchFamily="50" charset="-128"/>
                <a:ea typeface="ＭＳ Ｐゴシック" panose="020B0600070205080204" pitchFamily="50" charset="-128"/>
              </a:rPr>
              <a:t>5</a:t>
            </a:r>
            <a:r>
              <a:rPr lang="ja-JP" altLang="en-US" sz="1292" dirty="0">
                <a:latin typeface="ＭＳ Ｐゴシック" panose="020B0600070205080204" pitchFamily="50" charset="-128"/>
                <a:ea typeface="ＭＳ Ｐゴシック" panose="020B0600070205080204" pitchFamily="50" charset="-128"/>
              </a:rPr>
              <a:t>品目の届出対応を行っています。</a:t>
            </a:r>
            <a:r>
              <a:rPr lang="ja-JP" altLang="en-US" sz="831" dirty="0"/>
              <a:t> </a:t>
            </a:r>
            <a:endParaRPr lang="en-US" altLang="ja-JP" sz="831" dirty="0"/>
          </a:p>
          <a:p>
            <a:pPr algn="r"/>
            <a:r>
              <a:rPr lang="ja-JP" altLang="en-US" sz="1292" dirty="0">
                <a:solidFill>
                  <a:schemeClr val="accent5">
                    <a:lumMod val="75000"/>
                  </a:schemeClr>
                </a:solidFill>
              </a:rPr>
              <a:t>☛</a:t>
            </a:r>
            <a:r>
              <a:rPr lang="ja-JP" altLang="en-US" sz="1292" dirty="0"/>
              <a:t> </a:t>
            </a:r>
            <a:r>
              <a:rPr lang="ja-JP" altLang="en-US" sz="831" dirty="0"/>
              <a:t>  </a:t>
            </a:r>
            <a:r>
              <a:rPr lang="ja-JP" altLang="en-US" sz="831" u="wavy" dirty="0">
                <a:solidFill>
                  <a:schemeClr val="accent5">
                    <a:lumMod val="75000"/>
                  </a:schemeClr>
                </a:solidFill>
                <a:latin typeface="ＭＳ Ｐゴシック" panose="020B0600070205080204" pitchFamily="50" charset="-128"/>
              </a:rPr>
              <a:t>協会作成添付文書を使用している製造販売業者一覧表</a:t>
            </a:r>
            <a:endParaRPr lang="en-US" altLang="ja-JP" sz="1108" u="wavy" dirty="0">
              <a:solidFill>
                <a:schemeClr val="accent5">
                  <a:lumMod val="75000"/>
                </a:schemeClr>
              </a:solidFill>
              <a:latin typeface="ＭＳ Ｐゴシック" panose="020B0600070205080204" pitchFamily="50" charset="-128"/>
              <a:ea typeface="ＭＳ Ｐゴシック" panose="020B0600070205080204" pitchFamily="50" charset="-128"/>
            </a:endParaRPr>
          </a:p>
        </p:txBody>
      </p:sp>
      <p:sp>
        <p:nvSpPr>
          <p:cNvPr id="3" name="角丸四角形 2">
            <a:hlinkClick r:id="rId5"/>
          </p:cNvPr>
          <p:cNvSpPr/>
          <p:nvPr/>
        </p:nvSpPr>
        <p:spPr>
          <a:xfrm>
            <a:off x="6062322" y="5669191"/>
            <a:ext cx="2555786" cy="149453"/>
          </a:xfrm>
          <a:prstGeom prst="roundRect">
            <a:avLst/>
          </a:prstGeom>
          <a:solidFill>
            <a:srgbClr val="2F5597">
              <a:alpha val="14902"/>
            </a:srgb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dirty="0"/>
          </a:p>
        </p:txBody>
      </p:sp>
      <p:grpSp>
        <p:nvGrpSpPr>
          <p:cNvPr id="5" name="グループ化 4"/>
          <p:cNvGrpSpPr/>
          <p:nvPr/>
        </p:nvGrpSpPr>
        <p:grpSpPr>
          <a:xfrm>
            <a:off x="289169" y="2604174"/>
            <a:ext cx="4196862" cy="3008078"/>
            <a:chOff x="313267" y="2130943"/>
            <a:chExt cx="4546600" cy="3258751"/>
          </a:xfrm>
        </p:grpSpPr>
        <p:grpSp>
          <p:nvGrpSpPr>
            <p:cNvPr id="11" name="グループ化 10"/>
            <p:cNvGrpSpPr/>
            <p:nvPr/>
          </p:nvGrpSpPr>
          <p:grpSpPr>
            <a:xfrm>
              <a:off x="454118" y="2130943"/>
              <a:ext cx="4270069" cy="3098921"/>
              <a:chOff x="335798" y="1991446"/>
              <a:chExt cx="4584847" cy="3368075"/>
            </a:xfrm>
          </p:grpSpPr>
          <p:pic>
            <p:nvPicPr>
              <p:cNvPr id="8" name="図 7"/>
              <p:cNvPicPr>
                <a:picLocks noChangeAspect="1"/>
              </p:cNvPicPr>
              <p:nvPr/>
            </p:nvPicPr>
            <p:blipFill>
              <a:blip r:embed="rId6"/>
              <a:stretch>
                <a:fillRect/>
              </a:stretch>
            </p:blipFill>
            <p:spPr>
              <a:xfrm>
                <a:off x="335798" y="1991446"/>
                <a:ext cx="4584847" cy="336807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9" name="正方形/長方形 8"/>
              <p:cNvSpPr/>
              <p:nvPr/>
            </p:nvSpPr>
            <p:spPr>
              <a:xfrm>
                <a:off x="3983795" y="2754529"/>
                <a:ext cx="584200" cy="903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sp>
          <p:nvSpPr>
            <p:cNvPr id="4" name="正方形/長方形 3"/>
            <p:cNvSpPr/>
            <p:nvPr/>
          </p:nvSpPr>
          <p:spPr>
            <a:xfrm>
              <a:off x="313267" y="5195564"/>
              <a:ext cx="4546600" cy="1941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pic>
        <p:nvPicPr>
          <p:cNvPr id="13" name="医療ガスについて7-4">
            <a:hlinkClick r:id="" action="ppaction://media"/>
            <a:extLst>
              <a:ext uri="{FF2B5EF4-FFF2-40B4-BE49-F238E27FC236}">
                <a16:creationId xmlns:a16="http://schemas.microsoft.com/office/drawing/2014/main" id="{B53ACD39-BAA8-4F12-866D-A3619BE0C75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289249" y="0"/>
            <a:ext cx="609600" cy="609600"/>
          </a:xfrm>
          <a:prstGeom prst="rect">
            <a:avLst/>
          </a:prstGeom>
        </p:spPr>
      </p:pic>
    </p:spTree>
    <p:extLst>
      <p:ext uri="{BB962C8B-B14F-4D97-AF65-F5344CB8AC3E}">
        <p14:creationId xmlns:p14="http://schemas.microsoft.com/office/powerpoint/2010/main" val="3515947953"/>
      </p:ext>
    </p:extLst>
  </p:cSld>
  <p:clrMapOvr>
    <a:masterClrMapping/>
  </p:clrMapOvr>
  <mc:AlternateContent xmlns:mc="http://schemas.openxmlformats.org/markup-compatibility/2006" xmlns:p14="http://schemas.microsoft.com/office/powerpoint/2010/main">
    <mc:Choice Requires="p14">
      <p:transition p14:dur="10" advTm="104000"/>
    </mc:Choice>
    <mc:Fallback xmlns="">
      <p:transition advTm="10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3517"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3"/>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ボックス 1"/>
          <p:cNvSpPr txBox="1"/>
          <p:nvPr/>
        </p:nvSpPr>
        <p:spPr>
          <a:xfrm>
            <a:off x="278346" y="1424072"/>
            <a:ext cx="4064176" cy="603883"/>
          </a:xfrm>
          <a:prstGeom prst="rect">
            <a:avLst/>
          </a:prstGeom>
          <a:noFill/>
        </p:spPr>
        <p:txBody>
          <a:bodyPr wrap="square" rtlCol="0">
            <a:spAutoFit/>
          </a:bodyPr>
          <a:lstStyle/>
          <a:p>
            <a:r>
              <a:rPr lang="en-US" altLang="ja-JP" sz="1662" dirty="0">
                <a:solidFill>
                  <a:srgbClr val="FF0000"/>
                </a:solidFill>
                <a:latin typeface="ＭＳ Ｐゴシック" panose="020B0600070205080204" pitchFamily="50" charset="-128"/>
              </a:rPr>
              <a:t>MGR</a:t>
            </a:r>
            <a:r>
              <a:rPr lang="ja-JP" altLang="en-US" sz="1662" dirty="0">
                <a:solidFill>
                  <a:srgbClr val="FFFF00"/>
                </a:solidFill>
                <a:latin typeface="ＭＳ Ｐゴシック" panose="020B0600070205080204" pitchFamily="50" charset="-128"/>
              </a:rPr>
              <a:t> </a:t>
            </a:r>
            <a:r>
              <a:rPr lang="ja-JP" altLang="en-US" sz="1662" dirty="0">
                <a:latin typeface="ＭＳ Ｐゴシック" panose="020B0600070205080204" pitchFamily="50" charset="-128"/>
              </a:rPr>
              <a:t>とは、医療ガス情報担当者のことで、</a:t>
            </a:r>
            <a:r>
              <a:rPr lang="en-US" altLang="ja-JP" sz="1662" u="sng" dirty="0">
                <a:solidFill>
                  <a:srgbClr val="FF0000"/>
                </a:solidFill>
                <a:latin typeface="ＭＳ Ｐゴシック" panose="020B0600070205080204" pitchFamily="50" charset="-128"/>
              </a:rPr>
              <a:t>Medical Gases Representative</a:t>
            </a:r>
            <a:r>
              <a:rPr lang="ja-JP" altLang="en-US" sz="1662" dirty="0">
                <a:latin typeface="ＭＳ Ｐゴシック" panose="020B0600070205080204" pitchFamily="50" charset="-128"/>
              </a:rPr>
              <a:t>の略です。</a:t>
            </a:r>
            <a:endParaRPr lang="en-US" altLang="ja-JP" sz="1662" dirty="0">
              <a:latin typeface="ＭＳ Ｐゴシック" panose="020B0600070205080204" pitchFamily="50" charset="-128"/>
              <a:ea typeface="ＭＳ Ｐゴシック" panose="020B0600070205080204" pitchFamily="50" charset="-128"/>
            </a:endParaRPr>
          </a:p>
        </p:txBody>
      </p:sp>
      <p:sp>
        <p:nvSpPr>
          <p:cNvPr id="4" name="スライド番号プレースホルダー 3"/>
          <p:cNvSpPr>
            <a:spLocks noGrp="1"/>
          </p:cNvSpPr>
          <p:nvPr>
            <p:ph type="sldNum" sz="quarter" idx="12"/>
          </p:nvPr>
        </p:nvSpPr>
        <p:spPr/>
        <p:txBody>
          <a:bodyPr/>
          <a:lstStyle/>
          <a:p>
            <a:fld id="{5F46AB6B-2A2A-46B7-BCF2-3FC6956223A9}" type="slidenum">
              <a:rPr kumimoji="1" lang="ja-JP" altLang="en-US" smtClean="0"/>
              <a:t>30</a:t>
            </a:fld>
            <a:endParaRPr kumimoji="1" lang="ja-JP" altLang="en-US" dirty="0"/>
          </a:p>
        </p:txBody>
      </p:sp>
      <p:pic>
        <p:nvPicPr>
          <p:cNvPr id="5" name="図 4"/>
          <p:cNvPicPr>
            <a:picLocks noChangeAspect="1"/>
          </p:cNvPicPr>
          <p:nvPr/>
        </p:nvPicPr>
        <p:blipFill>
          <a:blip r:embed="rId5"/>
          <a:stretch>
            <a:fillRect/>
          </a:stretch>
        </p:blipFill>
        <p:spPr>
          <a:xfrm>
            <a:off x="4566806" y="1542192"/>
            <a:ext cx="4259369" cy="2414825"/>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7" name="テキスト ボックス 6"/>
          <p:cNvSpPr txBox="1"/>
          <p:nvPr/>
        </p:nvSpPr>
        <p:spPr>
          <a:xfrm>
            <a:off x="507010" y="880342"/>
            <a:ext cx="1379102" cy="433196"/>
          </a:xfrm>
          <a:prstGeom prst="rect">
            <a:avLst/>
          </a:prstGeom>
          <a:noFill/>
        </p:spPr>
        <p:txBody>
          <a:bodyPr wrap="square" rtlCol="0">
            <a:spAutoFit/>
          </a:bodyPr>
          <a:lstStyle/>
          <a:p>
            <a:r>
              <a:rPr lang="ja-JP" altLang="en-US" sz="1846" dirty="0">
                <a:latin typeface="ＭＳ Ｐゴシック" panose="020B0600070205080204" pitchFamily="50" charset="-128"/>
                <a:ea typeface="ＭＳ Ｐゴシック" panose="020B0600070205080204" pitchFamily="50" charset="-128"/>
              </a:rPr>
              <a:t>◆ </a:t>
            </a:r>
            <a:r>
              <a:rPr lang="en-US" altLang="ja-JP" sz="2215" dirty="0">
                <a:latin typeface="ＭＳ Ｐゴシック" panose="020B0600070205080204" pitchFamily="50" charset="-128"/>
                <a:ea typeface="ＭＳ Ｐゴシック" panose="020B0600070205080204" pitchFamily="50" charset="-128"/>
              </a:rPr>
              <a:t>MGR</a:t>
            </a:r>
          </a:p>
        </p:txBody>
      </p:sp>
      <p:sp>
        <p:nvSpPr>
          <p:cNvPr id="8" name="テキスト ボックス 7"/>
          <p:cNvSpPr txBox="1"/>
          <p:nvPr/>
        </p:nvSpPr>
        <p:spPr>
          <a:xfrm>
            <a:off x="767524" y="4088872"/>
            <a:ext cx="7726814" cy="1371209"/>
          </a:xfrm>
          <a:prstGeom prst="rect">
            <a:avLst/>
          </a:prstGeom>
          <a:noFill/>
        </p:spPr>
        <p:txBody>
          <a:bodyPr wrap="square" rtlCol="0">
            <a:spAutoFit/>
          </a:bodyPr>
          <a:lstStyle/>
          <a:p>
            <a:r>
              <a:rPr lang="ja-JP" altLang="en-US" sz="1662" dirty="0">
                <a:latin typeface="ＭＳ Ｐゴシック" panose="020B0600070205080204" pitchFamily="50" charset="-128"/>
              </a:rPr>
              <a:t> </a:t>
            </a:r>
            <a:r>
              <a:rPr lang="en-US" altLang="ja-JP" sz="1662" dirty="0">
                <a:latin typeface="ＭＳ Ｐゴシック" panose="020B0600070205080204" pitchFamily="50" charset="-128"/>
              </a:rPr>
              <a:t>MGR</a:t>
            </a:r>
            <a:r>
              <a:rPr lang="ja-JP" altLang="en-US" sz="1662" dirty="0">
                <a:latin typeface="ＭＳ Ｐゴシック" panose="020B0600070205080204" pitchFamily="50" charset="-128"/>
              </a:rPr>
              <a:t>は、医療用酸素をはじめとする医療ガスの製造販売等を行う</a:t>
            </a:r>
            <a:r>
              <a:rPr lang="ja-JP" altLang="en-US" sz="1662" dirty="0">
                <a:solidFill>
                  <a:srgbClr val="0000FF"/>
                </a:solidFill>
                <a:latin typeface="ＭＳ Ｐゴシック" panose="020B0600070205080204" pitchFamily="50" charset="-128"/>
              </a:rPr>
              <a:t>企業を代表して医療機関を訪問</a:t>
            </a:r>
            <a:r>
              <a:rPr lang="ja-JP" altLang="en-US" sz="1662" dirty="0">
                <a:latin typeface="ＭＳ Ｐゴシック" panose="020B0600070205080204" pitchFamily="50" charset="-128"/>
              </a:rPr>
              <a:t>し、</a:t>
            </a:r>
            <a:r>
              <a:rPr lang="ja-JP" altLang="en-US" sz="1662" dirty="0">
                <a:solidFill>
                  <a:srgbClr val="0000FF"/>
                </a:solidFill>
                <a:latin typeface="ＭＳ Ｐゴシック" panose="020B0600070205080204" pitchFamily="50" charset="-128"/>
              </a:rPr>
              <a:t>医療ガスの適正な使用と普及を目的</a:t>
            </a:r>
            <a:r>
              <a:rPr lang="ja-JP" altLang="en-US" sz="1662" dirty="0">
                <a:latin typeface="ＭＳ Ｐゴシック" panose="020B0600070205080204" pitchFamily="50" charset="-128"/>
              </a:rPr>
              <a:t>として、医療関係者（医師・看護師・薬剤師など）に対して医療ガスの品質などの</a:t>
            </a:r>
            <a:r>
              <a:rPr lang="ja-JP" altLang="en-US" sz="1662" dirty="0">
                <a:solidFill>
                  <a:srgbClr val="0000FF"/>
                </a:solidFill>
                <a:latin typeface="ＭＳ Ｐゴシック" panose="020B0600070205080204" pitchFamily="50" charset="-128"/>
              </a:rPr>
              <a:t>医薬情報を提供</a:t>
            </a:r>
            <a:r>
              <a:rPr lang="ja-JP" altLang="en-US" sz="1662" dirty="0">
                <a:latin typeface="ＭＳ Ｐゴシック" panose="020B0600070205080204" pitchFamily="50" charset="-128"/>
              </a:rPr>
              <a:t>し、使用された</a:t>
            </a:r>
            <a:r>
              <a:rPr lang="ja-JP" altLang="en-US" sz="1662" dirty="0">
                <a:solidFill>
                  <a:srgbClr val="0000FF"/>
                </a:solidFill>
                <a:latin typeface="ＭＳ Ｐゴシック" panose="020B0600070205080204" pitchFamily="50" charset="-128"/>
              </a:rPr>
              <a:t>医療ガスの有効性・安全性</a:t>
            </a:r>
            <a:r>
              <a:rPr lang="ja-JP" altLang="en-US" sz="1662" dirty="0">
                <a:latin typeface="ＭＳ Ｐゴシック" panose="020B0600070205080204" pitchFamily="50" charset="-128"/>
              </a:rPr>
              <a:t>などに関する情報を医療機関から</a:t>
            </a:r>
            <a:r>
              <a:rPr lang="ja-JP" altLang="en-US" sz="1662" dirty="0">
                <a:solidFill>
                  <a:srgbClr val="0000FF"/>
                </a:solidFill>
                <a:latin typeface="ＭＳ Ｐゴシック" panose="020B0600070205080204" pitchFamily="50" charset="-128"/>
              </a:rPr>
              <a:t>収集</a:t>
            </a:r>
            <a:r>
              <a:rPr lang="ja-JP" altLang="en-US" sz="1662" dirty="0">
                <a:latin typeface="ＭＳ Ｐゴシック" panose="020B0600070205080204" pitchFamily="50" charset="-128"/>
              </a:rPr>
              <a:t>して企業に報告し、医療機関に</a:t>
            </a:r>
            <a:r>
              <a:rPr lang="ja-JP" altLang="en-US" sz="1662" dirty="0">
                <a:solidFill>
                  <a:srgbClr val="0000FF"/>
                </a:solidFill>
                <a:latin typeface="ＭＳ Ｐゴシック" panose="020B0600070205080204" pitchFamily="50" charset="-128"/>
              </a:rPr>
              <a:t>フィードバック</a:t>
            </a:r>
            <a:r>
              <a:rPr lang="ja-JP" altLang="en-US" sz="1662" dirty="0">
                <a:latin typeface="ＭＳ Ｐゴシック" panose="020B0600070205080204" pitchFamily="50" charset="-128"/>
              </a:rPr>
              <a:t>を行う者です。</a:t>
            </a:r>
          </a:p>
        </p:txBody>
      </p:sp>
      <p:sp>
        <p:nvSpPr>
          <p:cNvPr id="9" name="テキスト ボックス 8"/>
          <p:cNvSpPr txBox="1"/>
          <p:nvPr/>
        </p:nvSpPr>
        <p:spPr>
          <a:xfrm>
            <a:off x="767525" y="5893649"/>
            <a:ext cx="7726814" cy="319639"/>
          </a:xfrm>
          <a:prstGeom prst="rect">
            <a:avLst/>
          </a:prstGeom>
          <a:noFill/>
        </p:spPr>
        <p:txBody>
          <a:bodyPr wrap="square" rtlCol="0">
            <a:spAutoFit/>
          </a:bodyPr>
          <a:lstStyle/>
          <a:p>
            <a:r>
              <a:rPr lang="en-US" altLang="ja-JP" sz="1477" i="1" dirty="0">
                <a:latin typeface="ＭＳ Ｐゴシック" panose="020B0600070205080204" pitchFamily="50" charset="-128"/>
                <a:ea typeface="ＭＳ Ｐゴシック" panose="020B0600070205080204" pitchFamily="50" charset="-128"/>
              </a:rPr>
              <a:t>JIMGA</a:t>
            </a:r>
            <a:r>
              <a:rPr lang="ja-JP" altLang="en-US" sz="1477" i="1" dirty="0">
                <a:latin typeface="ＭＳ Ｐゴシック" panose="020B0600070205080204" pitchFamily="50" charset="-128"/>
                <a:ea typeface="ＭＳ Ｐゴシック" panose="020B0600070205080204" pitchFamily="50" charset="-128"/>
              </a:rPr>
              <a:t>では、平成</a:t>
            </a:r>
            <a:r>
              <a:rPr lang="en-US" altLang="ja-JP" sz="1477" i="1" dirty="0">
                <a:latin typeface="ＭＳ Ｐゴシック" panose="020B0600070205080204" pitchFamily="50" charset="-128"/>
                <a:ea typeface="ＭＳ Ｐゴシック" panose="020B0600070205080204" pitchFamily="50" charset="-128"/>
              </a:rPr>
              <a:t>19</a:t>
            </a:r>
            <a:r>
              <a:rPr lang="ja-JP" altLang="en-US" sz="1477" i="1" dirty="0">
                <a:latin typeface="ＭＳ Ｐゴシック" panose="020B0600070205080204" pitchFamily="50" charset="-128"/>
                <a:ea typeface="ＭＳ Ｐゴシック" panose="020B0600070205080204" pitchFamily="50" charset="-128"/>
              </a:rPr>
              <a:t>（</a:t>
            </a:r>
            <a:r>
              <a:rPr lang="en-US" altLang="ja-JP" sz="1477" i="1" dirty="0">
                <a:latin typeface="ＭＳ Ｐゴシック" panose="020B0600070205080204" pitchFamily="50" charset="-128"/>
                <a:ea typeface="ＭＳ Ｐゴシック" panose="020B0600070205080204" pitchFamily="50" charset="-128"/>
              </a:rPr>
              <a:t>2007</a:t>
            </a:r>
            <a:r>
              <a:rPr lang="ja-JP" altLang="en-US" sz="1477" i="1" dirty="0">
                <a:latin typeface="ＭＳ Ｐゴシック" panose="020B0600070205080204" pitchFamily="50" charset="-128"/>
                <a:ea typeface="ＭＳ Ｐゴシック" panose="020B0600070205080204" pitchFamily="50" charset="-128"/>
              </a:rPr>
              <a:t>）年から</a:t>
            </a:r>
            <a:r>
              <a:rPr lang="en-US" altLang="ja-JP" sz="1477" i="1" dirty="0">
                <a:latin typeface="ＭＳ Ｐゴシック" panose="020B0600070205080204" pitchFamily="50" charset="-128"/>
                <a:ea typeface="ＭＳ Ｐゴシック" panose="020B0600070205080204" pitchFamily="50" charset="-128"/>
              </a:rPr>
              <a:t>MGR</a:t>
            </a:r>
            <a:r>
              <a:rPr lang="ja-JP" altLang="en-US" sz="1477" i="1" dirty="0">
                <a:latin typeface="ＭＳ Ｐゴシック" panose="020B0600070205080204" pitchFamily="50" charset="-128"/>
                <a:ea typeface="ＭＳ Ｐゴシック" panose="020B0600070205080204" pitchFamily="50" charset="-128"/>
              </a:rPr>
              <a:t>認定制度の運用を開始しています。</a:t>
            </a:r>
            <a:endParaRPr lang="en-US" altLang="ja-JP" sz="1477" i="1" dirty="0">
              <a:latin typeface="ＭＳ Ｐゴシック" panose="020B0600070205080204" pitchFamily="50" charset="-128"/>
              <a:ea typeface="ＭＳ Ｐゴシック" panose="020B0600070205080204" pitchFamily="50" charset="-128"/>
            </a:endParaRPr>
          </a:p>
        </p:txBody>
      </p:sp>
      <p:sp>
        <p:nvSpPr>
          <p:cNvPr id="10" name="テキスト ボックス 9"/>
          <p:cNvSpPr txBox="1"/>
          <p:nvPr/>
        </p:nvSpPr>
        <p:spPr>
          <a:xfrm>
            <a:off x="1216450" y="5513117"/>
            <a:ext cx="5730992" cy="319639"/>
          </a:xfrm>
          <a:prstGeom prst="rect">
            <a:avLst/>
          </a:prstGeom>
          <a:noFill/>
        </p:spPr>
        <p:txBody>
          <a:bodyPr wrap="square" rtlCol="0">
            <a:spAutoFit/>
          </a:bodyPr>
          <a:lstStyle/>
          <a:p>
            <a:r>
              <a:rPr lang="ja-JP" altLang="en-US" sz="1477" dirty="0">
                <a:latin typeface="ＭＳ Ｐゴシック" panose="020B0600070205080204" pitchFamily="50" charset="-128"/>
                <a:ea typeface="ＭＳ Ｐゴシック" panose="020B0600070205080204" pitchFamily="50" charset="-128"/>
              </a:rPr>
              <a:t>詳しくは、</a:t>
            </a:r>
            <a:r>
              <a:rPr lang="en-US" altLang="ja-JP" sz="1477" dirty="0">
                <a:latin typeface="ＭＳ Ｐゴシック" panose="020B0600070205080204" pitchFamily="50" charset="-128"/>
                <a:ea typeface="ＭＳ Ｐゴシック" panose="020B0600070205080204" pitchFamily="50" charset="-128"/>
              </a:rPr>
              <a:t>JIMGA</a:t>
            </a:r>
            <a:r>
              <a:rPr lang="ja-JP" altLang="en-US" sz="1477" dirty="0">
                <a:latin typeface="ＭＳ Ｐゴシック" panose="020B0600070205080204" pitchFamily="50" charset="-128"/>
                <a:ea typeface="ＭＳ Ｐゴシック" panose="020B0600070205080204" pitchFamily="50" charset="-128"/>
              </a:rPr>
              <a:t>ホームページ「</a:t>
            </a:r>
            <a:r>
              <a:rPr lang="en-US" altLang="ja-JP" sz="1477" dirty="0">
                <a:latin typeface="ＭＳ Ｐゴシック" panose="020B0600070205080204" pitchFamily="50" charset="-128"/>
                <a:ea typeface="ＭＳ Ｐゴシック" panose="020B0600070205080204" pitchFamily="50" charset="-128"/>
              </a:rPr>
              <a:t>MGR</a:t>
            </a:r>
            <a:r>
              <a:rPr lang="ja-JP" altLang="en-US" sz="1477" dirty="0">
                <a:latin typeface="ＭＳ Ｐゴシック" panose="020B0600070205080204" pitchFamily="50" charset="-128"/>
                <a:ea typeface="ＭＳ Ｐゴシック" panose="020B0600070205080204" pitchFamily="50" charset="-128"/>
              </a:rPr>
              <a:t>のページ」をご覧ください。</a:t>
            </a:r>
            <a:r>
              <a:rPr lang="ja-JP" altLang="en-US" sz="1292" dirty="0">
                <a:latin typeface="ＭＳ Ｐゴシック" panose="020B0600070205080204" pitchFamily="50" charset="-128"/>
              </a:rPr>
              <a:t>　</a:t>
            </a:r>
            <a:endParaRPr lang="en-US" altLang="ja-JP" sz="923" dirty="0">
              <a:solidFill>
                <a:srgbClr val="FFFF00"/>
              </a:solidFill>
              <a:latin typeface="ＭＳ Ｐゴシック" panose="020B0600070205080204" pitchFamily="50" charset="-128"/>
              <a:ea typeface="ＭＳ Ｐゴシック" panose="020B0600070205080204" pitchFamily="50" charset="-128"/>
            </a:endParaRPr>
          </a:p>
        </p:txBody>
      </p:sp>
      <p:pic>
        <p:nvPicPr>
          <p:cNvPr id="11" name="図 10"/>
          <p:cNvPicPr>
            <a:picLocks noChangeAspect="1"/>
          </p:cNvPicPr>
          <p:nvPr/>
        </p:nvPicPr>
        <p:blipFill>
          <a:blip r:embed="rId6"/>
          <a:stretch>
            <a:fillRect/>
          </a:stretch>
        </p:blipFill>
        <p:spPr>
          <a:xfrm>
            <a:off x="767524" y="2072226"/>
            <a:ext cx="2438400" cy="1954272"/>
          </a:xfrm>
          <a:prstGeom prst="rect">
            <a:avLst/>
          </a:prstGeom>
        </p:spPr>
      </p:pic>
      <p:grpSp>
        <p:nvGrpSpPr>
          <p:cNvPr id="12" name="グループ化 11"/>
          <p:cNvGrpSpPr/>
          <p:nvPr/>
        </p:nvGrpSpPr>
        <p:grpSpPr>
          <a:xfrm>
            <a:off x="3132418" y="2790121"/>
            <a:ext cx="1434389" cy="876960"/>
            <a:chOff x="3393452" y="2736881"/>
            <a:chExt cx="1553921" cy="950040"/>
          </a:xfrm>
        </p:grpSpPr>
        <p:grpSp>
          <p:nvGrpSpPr>
            <p:cNvPr id="14" name="グループ化 13"/>
            <p:cNvGrpSpPr/>
            <p:nvPr/>
          </p:nvGrpSpPr>
          <p:grpSpPr>
            <a:xfrm>
              <a:off x="3393452" y="2736881"/>
              <a:ext cx="1553921" cy="950040"/>
              <a:chOff x="1391132" y="171013"/>
              <a:chExt cx="2690804" cy="1703440"/>
            </a:xfrm>
          </p:grpSpPr>
          <p:pic>
            <p:nvPicPr>
              <p:cNvPr id="6" name="図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91132" y="171013"/>
                <a:ext cx="2690804" cy="1703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図 12"/>
              <p:cNvPicPr>
                <a:picLocks noChangeAspect="1"/>
              </p:cNvPicPr>
              <p:nvPr/>
            </p:nvPicPr>
            <p:blipFill>
              <a:blip r:embed="rId8"/>
              <a:stretch>
                <a:fillRect/>
              </a:stretch>
            </p:blipFill>
            <p:spPr>
              <a:xfrm>
                <a:off x="3172376" y="737040"/>
                <a:ext cx="709775" cy="917218"/>
              </a:xfrm>
              <a:prstGeom prst="rect">
                <a:avLst/>
              </a:prstGeom>
            </p:spPr>
          </p:pic>
        </p:grpSp>
        <p:sp>
          <p:nvSpPr>
            <p:cNvPr id="3" name="角丸四角形 2"/>
            <p:cNvSpPr/>
            <p:nvPr/>
          </p:nvSpPr>
          <p:spPr>
            <a:xfrm>
              <a:off x="3393452" y="2736881"/>
              <a:ext cx="1553921" cy="950040"/>
            </a:xfrm>
            <a:prstGeom prst="roundRect">
              <a:avLst>
                <a:gd name="adj" fmla="val 5973"/>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sp>
        <p:nvSpPr>
          <p:cNvPr id="18" name="テキスト ボックス 17"/>
          <p:cNvSpPr txBox="1"/>
          <p:nvPr/>
        </p:nvSpPr>
        <p:spPr>
          <a:xfrm>
            <a:off x="6153022" y="5406939"/>
            <a:ext cx="922215" cy="433196"/>
          </a:xfrm>
          <a:prstGeom prst="rect">
            <a:avLst/>
          </a:prstGeom>
          <a:noFill/>
        </p:spPr>
        <p:txBody>
          <a:bodyPr wrap="square" rtlCol="0">
            <a:spAutoFit/>
          </a:bodyPr>
          <a:lstStyle/>
          <a:p>
            <a:pPr algn="ctr"/>
            <a:r>
              <a:rPr lang="ja-JP" altLang="en-US" sz="1662" dirty="0">
                <a:solidFill>
                  <a:schemeClr val="accent6">
                    <a:lumMod val="50000"/>
                  </a:schemeClr>
                </a:solidFill>
                <a:latin typeface="ＭＳ Ｐゴシック" panose="020B0600070205080204" pitchFamily="50" charset="-128"/>
              </a:rPr>
              <a:t>☛ ☛ </a:t>
            </a:r>
            <a:r>
              <a:rPr lang="ja-JP" altLang="en-US" sz="2215" dirty="0">
                <a:latin typeface="ＭＳ Ｐゴシック" panose="020B0600070205080204" pitchFamily="50" charset="-128"/>
              </a:rPr>
              <a:t>　</a:t>
            </a:r>
            <a:endParaRPr lang="en-US" altLang="ja-JP" sz="2215" dirty="0">
              <a:solidFill>
                <a:srgbClr val="FFFF00"/>
              </a:solidFill>
              <a:latin typeface="ＭＳ Ｐゴシック" panose="020B0600070205080204" pitchFamily="50" charset="-128"/>
              <a:ea typeface="ＭＳ Ｐゴシック" panose="020B0600070205080204" pitchFamily="50" charset="-128"/>
            </a:endParaRPr>
          </a:p>
        </p:txBody>
      </p:sp>
      <p:grpSp>
        <p:nvGrpSpPr>
          <p:cNvPr id="15" name="グループ化 14"/>
          <p:cNvGrpSpPr/>
          <p:nvPr/>
        </p:nvGrpSpPr>
        <p:grpSpPr>
          <a:xfrm>
            <a:off x="7075237" y="5472745"/>
            <a:ext cx="922214" cy="359777"/>
            <a:chOff x="7664840" y="5905537"/>
            <a:chExt cx="999065" cy="389758"/>
          </a:xfrm>
        </p:grpSpPr>
        <p:sp>
          <p:nvSpPr>
            <p:cNvPr id="21" name="テキスト ボックス 20"/>
            <p:cNvSpPr txBox="1"/>
            <p:nvPr/>
          </p:nvSpPr>
          <p:spPr>
            <a:xfrm>
              <a:off x="7821472" y="5934572"/>
              <a:ext cx="685800" cy="346275"/>
            </a:xfrm>
            <a:prstGeom prst="rect">
              <a:avLst/>
            </a:prstGeom>
            <a:noFill/>
          </p:spPr>
          <p:txBody>
            <a:bodyPr wrap="square" rtlCol="0">
              <a:spAutoFit/>
            </a:bodyPr>
            <a:lstStyle/>
            <a:p>
              <a:pPr algn="ctr"/>
              <a:r>
                <a:rPr lang="en-US" altLang="ja-JP" sz="1477" dirty="0">
                  <a:latin typeface="ＭＳ Ｐゴシック" panose="020B0600070205080204" pitchFamily="50" charset="-128"/>
                  <a:ea typeface="ＭＳ Ｐゴシック" panose="020B0600070205080204" pitchFamily="50" charset="-128"/>
                </a:rPr>
                <a:t>MGR</a:t>
              </a:r>
              <a:endParaRPr lang="ja-JP" altLang="en-US" sz="1477" dirty="0">
                <a:latin typeface="ＭＳ Ｐゴシック" panose="020B0600070205080204" pitchFamily="50" charset="-128"/>
                <a:ea typeface="ＭＳ Ｐゴシック" panose="020B0600070205080204" pitchFamily="50" charset="-128"/>
              </a:endParaRPr>
            </a:p>
          </p:txBody>
        </p:sp>
        <p:sp>
          <p:nvSpPr>
            <p:cNvPr id="19" name="角丸四角形 18">
              <a:hlinkClick r:id="rId9" highlightClick="1"/>
            </p:cNvPr>
            <p:cNvSpPr/>
            <p:nvPr/>
          </p:nvSpPr>
          <p:spPr>
            <a:xfrm>
              <a:off x="7664840" y="5905537"/>
              <a:ext cx="999065" cy="389758"/>
            </a:xfrm>
            <a:prstGeom prst="roundRect">
              <a:avLst/>
            </a:prstGeom>
            <a:solidFill>
              <a:srgbClr val="C5E0B4">
                <a:alpha val="30196"/>
              </a:srgb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pic>
        <p:nvPicPr>
          <p:cNvPr id="16" name="医療ガスについて8-1">
            <a:hlinkClick r:id="" action="ppaction://media"/>
            <a:extLst>
              <a:ext uri="{FF2B5EF4-FFF2-40B4-BE49-F238E27FC236}">
                <a16:creationId xmlns:a16="http://schemas.microsoft.com/office/drawing/2014/main" id="{B171D9D6-D486-4246-B552-8C1B9B7E01B8}"/>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9263108" y="0"/>
            <a:ext cx="487363" cy="487362"/>
          </a:xfrm>
          <a:prstGeom prst="rect">
            <a:avLst/>
          </a:prstGeom>
        </p:spPr>
      </p:pic>
    </p:spTree>
    <p:extLst>
      <p:ext uri="{BB962C8B-B14F-4D97-AF65-F5344CB8AC3E}">
        <p14:creationId xmlns:p14="http://schemas.microsoft.com/office/powerpoint/2010/main" val="3632013566"/>
      </p:ext>
    </p:extLst>
  </p:cSld>
  <p:clrMapOvr>
    <a:masterClrMapping/>
  </p:clrMapOvr>
  <mc:AlternateContent xmlns:mc="http://schemas.openxmlformats.org/markup-compatibility/2006" xmlns:p14="http://schemas.microsoft.com/office/powerpoint/2010/main">
    <mc:Choice Requires="p14">
      <p:transition p14:dur="10" advTm="62000"/>
    </mc:Choice>
    <mc:Fallback xmlns="">
      <p:transition advTm="6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2237"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6"/>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ー 1"/>
          <p:cNvSpPr>
            <a:spLocks noGrp="1"/>
          </p:cNvSpPr>
          <p:nvPr>
            <p:ph type="sldNum" sz="quarter" idx="12"/>
          </p:nvPr>
        </p:nvSpPr>
        <p:spPr/>
        <p:txBody>
          <a:bodyPr/>
          <a:lstStyle/>
          <a:p>
            <a:fld id="{5F46AB6B-2A2A-46B7-BCF2-3FC6956223A9}" type="slidenum">
              <a:rPr kumimoji="1" lang="ja-JP" altLang="en-US" smtClean="0"/>
              <a:t>31</a:t>
            </a:fld>
            <a:endParaRPr kumimoji="1" lang="ja-JP" altLang="en-US" dirty="0"/>
          </a:p>
        </p:txBody>
      </p:sp>
      <p:sp>
        <p:nvSpPr>
          <p:cNvPr id="16" name="角丸四角形 15"/>
          <p:cNvSpPr/>
          <p:nvPr/>
        </p:nvSpPr>
        <p:spPr>
          <a:xfrm>
            <a:off x="3586468" y="1252681"/>
            <a:ext cx="5145922" cy="4878490"/>
          </a:xfrm>
          <a:prstGeom prst="roundRect">
            <a:avLst>
              <a:gd name="adj" fmla="val 4570"/>
            </a:avLst>
          </a:prstGeom>
          <a:gradFill flip="none" rotWithShape="1">
            <a:gsLst>
              <a:gs pos="0">
                <a:schemeClr val="bg2">
                  <a:lumMod val="20000"/>
                  <a:lumOff val="80000"/>
                  <a:shade val="30000"/>
                  <a:satMod val="115000"/>
                </a:schemeClr>
              </a:gs>
              <a:gs pos="50000">
                <a:schemeClr val="bg2">
                  <a:lumMod val="20000"/>
                  <a:lumOff val="80000"/>
                  <a:shade val="67500"/>
                  <a:satMod val="115000"/>
                </a:schemeClr>
              </a:gs>
              <a:gs pos="100000">
                <a:schemeClr val="bg2">
                  <a:lumMod val="20000"/>
                  <a:lumOff val="80000"/>
                  <a:shade val="100000"/>
                  <a:satMod val="115000"/>
                </a:schemeClr>
              </a:gs>
            </a:gsLst>
            <a:lin ang="10800000" scaled="1"/>
            <a:tileRect/>
          </a:gradFill>
          <a:ln w="28575">
            <a:solidFill>
              <a:srgbClr val="EAEAE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nvGrpSpPr>
          <p:cNvPr id="17" name="グループ化 16"/>
          <p:cNvGrpSpPr/>
          <p:nvPr/>
        </p:nvGrpSpPr>
        <p:grpSpPr>
          <a:xfrm>
            <a:off x="3724995" y="1359878"/>
            <a:ext cx="4894974" cy="4771293"/>
            <a:chOff x="4035411" y="1187451"/>
            <a:chExt cx="5302888" cy="5168901"/>
          </a:xfrm>
        </p:grpSpPr>
        <p:pic>
          <p:nvPicPr>
            <p:cNvPr id="14" name="図 13"/>
            <p:cNvPicPr>
              <a:picLocks noChangeAspect="1"/>
            </p:cNvPicPr>
            <p:nvPr/>
          </p:nvPicPr>
          <p:blipFill>
            <a:blip r:embed="rId5"/>
            <a:stretch>
              <a:fillRect/>
            </a:stretch>
          </p:blipFill>
          <p:spPr>
            <a:xfrm>
              <a:off x="5310085" y="1187451"/>
              <a:ext cx="2186703" cy="3197798"/>
            </a:xfrm>
            <a:prstGeom prst="rect">
              <a:avLst/>
            </a:prstGeom>
            <a:ln>
              <a:solidFill>
                <a:srgbClr val="EAEAEA"/>
              </a:solid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pic>
        <p:pic>
          <p:nvPicPr>
            <p:cNvPr id="3" name="図 2"/>
            <p:cNvPicPr>
              <a:picLocks noChangeAspect="1"/>
            </p:cNvPicPr>
            <p:nvPr/>
          </p:nvPicPr>
          <p:blipFill>
            <a:blip r:embed="rId6"/>
            <a:stretch>
              <a:fillRect/>
            </a:stretch>
          </p:blipFill>
          <p:spPr>
            <a:xfrm>
              <a:off x="4997386" y="1646466"/>
              <a:ext cx="2186442" cy="3160704"/>
            </a:xfrm>
            <a:prstGeom prst="rect">
              <a:avLst/>
            </a:prstGeom>
            <a:ln>
              <a:solidFill>
                <a:srgbClr val="EAEAEA"/>
              </a:solid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pic>
        <p:pic>
          <p:nvPicPr>
            <p:cNvPr id="4" name="図 3"/>
            <p:cNvPicPr>
              <a:picLocks noChangeAspect="1"/>
            </p:cNvPicPr>
            <p:nvPr/>
          </p:nvPicPr>
          <p:blipFill>
            <a:blip r:embed="rId7"/>
            <a:stretch>
              <a:fillRect/>
            </a:stretch>
          </p:blipFill>
          <p:spPr>
            <a:xfrm>
              <a:off x="4663139" y="2174756"/>
              <a:ext cx="2202939" cy="3199574"/>
            </a:xfrm>
            <a:prstGeom prst="rect">
              <a:avLst/>
            </a:prstGeom>
            <a:ln>
              <a:solidFill>
                <a:srgbClr val="EAEAEA"/>
              </a:solid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pic>
        <p:pic>
          <p:nvPicPr>
            <p:cNvPr id="5" name="図 4"/>
            <p:cNvPicPr>
              <a:picLocks noChangeAspect="1"/>
            </p:cNvPicPr>
            <p:nvPr/>
          </p:nvPicPr>
          <p:blipFill>
            <a:blip r:embed="rId8"/>
            <a:stretch>
              <a:fillRect/>
            </a:stretch>
          </p:blipFill>
          <p:spPr>
            <a:xfrm>
              <a:off x="4356234" y="2597064"/>
              <a:ext cx="2204949" cy="3205804"/>
            </a:xfrm>
            <a:prstGeom prst="rect">
              <a:avLst/>
            </a:prstGeom>
            <a:ln>
              <a:solidFill>
                <a:srgbClr val="EAEAEA"/>
              </a:solid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pic>
        <p:pic>
          <p:nvPicPr>
            <p:cNvPr id="10" name="図 9"/>
            <p:cNvPicPr>
              <a:picLocks noChangeAspect="1"/>
            </p:cNvPicPr>
            <p:nvPr/>
          </p:nvPicPr>
          <p:blipFill>
            <a:blip r:embed="rId9"/>
            <a:stretch>
              <a:fillRect/>
            </a:stretch>
          </p:blipFill>
          <p:spPr>
            <a:xfrm>
              <a:off x="7132427" y="1592522"/>
              <a:ext cx="2205872" cy="3212205"/>
            </a:xfrm>
            <a:prstGeom prst="rect">
              <a:avLst/>
            </a:prstGeom>
            <a:ln>
              <a:solidFill>
                <a:srgbClr val="EAEAEA"/>
              </a:solid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pic>
        <p:pic>
          <p:nvPicPr>
            <p:cNvPr id="11" name="図 10"/>
            <p:cNvPicPr>
              <a:picLocks noChangeAspect="1"/>
            </p:cNvPicPr>
            <p:nvPr/>
          </p:nvPicPr>
          <p:blipFill>
            <a:blip r:embed="rId10"/>
            <a:stretch>
              <a:fillRect/>
            </a:stretch>
          </p:blipFill>
          <p:spPr>
            <a:xfrm>
              <a:off x="6924875" y="2033587"/>
              <a:ext cx="2185996" cy="3191706"/>
            </a:xfrm>
            <a:prstGeom prst="rect">
              <a:avLst/>
            </a:prstGeom>
            <a:ln>
              <a:solidFill>
                <a:srgbClr val="EAEAEA"/>
              </a:solid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pic>
        <p:pic>
          <p:nvPicPr>
            <p:cNvPr id="12" name="図 11"/>
            <p:cNvPicPr>
              <a:picLocks noChangeAspect="1"/>
            </p:cNvPicPr>
            <p:nvPr/>
          </p:nvPicPr>
          <p:blipFill>
            <a:blip r:embed="rId11"/>
            <a:stretch>
              <a:fillRect/>
            </a:stretch>
          </p:blipFill>
          <p:spPr>
            <a:xfrm>
              <a:off x="6727691" y="2539095"/>
              <a:ext cx="2163589" cy="3140711"/>
            </a:xfrm>
            <a:prstGeom prst="rect">
              <a:avLst/>
            </a:prstGeom>
            <a:ln>
              <a:solidFill>
                <a:srgbClr val="EAEAEA"/>
              </a:solid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pic>
        <p:pic>
          <p:nvPicPr>
            <p:cNvPr id="13" name="図 12"/>
            <p:cNvPicPr>
              <a:picLocks noChangeAspect="1"/>
            </p:cNvPicPr>
            <p:nvPr/>
          </p:nvPicPr>
          <p:blipFill>
            <a:blip r:embed="rId12"/>
            <a:stretch>
              <a:fillRect/>
            </a:stretch>
          </p:blipFill>
          <p:spPr>
            <a:xfrm>
              <a:off x="6477019" y="2934258"/>
              <a:ext cx="2193308" cy="3207458"/>
            </a:xfrm>
            <a:prstGeom prst="rect">
              <a:avLst/>
            </a:prstGeom>
            <a:ln>
              <a:solidFill>
                <a:srgbClr val="EAEAEA"/>
              </a:solid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pic>
        <p:grpSp>
          <p:nvGrpSpPr>
            <p:cNvPr id="7" name="グループ化 6"/>
            <p:cNvGrpSpPr/>
            <p:nvPr/>
          </p:nvGrpSpPr>
          <p:grpSpPr>
            <a:xfrm>
              <a:off x="4035411" y="3055161"/>
              <a:ext cx="2319818" cy="3190825"/>
              <a:chOff x="4035411" y="3055161"/>
              <a:chExt cx="2319818" cy="3190825"/>
            </a:xfrm>
          </p:grpSpPr>
          <p:pic>
            <p:nvPicPr>
              <p:cNvPr id="6" name="図 5"/>
              <p:cNvPicPr>
                <a:picLocks noChangeAspect="1"/>
              </p:cNvPicPr>
              <p:nvPr/>
            </p:nvPicPr>
            <p:blipFill>
              <a:blip r:embed="rId13"/>
              <a:stretch>
                <a:fillRect/>
              </a:stretch>
            </p:blipFill>
            <p:spPr>
              <a:xfrm>
                <a:off x="4035411" y="3055161"/>
                <a:ext cx="2319818" cy="3190825"/>
              </a:xfrm>
              <a:prstGeom prst="rect">
                <a:avLst/>
              </a:prstGeom>
              <a:ln>
                <a:solidFill>
                  <a:srgbClr val="EAEAEA"/>
                </a:solid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pic>
          <p:sp>
            <p:nvSpPr>
              <p:cNvPr id="9" name="正方形/長方形 8"/>
              <p:cNvSpPr/>
              <p:nvPr/>
            </p:nvSpPr>
            <p:spPr>
              <a:xfrm>
                <a:off x="4035411" y="6128303"/>
                <a:ext cx="409782" cy="108146"/>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pic>
          <p:nvPicPr>
            <p:cNvPr id="8" name="図 7"/>
            <p:cNvPicPr>
              <a:picLocks noChangeAspect="1"/>
            </p:cNvPicPr>
            <p:nvPr/>
          </p:nvPicPr>
          <p:blipFill rotWithShape="1">
            <a:blip r:embed="rId14"/>
            <a:srcRect b="15040"/>
            <a:stretch/>
          </p:blipFill>
          <p:spPr>
            <a:xfrm>
              <a:off x="6268541" y="3431878"/>
              <a:ext cx="2181370" cy="2924474"/>
            </a:xfrm>
            <a:prstGeom prst="rect">
              <a:avLst/>
            </a:prstGeom>
            <a:ln>
              <a:solidFill>
                <a:srgbClr val="EAEAEA"/>
              </a:solid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pic>
      </p:grpSp>
      <p:sp>
        <p:nvSpPr>
          <p:cNvPr id="19" name="テキスト ボックス 18"/>
          <p:cNvSpPr txBox="1"/>
          <p:nvPr/>
        </p:nvSpPr>
        <p:spPr>
          <a:xfrm>
            <a:off x="862730" y="1586016"/>
            <a:ext cx="3082722" cy="726791"/>
          </a:xfrm>
          <a:prstGeom prst="horizontalScroll">
            <a:avLst/>
          </a:prstGeom>
          <a:solidFill>
            <a:srgbClr val="FFFFCC"/>
          </a:solidFill>
          <a:ln>
            <a:solidFill>
              <a:schemeClr val="tx1">
                <a:lumMod val="75000"/>
              </a:schemeClr>
            </a:solidFill>
          </a:ln>
        </p:spPr>
        <p:txBody>
          <a:bodyPr wrap="square" rtlCol="0">
            <a:spAutoFit/>
          </a:bodyPr>
          <a:lstStyle/>
          <a:p>
            <a:r>
              <a:rPr lang="ja-JP" altLang="en-US" sz="1477" dirty="0">
                <a:solidFill>
                  <a:schemeClr val="accent5">
                    <a:lumMod val="50000"/>
                  </a:schemeClr>
                </a:solidFill>
                <a:latin typeface="ＭＳ Ｐゴシック" panose="020B0600070205080204" pitchFamily="50" charset="-128"/>
                <a:ea typeface="ＭＳ Ｐゴシック" panose="020B0600070205080204" pitchFamily="50" charset="-128"/>
              </a:rPr>
              <a:t>医療ガス及び医療ガス供給設備の事故防止のために！</a:t>
            </a:r>
          </a:p>
        </p:txBody>
      </p:sp>
      <p:sp>
        <p:nvSpPr>
          <p:cNvPr id="22" name="テキスト ボックス 21"/>
          <p:cNvSpPr txBox="1"/>
          <p:nvPr/>
        </p:nvSpPr>
        <p:spPr>
          <a:xfrm>
            <a:off x="435384" y="2845335"/>
            <a:ext cx="2974105" cy="1285352"/>
          </a:xfrm>
          <a:prstGeom prst="rect">
            <a:avLst/>
          </a:prstGeom>
          <a:noFill/>
        </p:spPr>
        <p:txBody>
          <a:bodyPr wrap="square" rtlCol="0">
            <a:spAutoFit/>
          </a:bodyPr>
          <a:lstStyle/>
          <a:p>
            <a:r>
              <a:rPr lang="en-US" altLang="ja-JP" sz="1292" dirty="0">
                <a:latin typeface="ＭＳ Ｐゴシック" panose="020B0600070205080204" pitchFamily="50" charset="-128"/>
                <a:ea typeface="ＭＳ Ｐゴシック" panose="020B0600070205080204" pitchFamily="50" charset="-128"/>
              </a:rPr>
              <a:t>JIMGA</a:t>
            </a:r>
            <a:r>
              <a:rPr lang="ja-JP" altLang="en-US" sz="1292" dirty="0">
                <a:latin typeface="ＭＳ Ｐゴシック" panose="020B0600070205080204" pitchFamily="50" charset="-128"/>
                <a:ea typeface="ＭＳ Ｐゴシック" panose="020B0600070205080204" pitchFamily="50" charset="-128"/>
              </a:rPr>
              <a:t>では、医療ガス及び供給設備の取扱い上の注意をまとめた「周知文書」を作成しています。</a:t>
            </a:r>
            <a:endParaRPr lang="en-US" altLang="ja-JP" sz="1292" dirty="0">
              <a:latin typeface="ＭＳ Ｐゴシック" panose="020B0600070205080204" pitchFamily="50" charset="-128"/>
              <a:ea typeface="ＭＳ Ｐゴシック" panose="020B0600070205080204" pitchFamily="50" charset="-128"/>
            </a:endParaRPr>
          </a:p>
          <a:p>
            <a:endParaRPr lang="en-US" altLang="ja-JP" sz="1292" dirty="0">
              <a:latin typeface="ＭＳ Ｐゴシック" panose="020B0600070205080204" pitchFamily="50" charset="-128"/>
              <a:ea typeface="ＭＳ Ｐゴシック" panose="020B0600070205080204" pitchFamily="50" charset="-128"/>
            </a:endParaRPr>
          </a:p>
          <a:p>
            <a:r>
              <a:rPr lang="ja-JP" altLang="en-US" sz="1292" dirty="0">
                <a:latin typeface="ＭＳ Ｐゴシック" panose="020B0600070205080204" pitchFamily="50" charset="-128"/>
                <a:ea typeface="ＭＳ Ｐゴシック" panose="020B0600070205080204" pitchFamily="50" charset="-128"/>
              </a:rPr>
              <a:t>医療機関等のご使用者へ配布して掲示をお願いし、注意喚起にご活用ください。</a:t>
            </a:r>
            <a:endParaRPr lang="en-US" altLang="ja-JP" sz="1292" dirty="0">
              <a:latin typeface="ＭＳ Ｐゴシック" panose="020B0600070205080204" pitchFamily="50" charset="-128"/>
              <a:ea typeface="ＭＳ Ｐゴシック" panose="020B0600070205080204" pitchFamily="50" charset="-128"/>
            </a:endParaRPr>
          </a:p>
        </p:txBody>
      </p:sp>
      <p:sp>
        <p:nvSpPr>
          <p:cNvPr id="23" name="テキスト ボックス 22"/>
          <p:cNvSpPr txBox="1"/>
          <p:nvPr/>
        </p:nvSpPr>
        <p:spPr>
          <a:xfrm>
            <a:off x="435383" y="4665824"/>
            <a:ext cx="3289612" cy="688843"/>
          </a:xfrm>
          <a:prstGeom prst="rect">
            <a:avLst/>
          </a:prstGeom>
          <a:noFill/>
        </p:spPr>
        <p:txBody>
          <a:bodyPr wrap="square" rtlCol="0">
            <a:spAutoFit/>
          </a:bodyPr>
          <a:lstStyle/>
          <a:p>
            <a:r>
              <a:rPr lang="ja-JP" altLang="en-US" sz="1292" dirty="0">
                <a:latin typeface="ＭＳ Ｐゴシック" panose="020B0600070205080204" pitchFamily="50" charset="-128"/>
                <a:ea typeface="ＭＳ Ｐゴシック" panose="020B0600070205080204" pitchFamily="50" charset="-128"/>
              </a:rPr>
              <a:t>会員の皆さまは、</a:t>
            </a:r>
            <a:r>
              <a:rPr lang="en-US" altLang="ja-JP" sz="1292" dirty="0">
                <a:latin typeface="ＭＳ Ｐゴシック" panose="020B0600070205080204" pitchFamily="50" charset="-128"/>
                <a:ea typeface="ＭＳ Ｐゴシック" panose="020B0600070205080204" pitchFamily="50" charset="-128"/>
              </a:rPr>
              <a:t>JIMGA</a:t>
            </a:r>
            <a:r>
              <a:rPr lang="ja-JP" altLang="en-US" sz="1292" dirty="0">
                <a:latin typeface="ＭＳ Ｐゴシック" panose="020B0600070205080204" pitchFamily="50" charset="-128"/>
                <a:ea typeface="ＭＳ Ｐゴシック" panose="020B0600070205080204" pitchFamily="50" charset="-128"/>
              </a:rPr>
              <a:t>のホームページ</a:t>
            </a:r>
            <a:endParaRPr lang="en-US" altLang="ja-JP" sz="1292" dirty="0">
              <a:latin typeface="ＭＳ Ｐゴシック" panose="020B0600070205080204" pitchFamily="50" charset="-128"/>
              <a:ea typeface="ＭＳ Ｐゴシック" panose="020B0600070205080204" pitchFamily="50" charset="-128"/>
            </a:endParaRPr>
          </a:p>
          <a:p>
            <a:r>
              <a:rPr lang="ja-JP" altLang="en-US" sz="1292" dirty="0">
                <a:latin typeface="ＭＳ Ｐゴシック" panose="020B0600070205080204" pitchFamily="50" charset="-128"/>
                <a:ea typeface="ＭＳ Ｐゴシック" panose="020B0600070205080204" pitchFamily="50" charset="-128"/>
              </a:rPr>
              <a:t>からダウンロードできます。</a:t>
            </a:r>
            <a:endParaRPr lang="en-US" altLang="ja-JP" sz="1292" dirty="0">
              <a:latin typeface="ＭＳ Ｐゴシック" panose="020B0600070205080204" pitchFamily="50" charset="-128"/>
              <a:ea typeface="ＭＳ Ｐゴシック" panose="020B0600070205080204" pitchFamily="50" charset="-128"/>
            </a:endParaRPr>
          </a:p>
          <a:p>
            <a:r>
              <a:rPr lang="ja-JP" altLang="en-US" sz="1292" dirty="0">
                <a:latin typeface="ＭＳ Ｐゴシック" panose="020B0600070205080204" pitchFamily="50" charset="-128"/>
                <a:ea typeface="ＭＳ Ｐゴシック" panose="020B0600070205080204" pitchFamily="50" charset="-128"/>
              </a:rPr>
              <a:t>（会員専用ページへアクセスしてください。）</a:t>
            </a:r>
            <a:endParaRPr lang="en-US" altLang="ja-JP" sz="1292" dirty="0">
              <a:latin typeface="ＭＳ Ｐゴシック" panose="020B0600070205080204" pitchFamily="50" charset="-128"/>
              <a:ea typeface="ＭＳ Ｐゴシック" panose="020B0600070205080204" pitchFamily="50" charset="-128"/>
            </a:endParaRPr>
          </a:p>
        </p:txBody>
      </p:sp>
      <p:sp>
        <p:nvSpPr>
          <p:cNvPr id="24" name="テキスト ボックス 23"/>
          <p:cNvSpPr txBox="1"/>
          <p:nvPr/>
        </p:nvSpPr>
        <p:spPr>
          <a:xfrm>
            <a:off x="458095" y="916283"/>
            <a:ext cx="2118952" cy="376385"/>
          </a:xfrm>
          <a:prstGeom prst="rect">
            <a:avLst/>
          </a:prstGeom>
          <a:noFill/>
        </p:spPr>
        <p:txBody>
          <a:bodyPr wrap="square" rtlCol="0">
            <a:spAutoFit/>
          </a:bodyPr>
          <a:lstStyle/>
          <a:p>
            <a:r>
              <a:rPr lang="ja-JP" altLang="en-US" sz="1846" dirty="0">
                <a:latin typeface="ＭＳ Ｐゴシック" panose="020B0600070205080204" pitchFamily="50" charset="-128"/>
                <a:ea typeface="ＭＳ Ｐゴシック" panose="020B0600070205080204" pitchFamily="50" charset="-128"/>
              </a:rPr>
              <a:t>◆ 周知文書</a:t>
            </a:r>
            <a:endParaRPr lang="en-US" altLang="ja-JP" sz="1846" dirty="0">
              <a:latin typeface="ＭＳ Ｐゴシック" panose="020B0600070205080204" pitchFamily="50" charset="-128"/>
              <a:ea typeface="ＭＳ Ｐゴシック" panose="020B0600070205080204" pitchFamily="50" charset="-128"/>
            </a:endParaRPr>
          </a:p>
        </p:txBody>
      </p:sp>
      <p:pic>
        <p:nvPicPr>
          <p:cNvPr id="18" name="医療ガスについて8-2">
            <a:hlinkClick r:id="" action="ppaction://media"/>
            <a:extLst>
              <a:ext uri="{FF2B5EF4-FFF2-40B4-BE49-F238E27FC236}">
                <a16:creationId xmlns:a16="http://schemas.microsoft.com/office/drawing/2014/main" id="{E3A92E0B-BE92-4943-9D2B-ACB81B78B1E2}"/>
              </a:ext>
            </a:extLst>
          </p:cNvPr>
          <p:cNvPicPr>
            <a:picLocks noChangeAspect="1"/>
          </p:cNvPicPr>
          <p:nvPr>
            <a:audioFile r:link="rId2"/>
            <p:extLst>
              <p:ext uri="{DAA4B4D4-6D71-4841-9C94-3DE7FCFB9230}">
                <p14:media xmlns:p14="http://schemas.microsoft.com/office/powerpoint/2010/main" r:embed="rId1"/>
              </p:ext>
            </p:extLst>
          </p:nvPr>
        </p:nvPicPr>
        <p:blipFill>
          <a:blip r:embed="rId15"/>
          <a:stretch>
            <a:fillRect/>
          </a:stretch>
        </p:blipFill>
        <p:spPr>
          <a:xfrm>
            <a:off x="9324296" y="0"/>
            <a:ext cx="609600" cy="609600"/>
          </a:xfrm>
          <a:prstGeom prst="rect">
            <a:avLst/>
          </a:prstGeom>
        </p:spPr>
      </p:pic>
      <p:sp>
        <p:nvSpPr>
          <p:cNvPr id="25" name="テキスト ボックス 24">
            <a:extLst>
              <a:ext uri="{FF2B5EF4-FFF2-40B4-BE49-F238E27FC236}">
                <a16:creationId xmlns:a16="http://schemas.microsoft.com/office/drawing/2014/main" id="{68EA824E-2F16-A92E-190D-607EA61EBAF1}"/>
              </a:ext>
            </a:extLst>
          </p:cNvPr>
          <p:cNvSpPr txBox="1"/>
          <p:nvPr/>
        </p:nvSpPr>
        <p:spPr>
          <a:xfrm>
            <a:off x="521842" y="5526321"/>
            <a:ext cx="922215" cy="433196"/>
          </a:xfrm>
          <a:prstGeom prst="rect">
            <a:avLst/>
          </a:prstGeom>
          <a:noFill/>
        </p:spPr>
        <p:txBody>
          <a:bodyPr wrap="square" rtlCol="0">
            <a:spAutoFit/>
          </a:bodyPr>
          <a:lstStyle/>
          <a:p>
            <a:pPr algn="ctr"/>
            <a:r>
              <a:rPr lang="ja-JP" altLang="en-US" sz="1662" dirty="0">
                <a:solidFill>
                  <a:schemeClr val="accent6">
                    <a:lumMod val="50000"/>
                  </a:schemeClr>
                </a:solidFill>
                <a:latin typeface="ＭＳ Ｐゴシック" panose="020B0600070205080204" pitchFamily="50" charset="-128"/>
              </a:rPr>
              <a:t>☛ ☛ </a:t>
            </a:r>
            <a:r>
              <a:rPr lang="ja-JP" altLang="en-US" sz="2215" dirty="0">
                <a:latin typeface="ＭＳ Ｐゴシック" panose="020B0600070205080204" pitchFamily="50" charset="-128"/>
              </a:rPr>
              <a:t>　</a:t>
            </a:r>
            <a:endParaRPr lang="en-US" altLang="ja-JP" sz="2215" dirty="0">
              <a:solidFill>
                <a:srgbClr val="FFFF00"/>
              </a:solidFill>
              <a:latin typeface="ＭＳ Ｐゴシック" panose="020B0600070205080204" pitchFamily="50" charset="-128"/>
              <a:ea typeface="ＭＳ Ｐゴシック" panose="020B0600070205080204" pitchFamily="50" charset="-128"/>
            </a:endParaRPr>
          </a:p>
        </p:txBody>
      </p:sp>
      <p:sp>
        <p:nvSpPr>
          <p:cNvPr id="29" name="動作設定ボタン: ドキュメント 28">
            <a:hlinkClick r:id="rId16" highlightClick="1"/>
            <a:extLst>
              <a:ext uri="{FF2B5EF4-FFF2-40B4-BE49-F238E27FC236}">
                <a16:creationId xmlns:a16="http://schemas.microsoft.com/office/drawing/2014/main" id="{1163B41A-C297-F057-F937-8412AF087D16}"/>
              </a:ext>
            </a:extLst>
          </p:cNvPr>
          <p:cNvSpPr/>
          <p:nvPr/>
        </p:nvSpPr>
        <p:spPr>
          <a:xfrm>
            <a:off x="1391172" y="5620263"/>
            <a:ext cx="619754" cy="278661"/>
          </a:xfrm>
          <a:prstGeom prst="actionButtonDocument">
            <a:avLst/>
          </a:prstGeom>
          <a:solidFill>
            <a:srgbClr val="F1E8F8"/>
          </a:solidFill>
          <a:ln w="190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Tree>
    <p:extLst>
      <p:ext uri="{BB962C8B-B14F-4D97-AF65-F5344CB8AC3E}">
        <p14:creationId xmlns:p14="http://schemas.microsoft.com/office/powerpoint/2010/main" val="1131174184"/>
      </p:ext>
    </p:extLst>
  </p:cSld>
  <p:clrMapOvr>
    <a:masterClrMapping/>
  </p:clrMapOvr>
  <mc:AlternateContent xmlns:mc="http://schemas.openxmlformats.org/markup-compatibility/2006" xmlns:p14="http://schemas.microsoft.com/office/powerpoint/2010/main">
    <mc:Choice Requires="p14">
      <p:transition p14:dur="10" advTm="26000"/>
    </mc:Choice>
    <mc:Fallback xmlns="">
      <p:transition advTm="2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122"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8"/>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ー 1"/>
          <p:cNvSpPr>
            <a:spLocks noGrp="1"/>
          </p:cNvSpPr>
          <p:nvPr>
            <p:ph type="sldNum" sz="quarter" idx="12"/>
          </p:nvPr>
        </p:nvSpPr>
        <p:spPr/>
        <p:txBody>
          <a:bodyPr/>
          <a:lstStyle/>
          <a:p>
            <a:fld id="{5F46AB6B-2A2A-46B7-BCF2-3FC6956223A9}" type="slidenum">
              <a:rPr kumimoji="1" lang="ja-JP" altLang="en-US" smtClean="0"/>
              <a:t>32</a:t>
            </a:fld>
            <a:endParaRPr kumimoji="1" lang="ja-JP" altLang="en-US" dirty="0"/>
          </a:p>
        </p:txBody>
      </p:sp>
      <p:sp>
        <p:nvSpPr>
          <p:cNvPr id="16" name="角丸四角形 15"/>
          <p:cNvSpPr/>
          <p:nvPr/>
        </p:nvSpPr>
        <p:spPr>
          <a:xfrm>
            <a:off x="458095" y="1252681"/>
            <a:ext cx="8274295" cy="4810768"/>
          </a:xfrm>
          <a:prstGeom prst="roundRect">
            <a:avLst>
              <a:gd name="adj" fmla="val 4570"/>
            </a:avLst>
          </a:prstGeom>
          <a:solidFill>
            <a:schemeClr val="bg1">
              <a:lumMod val="95000"/>
            </a:schemeClr>
          </a:solidFill>
          <a:ln w="28575">
            <a:solidFill>
              <a:srgbClr val="EAEAE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3" name="テキスト ボックス 22"/>
          <p:cNvSpPr txBox="1"/>
          <p:nvPr/>
        </p:nvSpPr>
        <p:spPr>
          <a:xfrm>
            <a:off x="5396293" y="3893286"/>
            <a:ext cx="3289612" cy="1484189"/>
          </a:xfrm>
          <a:prstGeom prst="rect">
            <a:avLst/>
          </a:prstGeom>
          <a:noFill/>
        </p:spPr>
        <p:txBody>
          <a:bodyPr wrap="square" rtlCol="0">
            <a:spAutoFit/>
          </a:bodyPr>
          <a:lstStyle/>
          <a:p>
            <a:r>
              <a:rPr lang="en-US" altLang="ja-JP" sz="1292">
                <a:latin typeface="ＭＳ Ｐゴシック" panose="020B0600070205080204" pitchFamily="50" charset="-128"/>
                <a:ea typeface="ＭＳ Ｐゴシック" panose="020B0600070205080204" pitchFamily="50" charset="-128"/>
              </a:rPr>
              <a:t>JIMGA</a:t>
            </a:r>
            <a:r>
              <a:rPr lang="ja-JP" altLang="en-US" sz="1292">
                <a:latin typeface="ＭＳ Ｐゴシック" panose="020B0600070205080204" pitchFamily="50" charset="-128"/>
                <a:ea typeface="ＭＳ Ｐゴシック" panose="020B0600070205080204" pitchFamily="50" charset="-128"/>
              </a:rPr>
              <a:t>では、医療ガス及び医療ガス設備を</a:t>
            </a:r>
            <a:endParaRPr lang="en-US" altLang="ja-JP" sz="1292">
              <a:latin typeface="ＭＳ Ｐゴシック" panose="020B0600070205080204" pitchFamily="50" charset="-128"/>
              <a:ea typeface="ＭＳ Ｐゴシック" panose="020B0600070205080204" pitchFamily="50" charset="-128"/>
            </a:endParaRPr>
          </a:p>
          <a:p>
            <a:r>
              <a:rPr lang="ja-JP" altLang="en-US" sz="1292">
                <a:latin typeface="ＭＳ Ｐゴシック" panose="020B0600070205080204" pitchFamily="50" charset="-128"/>
                <a:ea typeface="ＭＳ Ｐゴシック" panose="020B0600070205080204" pitchFamily="50" charset="-128"/>
              </a:rPr>
              <a:t>安全にお使いいただくために、様々な図書を発行しています。医療ガス安全管理通知における職員研修などの資料としてご活用ください。</a:t>
            </a:r>
            <a:endParaRPr lang="en-US" altLang="ja-JP" sz="1292">
              <a:latin typeface="ＭＳ Ｐゴシック" panose="020B0600070205080204" pitchFamily="50" charset="-128"/>
              <a:ea typeface="ＭＳ Ｐゴシック" panose="020B0600070205080204" pitchFamily="50" charset="-128"/>
            </a:endParaRPr>
          </a:p>
          <a:p>
            <a:r>
              <a:rPr lang="ja-JP" altLang="en-US" sz="1292">
                <a:latin typeface="ＭＳ Ｐゴシック" panose="020B0600070205080204" pitchFamily="50" charset="-128"/>
                <a:ea typeface="ＭＳ Ｐゴシック" panose="020B0600070205080204" pitchFamily="50" charset="-128"/>
              </a:rPr>
              <a:t>なお、これらの図書は</a:t>
            </a:r>
            <a:r>
              <a:rPr lang="en-US" altLang="ja-JP" sz="1292">
                <a:latin typeface="ＭＳ Ｐゴシック" panose="020B0600070205080204" pitchFamily="50" charset="-128"/>
                <a:ea typeface="ＭＳ Ｐゴシック" panose="020B0600070205080204" pitchFamily="50" charset="-128"/>
              </a:rPr>
              <a:t>JIMGA</a:t>
            </a:r>
            <a:r>
              <a:rPr lang="ja-JP" altLang="en-US" sz="1292">
                <a:latin typeface="ＭＳ Ｐゴシック" panose="020B0600070205080204" pitchFamily="50" charset="-128"/>
                <a:ea typeface="ＭＳ Ｐゴシック" panose="020B0600070205080204" pitchFamily="50" charset="-128"/>
              </a:rPr>
              <a:t>のホームページにてご購入できます。</a:t>
            </a:r>
            <a:endParaRPr lang="en-US" altLang="ja-JP" sz="1292" dirty="0">
              <a:latin typeface="ＭＳ Ｐゴシック" panose="020B0600070205080204" pitchFamily="50" charset="-128"/>
              <a:ea typeface="ＭＳ Ｐゴシック" panose="020B0600070205080204" pitchFamily="50" charset="-128"/>
            </a:endParaRPr>
          </a:p>
        </p:txBody>
      </p:sp>
      <p:sp>
        <p:nvSpPr>
          <p:cNvPr id="24" name="テキスト ボックス 23"/>
          <p:cNvSpPr txBox="1"/>
          <p:nvPr/>
        </p:nvSpPr>
        <p:spPr>
          <a:xfrm>
            <a:off x="458095" y="916283"/>
            <a:ext cx="2118952" cy="376385"/>
          </a:xfrm>
          <a:prstGeom prst="rect">
            <a:avLst/>
          </a:prstGeom>
          <a:noFill/>
        </p:spPr>
        <p:txBody>
          <a:bodyPr wrap="square" rtlCol="0">
            <a:spAutoFit/>
          </a:bodyPr>
          <a:lstStyle/>
          <a:p>
            <a:r>
              <a:rPr lang="ja-JP" altLang="en-US" sz="1846" dirty="0">
                <a:latin typeface="ＭＳ Ｐゴシック" panose="020B0600070205080204" pitchFamily="50" charset="-128"/>
                <a:ea typeface="ＭＳ Ｐゴシック" panose="020B0600070205080204" pitchFamily="50" charset="-128"/>
              </a:rPr>
              <a:t>◆ 発行図書</a:t>
            </a:r>
            <a:endParaRPr lang="en-US" altLang="ja-JP" sz="1846" dirty="0">
              <a:latin typeface="ＭＳ Ｐゴシック" panose="020B0600070205080204" pitchFamily="50" charset="-128"/>
              <a:ea typeface="ＭＳ Ｐゴシック" panose="020B0600070205080204" pitchFamily="50" charset="-128"/>
            </a:endParaRPr>
          </a:p>
        </p:txBody>
      </p:sp>
      <p:pic>
        <p:nvPicPr>
          <p:cNvPr id="20" name="図 19" descr="文字と写真のスクリーンショット&#10;&#10;自動的に生成された説明">
            <a:extLst>
              <a:ext uri="{FF2B5EF4-FFF2-40B4-BE49-F238E27FC236}">
                <a16:creationId xmlns:a16="http://schemas.microsoft.com/office/drawing/2014/main" id="{C5807182-463D-4232-AD04-0B85B601834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42302" y="1467596"/>
            <a:ext cx="1467973" cy="2076818"/>
          </a:xfrm>
          <a:prstGeom prst="rect">
            <a:avLst/>
          </a:prstGeom>
        </p:spPr>
      </p:pic>
      <p:pic>
        <p:nvPicPr>
          <p:cNvPr id="25" name="図 24" descr="図形, 矢印&#10;&#10;自動的に生成された説明">
            <a:extLst>
              <a:ext uri="{FF2B5EF4-FFF2-40B4-BE49-F238E27FC236}">
                <a16:creationId xmlns:a16="http://schemas.microsoft.com/office/drawing/2014/main" id="{A575BD79-0A7B-44A2-A40E-9AF8B7799B4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5631" y="1467596"/>
            <a:ext cx="1467972" cy="2076818"/>
          </a:xfrm>
          <a:prstGeom prst="rect">
            <a:avLst/>
          </a:prstGeom>
        </p:spPr>
      </p:pic>
      <p:pic>
        <p:nvPicPr>
          <p:cNvPr id="27" name="図 26" descr="テキスト&#10;&#10;自動的に生成された説明">
            <a:extLst>
              <a:ext uri="{FF2B5EF4-FFF2-40B4-BE49-F238E27FC236}">
                <a16:creationId xmlns:a16="http://schemas.microsoft.com/office/drawing/2014/main" id="{A05C56AB-74C5-4C88-A7D9-9E0D28931A0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95764" y="1467596"/>
            <a:ext cx="1476790" cy="2089292"/>
          </a:xfrm>
          <a:prstGeom prst="rect">
            <a:avLst/>
          </a:prstGeom>
        </p:spPr>
      </p:pic>
      <p:pic>
        <p:nvPicPr>
          <p:cNvPr id="29" name="図 28" descr="テキスト&#10;&#10;自動的に生成された説明">
            <a:extLst>
              <a:ext uri="{FF2B5EF4-FFF2-40B4-BE49-F238E27FC236}">
                <a16:creationId xmlns:a16="http://schemas.microsoft.com/office/drawing/2014/main" id="{92F7F3D3-49B7-4110-BE0B-C8737816035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352436" y="1467596"/>
            <a:ext cx="1493378" cy="2089292"/>
          </a:xfrm>
          <a:prstGeom prst="rect">
            <a:avLst/>
          </a:prstGeom>
        </p:spPr>
      </p:pic>
      <p:pic>
        <p:nvPicPr>
          <p:cNvPr id="31" name="図 30" descr="QR コード が含まれている画像&#10;&#10;自動的に生成された説明">
            <a:extLst>
              <a:ext uri="{FF2B5EF4-FFF2-40B4-BE49-F238E27FC236}">
                <a16:creationId xmlns:a16="http://schemas.microsoft.com/office/drawing/2014/main" id="{AAF79BCF-C2DE-4DDF-9FF9-021E0CF0A13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5631" y="3772754"/>
            <a:ext cx="1467972" cy="2076816"/>
          </a:xfrm>
          <a:prstGeom prst="rect">
            <a:avLst/>
          </a:prstGeom>
        </p:spPr>
      </p:pic>
      <p:pic>
        <p:nvPicPr>
          <p:cNvPr id="33" name="図 32" descr="グラフ, ダイアグラム, 円&#10;&#10;自動的に生成された説明">
            <a:extLst>
              <a:ext uri="{FF2B5EF4-FFF2-40B4-BE49-F238E27FC236}">
                <a16:creationId xmlns:a16="http://schemas.microsoft.com/office/drawing/2014/main" id="{B2D7179F-6126-4F0A-8F33-8A0BC6262432}"/>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242302" y="3772754"/>
            <a:ext cx="1467972" cy="2076817"/>
          </a:xfrm>
          <a:prstGeom prst="rect">
            <a:avLst/>
          </a:prstGeom>
        </p:spPr>
      </p:pic>
      <p:pic>
        <p:nvPicPr>
          <p:cNvPr id="35" name="図 34" descr="カレンダー が含まれている画像&#10;&#10;自動的に生成された説明">
            <a:extLst>
              <a:ext uri="{FF2B5EF4-FFF2-40B4-BE49-F238E27FC236}">
                <a16:creationId xmlns:a16="http://schemas.microsoft.com/office/drawing/2014/main" id="{00EB3687-B3AC-4A7C-AEC0-BE5580A28AA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795764" y="3772754"/>
            <a:ext cx="1467972" cy="2076817"/>
          </a:xfrm>
          <a:prstGeom prst="rect">
            <a:avLst/>
          </a:prstGeom>
        </p:spPr>
      </p:pic>
      <p:pic>
        <p:nvPicPr>
          <p:cNvPr id="37" name="図 36" descr="文字と数字と文字の加工写真&#10;&#10;中程度の精度で自動的に生成された説明">
            <a:extLst>
              <a:ext uri="{FF2B5EF4-FFF2-40B4-BE49-F238E27FC236}">
                <a16:creationId xmlns:a16="http://schemas.microsoft.com/office/drawing/2014/main" id="{623F3DFB-5D04-42AA-8A34-176A297F7264}"/>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925696" y="1481106"/>
            <a:ext cx="1467973" cy="2076817"/>
          </a:xfrm>
          <a:prstGeom prst="rect">
            <a:avLst/>
          </a:prstGeom>
        </p:spPr>
      </p:pic>
      <p:pic>
        <p:nvPicPr>
          <p:cNvPr id="38" name="医療ガスについて8-6">
            <a:hlinkClick r:id="" action="ppaction://media"/>
            <a:extLst>
              <a:ext uri="{FF2B5EF4-FFF2-40B4-BE49-F238E27FC236}">
                <a16:creationId xmlns:a16="http://schemas.microsoft.com/office/drawing/2014/main" id="{71789DC7-AF66-4627-B45C-2837820D28F2}"/>
              </a:ext>
            </a:extLst>
          </p:cNvPr>
          <p:cNvPicPr>
            <a:picLocks noChangeAspect="1"/>
          </p:cNvPicPr>
          <p:nvPr>
            <a:audioFile r:link="rId2"/>
            <p:extLst>
              <p:ext uri="{DAA4B4D4-6D71-4841-9C94-3DE7FCFB9230}">
                <p14:media xmlns:p14="http://schemas.microsoft.com/office/powerpoint/2010/main" r:embed="rId1"/>
              </p:ext>
            </p:extLst>
          </p:nvPr>
        </p:nvPicPr>
        <p:blipFill>
          <a:blip r:embed="rId13"/>
          <a:stretch>
            <a:fillRect/>
          </a:stretch>
        </p:blipFill>
        <p:spPr>
          <a:xfrm>
            <a:off x="9271602" y="0"/>
            <a:ext cx="487362" cy="487363"/>
          </a:xfrm>
          <a:prstGeom prst="rect">
            <a:avLst/>
          </a:prstGeom>
        </p:spPr>
      </p:pic>
      <p:sp>
        <p:nvSpPr>
          <p:cNvPr id="15" name="テキスト ボックス 14">
            <a:extLst>
              <a:ext uri="{FF2B5EF4-FFF2-40B4-BE49-F238E27FC236}">
                <a16:creationId xmlns:a16="http://schemas.microsoft.com/office/drawing/2014/main" id="{A7241889-8B91-F9E6-3C3C-2FAF89D06708}"/>
              </a:ext>
            </a:extLst>
          </p:cNvPr>
          <p:cNvSpPr txBox="1"/>
          <p:nvPr/>
        </p:nvSpPr>
        <p:spPr>
          <a:xfrm>
            <a:off x="6956123" y="5283119"/>
            <a:ext cx="922215" cy="433196"/>
          </a:xfrm>
          <a:prstGeom prst="rect">
            <a:avLst/>
          </a:prstGeom>
          <a:noFill/>
        </p:spPr>
        <p:txBody>
          <a:bodyPr wrap="square" rtlCol="0">
            <a:spAutoFit/>
          </a:bodyPr>
          <a:lstStyle/>
          <a:p>
            <a:pPr algn="ctr"/>
            <a:r>
              <a:rPr lang="ja-JP" altLang="en-US" sz="1662" dirty="0">
                <a:solidFill>
                  <a:schemeClr val="accent6">
                    <a:lumMod val="50000"/>
                  </a:schemeClr>
                </a:solidFill>
                <a:latin typeface="ＭＳ Ｐゴシック" panose="020B0600070205080204" pitchFamily="50" charset="-128"/>
              </a:rPr>
              <a:t>☛ ☛ </a:t>
            </a:r>
            <a:r>
              <a:rPr lang="ja-JP" altLang="en-US" sz="2215" dirty="0">
                <a:latin typeface="ＭＳ Ｐゴシック" panose="020B0600070205080204" pitchFamily="50" charset="-128"/>
              </a:rPr>
              <a:t>　</a:t>
            </a:r>
            <a:endParaRPr lang="en-US" altLang="ja-JP" sz="2215" dirty="0">
              <a:solidFill>
                <a:srgbClr val="FFFF00"/>
              </a:solidFill>
              <a:latin typeface="ＭＳ Ｐゴシック" panose="020B0600070205080204" pitchFamily="50" charset="-128"/>
              <a:ea typeface="ＭＳ Ｐゴシック" panose="020B0600070205080204" pitchFamily="50" charset="-128"/>
            </a:endParaRPr>
          </a:p>
        </p:txBody>
      </p:sp>
      <p:sp>
        <p:nvSpPr>
          <p:cNvPr id="17" name="動作設定ボタン: ドキュメント 16">
            <a:hlinkClick r:id="rId14" highlightClick="1"/>
            <a:extLst>
              <a:ext uri="{FF2B5EF4-FFF2-40B4-BE49-F238E27FC236}">
                <a16:creationId xmlns:a16="http://schemas.microsoft.com/office/drawing/2014/main" id="{6D63427F-2F32-B3A9-8F28-BF1392DDB96F}"/>
              </a:ext>
            </a:extLst>
          </p:cNvPr>
          <p:cNvSpPr/>
          <p:nvPr/>
        </p:nvSpPr>
        <p:spPr>
          <a:xfrm>
            <a:off x="7893040" y="5389255"/>
            <a:ext cx="619754" cy="278661"/>
          </a:xfrm>
          <a:prstGeom prst="actionButtonDocument">
            <a:avLst/>
          </a:prstGeom>
          <a:solidFill>
            <a:srgbClr val="F1E8F8"/>
          </a:solidFill>
          <a:ln w="190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18" name="テキスト ボックス 17">
            <a:extLst>
              <a:ext uri="{FF2B5EF4-FFF2-40B4-BE49-F238E27FC236}">
                <a16:creationId xmlns:a16="http://schemas.microsoft.com/office/drawing/2014/main" id="{1DE07309-51D4-127B-A94D-CB916EB0A412}"/>
              </a:ext>
            </a:extLst>
          </p:cNvPr>
          <p:cNvSpPr txBox="1"/>
          <p:nvPr/>
        </p:nvSpPr>
        <p:spPr>
          <a:xfrm>
            <a:off x="5395445" y="5414000"/>
            <a:ext cx="1595401" cy="253916"/>
          </a:xfrm>
          <a:prstGeom prst="rect">
            <a:avLst/>
          </a:prstGeom>
          <a:noFill/>
        </p:spPr>
        <p:txBody>
          <a:bodyPr wrap="square" rtlCol="0">
            <a:spAutoFit/>
          </a:bodyPr>
          <a:lstStyle/>
          <a:p>
            <a:r>
              <a:rPr lang="ja-JP" altLang="en-US" sz="1050" dirty="0">
                <a:latin typeface="ＭＳ Ｐゴシック" panose="020B0600070205080204" pitchFamily="50" charset="-128"/>
                <a:ea typeface="ＭＳ Ｐゴシック" panose="020B0600070205080204" pitchFamily="50" charset="-128"/>
              </a:rPr>
              <a:t>ヒヤリ・ハット事例集</a:t>
            </a:r>
            <a:endParaRPr lang="en-US" altLang="ja-JP" sz="1050" dirty="0">
              <a:latin typeface="ＭＳ Ｐゴシック" panose="020B0600070205080204" pitchFamily="50" charset="-128"/>
              <a:ea typeface="ＭＳ Ｐゴシック" panose="020B0600070205080204" pitchFamily="50" charset="-128"/>
            </a:endParaRPr>
          </a:p>
        </p:txBody>
      </p:sp>
      <p:sp>
        <p:nvSpPr>
          <p:cNvPr id="19" name="テキスト ボックス 18">
            <a:extLst>
              <a:ext uri="{FF2B5EF4-FFF2-40B4-BE49-F238E27FC236}">
                <a16:creationId xmlns:a16="http://schemas.microsoft.com/office/drawing/2014/main" id="{EAC18BE5-C27A-FB1E-C23D-308055559091}"/>
              </a:ext>
            </a:extLst>
          </p:cNvPr>
          <p:cNvSpPr txBox="1"/>
          <p:nvPr/>
        </p:nvSpPr>
        <p:spPr>
          <a:xfrm>
            <a:off x="5402661" y="5667916"/>
            <a:ext cx="1595401" cy="253916"/>
          </a:xfrm>
          <a:prstGeom prst="rect">
            <a:avLst/>
          </a:prstGeom>
          <a:noFill/>
        </p:spPr>
        <p:txBody>
          <a:bodyPr wrap="square" rtlCol="0">
            <a:spAutoFit/>
          </a:bodyPr>
          <a:lstStyle/>
          <a:p>
            <a:r>
              <a:rPr lang="ja-JP" altLang="en-US" sz="1050" dirty="0">
                <a:latin typeface="ＭＳ Ｐゴシック" panose="020B0600070205080204" pitchFamily="50" charset="-128"/>
                <a:ea typeface="ＭＳ Ｐゴシック" panose="020B0600070205080204" pitchFamily="50" charset="-128"/>
              </a:rPr>
              <a:t>ヒヤリ・ハット事例集以外</a:t>
            </a:r>
            <a:endParaRPr lang="en-US" altLang="ja-JP" sz="1050" dirty="0">
              <a:latin typeface="ＭＳ Ｐゴシック" panose="020B0600070205080204" pitchFamily="50" charset="-128"/>
              <a:ea typeface="ＭＳ Ｐゴシック" panose="020B0600070205080204" pitchFamily="50" charset="-128"/>
            </a:endParaRPr>
          </a:p>
        </p:txBody>
      </p:sp>
      <p:sp>
        <p:nvSpPr>
          <p:cNvPr id="21" name="テキスト ボックス 20">
            <a:extLst>
              <a:ext uri="{FF2B5EF4-FFF2-40B4-BE49-F238E27FC236}">
                <a16:creationId xmlns:a16="http://schemas.microsoft.com/office/drawing/2014/main" id="{D77C4816-9CC7-EA93-B04A-08716F4F10B7}"/>
              </a:ext>
            </a:extLst>
          </p:cNvPr>
          <p:cNvSpPr txBox="1"/>
          <p:nvPr/>
        </p:nvSpPr>
        <p:spPr>
          <a:xfrm>
            <a:off x="6970825" y="5558876"/>
            <a:ext cx="922215" cy="433196"/>
          </a:xfrm>
          <a:prstGeom prst="rect">
            <a:avLst/>
          </a:prstGeom>
          <a:noFill/>
        </p:spPr>
        <p:txBody>
          <a:bodyPr wrap="square" rtlCol="0">
            <a:spAutoFit/>
          </a:bodyPr>
          <a:lstStyle/>
          <a:p>
            <a:pPr algn="ctr"/>
            <a:r>
              <a:rPr lang="ja-JP" altLang="en-US" sz="1662" dirty="0">
                <a:solidFill>
                  <a:schemeClr val="accent6">
                    <a:lumMod val="50000"/>
                  </a:schemeClr>
                </a:solidFill>
                <a:latin typeface="ＭＳ Ｐゴシック" panose="020B0600070205080204" pitchFamily="50" charset="-128"/>
              </a:rPr>
              <a:t>☛ ☛ </a:t>
            </a:r>
            <a:r>
              <a:rPr lang="ja-JP" altLang="en-US" sz="2215" dirty="0">
                <a:latin typeface="ＭＳ Ｐゴシック" panose="020B0600070205080204" pitchFamily="50" charset="-128"/>
              </a:rPr>
              <a:t>　</a:t>
            </a:r>
            <a:endParaRPr lang="en-US" altLang="ja-JP" sz="2215" dirty="0">
              <a:solidFill>
                <a:srgbClr val="FFFF00"/>
              </a:solidFill>
              <a:latin typeface="ＭＳ Ｐゴシック" panose="020B0600070205080204" pitchFamily="50" charset="-128"/>
              <a:ea typeface="ＭＳ Ｐゴシック" panose="020B0600070205080204" pitchFamily="50" charset="-128"/>
            </a:endParaRPr>
          </a:p>
        </p:txBody>
      </p:sp>
      <p:sp>
        <p:nvSpPr>
          <p:cNvPr id="22" name="動作設定ボタン: ドキュメント 21">
            <a:hlinkClick r:id="rId15" highlightClick="1"/>
            <a:extLst>
              <a:ext uri="{FF2B5EF4-FFF2-40B4-BE49-F238E27FC236}">
                <a16:creationId xmlns:a16="http://schemas.microsoft.com/office/drawing/2014/main" id="{8E5C300A-1937-9803-8EF0-364069226940}"/>
              </a:ext>
            </a:extLst>
          </p:cNvPr>
          <p:cNvSpPr/>
          <p:nvPr/>
        </p:nvSpPr>
        <p:spPr>
          <a:xfrm>
            <a:off x="7893040" y="5736158"/>
            <a:ext cx="619754" cy="278661"/>
          </a:xfrm>
          <a:prstGeom prst="actionButtonDocument">
            <a:avLst/>
          </a:prstGeom>
          <a:solidFill>
            <a:srgbClr val="F1E8F8"/>
          </a:solidFill>
          <a:ln w="190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Tree>
    <p:extLst>
      <p:ext uri="{BB962C8B-B14F-4D97-AF65-F5344CB8AC3E}">
        <p14:creationId xmlns:p14="http://schemas.microsoft.com/office/powerpoint/2010/main" val="865844088"/>
      </p:ext>
    </p:extLst>
  </p:cSld>
  <p:clrMapOvr>
    <a:masterClrMapping/>
  </p:clrMapOvr>
  <mc:AlternateContent xmlns:mc="http://schemas.openxmlformats.org/markup-compatibility/2006" xmlns:p14="http://schemas.microsoft.com/office/powerpoint/2010/main">
    <mc:Choice Requires="p14">
      <p:transition p14:dur="10" advTm="24000"/>
    </mc:Choice>
    <mc:Fallback xmlns="">
      <p:transition advTm="2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3387" fill="hold"/>
                                        <p:tgtEl>
                                          <p:spTgt spid="3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8"/>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正方形/長方形 10"/>
          <p:cNvSpPr/>
          <p:nvPr/>
        </p:nvSpPr>
        <p:spPr>
          <a:xfrm>
            <a:off x="343878" y="1892105"/>
            <a:ext cx="8581292" cy="4483295"/>
          </a:xfrm>
          <a:prstGeom prst="rect">
            <a:avLst/>
          </a:prstGeom>
          <a:solidFill>
            <a:srgbClr val="FFFF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cxnSp>
        <p:nvCxnSpPr>
          <p:cNvPr id="66" name="直線矢印コネクタ 65"/>
          <p:cNvCxnSpPr/>
          <p:nvPr/>
        </p:nvCxnSpPr>
        <p:spPr>
          <a:xfrm>
            <a:off x="5813575" y="3097623"/>
            <a:ext cx="578212" cy="0"/>
          </a:xfrm>
          <a:prstGeom prst="straightConnector1">
            <a:avLst/>
          </a:prstGeom>
          <a:ln w="38100">
            <a:solidFill>
              <a:srgbClr val="0000FF"/>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8" name="表 17"/>
          <p:cNvGraphicFramePr>
            <a:graphicFrameLocks noGrp="1"/>
          </p:cNvGraphicFramePr>
          <p:nvPr/>
        </p:nvGraphicFramePr>
        <p:xfrm>
          <a:off x="2168891" y="2934159"/>
          <a:ext cx="3673230" cy="1270782"/>
        </p:xfrm>
        <a:graphic>
          <a:graphicData uri="http://schemas.openxmlformats.org/drawingml/2006/table">
            <a:tbl>
              <a:tblPr firstRow="1" bandRow="1">
                <a:tableStyleId>{5C22544A-7EE6-4342-B048-85BDC9FD1C3A}</a:tableStyleId>
              </a:tblPr>
              <a:tblGrid>
                <a:gridCol w="1630810">
                  <a:extLst>
                    <a:ext uri="{9D8B030D-6E8A-4147-A177-3AD203B41FA5}">
                      <a16:colId xmlns:a16="http://schemas.microsoft.com/office/drawing/2014/main" val="20000"/>
                    </a:ext>
                  </a:extLst>
                </a:gridCol>
                <a:gridCol w="552287">
                  <a:extLst>
                    <a:ext uri="{9D8B030D-6E8A-4147-A177-3AD203B41FA5}">
                      <a16:colId xmlns:a16="http://schemas.microsoft.com/office/drawing/2014/main" val="20001"/>
                    </a:ext>
                  </a:extLst>
                </a:gridCol>
                <a:gridCol w="1490133">
                  <a:extLst>
                    <a:ext uri="{9D8B030D-6E8A-4147-A177-3AD203B41FA5}">
                      <a16:colId xmlns:a16="http://schemas.microsoft.com/office/drawing/2014/main" val="20002"/>
                    </a:ext>
                  </a:extLst>
                </a:gridCol>
              </a:tblGrid>
              <a:tr h="342314">
                <a:tc gridSpan="3">
                  <a:txBody>
                    <a:bodyPr/>
                    <a:lstStyle/>
                    <a:p>
                      <a:pPr algn="ctr"/>
                      <a:r>
                        <a:rPr kumimoji="1" lang="ja-JP" altLang="en-US" sz="1100" dirty="0">
                          <a:solidFill>
                            <a:schemeClr val="tx1"/>
                          </a:solidFill>
                          <a:latin typeface="ＭＳ Ｐゴシック" panose="020B0600070205080204" pitchFamily="50" charset="-128"/>
                          <a:ea typeface="ＭＳ Ｐゴシック" panose="020B0600070205080204" pitchFamily="50" charset="-128"/>
                        </a:rPr>
                        <a:t>日本産業・医療ガス協会　関東地域本部</a:t>
                      </a: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AFF"/>
                    </a:solidFill>
                  </a:tcPr>
                </a:tc>
                <a:tc hMerge="1">
                  <a:txBody>
                    <a:bodyPr/>
                    <a:lstStyle/>
                    <a:p>
                      <a:endParaRPr kumimoji="1" lang="ja-JP" altLang="en-US" dirty="0"/>
                    </a:p>
                  </a:txBody>
                  <a:tcPr/>
                </a:tc>
                <a:tc hMerge="1">
                  <a:txBody>
                    <a:bodyPr/>
                    <a:lstStyle/>
                    <a:p>
                      <a:endParaRPr kumimoji="1" lang="ja-JP" altLang="en-US" dirty="0"/>
                    </a:p>
                  </a:txBody>
                  <a:tcPr/>
                </a:tc>
                <a:extLst>
                  <a:ext uri="{0D108BD9-81ED-4DB2-BD59-A6C34878D82A}">
                    <a16:rowId xmlns:a16="http://schemas.microsoft.com/office/drawing/2014/main" val="10000"/>
                  </a:ext>
                </a:extLst>
              </a:tr>
              <a:tr h="928468">
                <a:tc>
                  <a:txBody>
                    <a:bodyPr/>
                    <a:lstStyle/>
                    <a:p>
                      <a:pPr algn="ctr"/>
                      <a:r>
                        <a:rPr kumimoji="1" lang="ja-JP" altLang="en-US" sz="1100" dirty="0">
                          <a:solidFill>
                            <a:schemeClr val="tx1"/>
                          </a:solidFill>
                          <a:latin typeface="ＭＳ Ｐゴシック" panose="020B0600070205080204" pitchFamily="50" charset="-128"/>
                          <a:ea typeface="ＭＳ Ｐゴシック" panose="020B0600070205080204" pitchFamily="50" charset="-128"/>
                        </a:rPr>
                        <a:t>事務局 ： ○○○○</a:t>
                      </a:r>
                      <a:endParaRPr kumimoji="1" lang="en-US" altLang="ja-JP" sz="1100" dirty="0">
                        <a:solidFill>
                          <a:schemeClr val="tx1"/>
                        </a:solidFill>
                        <a:latin typeface="ＭＳ Ｐゴシック" panose="020B0600070205080204" pitchFamily="50" charset="-128"/>
                        <a:ea typeface="ＭＳ Ｐゴシック" panose="020B0600070205080204" pitchFamily="50" charset="-128"/>
                      </a:endParaRPr>
                    </a:p>
                    <a:p>
                      <a:pPr algn="ctr"/>
                      <a:r>
                        <a:rPr kumimoji="1" lang="en-US" altLang="ja-JP" sz="1100" dirty="0">
                          <a:solidFill>
                            <a:schemeClr val="tx1"/>
                          </a:solidFill>
                          <a:latin typeface="ＭＳ Ｐゴシック" panose="020B0600070205080204" pitchFamily="50" charset="-128"/>
                          <a:ea typeface="ＭＳ Ｐゴシック" panose="020B0600070205080204" pitchFamily="50" charset="-128"/>
                        </a:rPr>
                        <a:t>TEL</a:t>
                      </a:r>
                      <a:r>
                        <a:rPr kumimoji="1" lang="ja-JP" altLang="en-US" sz="1100" dirty="0">
                          <a:solidFill>
                            <a:schemeClr val="tx1"/>
                          </a:solidFill>
                          <a:latin typeface="ＭＳ Ｐゴシック" panose="020B0600070205080204" pitchFamily="50" charset="-128"/>
                          <a:ea typeface="ＭＳ Ｐゴシック" panose="020B0600070205080204" pitchFamily="50" charset="-128"/>
                        </a:rPr>
                        <a:t>　</a:t>
                      </a:r>
                      <a:r>
                        <a:rPr kumimoji="1" lang="en-US" altLang="ja-JP" sz="1100" dirty="0">
                          <a:solidFill>
                            <a:schemeClr val="tx1"/>
                          </a:solidFill>
                          <a:latin typeface="ＭＳ Ｐゴシック" panose="020B0600070205080204" pitchFamily="50" charset="-128"/>
                          <a:ea typeface="ＭＳ Ｐゴシック" panose="020B0600070205080204" pitchFamily="50" charset="-128"/>
                        </a:rPr>
                        <a:t>03-</a:t>
                      </a:r>
                    </a:p>
                    <a:p>
                      <a:pPr algn="ctr"/>
                      <a:r>
                        <a:rPr kumimoji="1" lang="en-US" altLang="ja-JP" sz="1100" dirty="0">
                          <a:solidFill>
                            <a:schemeClr val="tx1"/>
                          </a:solidFill>
                          <a:latin typeface="ＭＳ Ｐゴシック" panose="020B0600070205080204" pitchFamily="50" charset="-128"/>
                          <a:ea typeface="ＭＳ Ｐゴシック" panose="020B0600070205080204" pitchFamily="50" charset="-128"/>
                        </a:rPr>
                        <a:t>FAX</a:t>
                      </a:r>
                      <a:r>
                        <a:rPr kumimoji="1" lang="ja-JP" altLang="en-US" sz="1100" dirty="0">
                          <a:solidFill>
                            <a:schemeClr val="tx1"/>
                          </a:solidFill>
                          <a:latin typeface="ＭＳ Ｐゴシック" panose="020B0600070205080204" pitchFamily="50" charset="-128"/>
                          <a:ea typeface="ＭＳ Ｐゴシック" panose="020B0600070205080204" pitchFamily="50" charset="-128"/>
                        </a:rPr>
                        <a:t>　</a:t>
                      </a:r>
                      <a:r>
                        <a:rPr kumimoji="1" lang="en-US" altLang="ja-JP" sz="1100" dirty="0">
                          <a:solidFill>
                            <a:schemeClr val="tx1"/>
                          </a:solidFill>
                          <a:latin typeface="ＭＳ Ｐゴシック" panose="020B0600070205080204" pitchFamily="50" charset="-128"/>
                          <a:ea typeface="ＭＳ Ｐゴシック" panose="020B0600070205080204" pitchFamily="50" charset="-128"/>
                        </a:rPr>
                        <a:t>03-</a:t>
                      </a:r>
                    </a:p>
                    <a:p>
                      <a:pPr algn="ctr"/>
                      <a:r>
                        <a:rPr kumimoji="1" lang="ja-JP" altLang="en-US" sz="1100" dirty="0">
                          <a:solidFill>
                            <a:schemeClr val="tx1"/>
                          </a:solidFill>
                          <a:latin typeface="ＭＳ Ｐゴシック" panose="020B0600070205080204" pitchFamily="50" charset="-128"/>
                          <a:ea typeface="ＭＳ Ｐゴシック" panose="020B0600070205080204" pitchFamily="50" charset="-128"/>
                        </a:rPr>
                        <a:t>携帯　</a:t>
                      </a:r>
                      <a:r>
                        <a:rPr kumimoji="1" lang="en-US" altLang="ja-JP" sz="1100" dirty="0">
                          <a:solidFill>
                            <a:schemeClr val="tx1"/>
                          </a:solidFill>
                          <a:latin typeface="ＭＳ Ｐゴシック" panose="020B0600070205080204" pitchFamily="50" charset="-128"/>
                          <a:ea typeface="ＭＳ Ｐゴシック" panose="020B0600070205080204" pitchFamily="50" charset="-128"/>
                        </a:rPr>
                        <a:t>090-</a:t>
                      </a:r>
                    </a:p>
                    <a:p>
                      <a:pPr algn="ctr"/>
                      <a:r>
                        <a:rPr kumimoji="1" lang="ja-JP" altLang="en-US" sz="1100" dirty="0">
                          <a:solidFill>
                            <a:schemeClr val="tx1"/>
                          </a:solidFill>
                          <a:latin typeface="ＭＳ Ｐゴシック" panose="020B0600070205080204" pitchFamily="50" charset="-128"/>
                          <a:ea typeface="ＭＳ Ｐゴシック" panose="020B0600070205080204" pitchFamily="50" charset="-128"/>
                        </a:rPr>
                        <a:t>東京都携帯　</a:t>
                      </a:r>
                      <a:r>
                        <a:rPr kumimoji="1" lang="en-US" altLang="ja-JP" sz="1100" dirty="0">
                          <a:solidFill>
                            <a:schemeClr val="tx1"/>
                          </a:solidFill>
                          <a:latin typeface="ＭＳ Ｐゴシック" panose="020B0600070205080204" pitchFamily="50" charset="-128"/>
                          <a:ea typeface="ＭＳ Ｐゴシック" panose="020B0600070205080204" pitchFamily="50" charset="-128"/>
                        </a:rPr>
                        <a:t>080-</a:t>
                      </a:r>
                      <a:endParaRPr kumimoji="1" lang="ja-JP" altLang="en-US" sz="1100" dirty="0">
                        <a:solidFill>
                          <a:schemeClr val="tx1"/>
                        </a:solidFill>
                        <a:latin typeface="ＭＳ Ｐゴシック" panose="020B0600070205080204" pitchFamily="50" charset="-128"/>
                        <a:ea typeface="ＭＳ Ｐゴシック" panose="020B0600070205080204" pitchFamily="50" charset="-128"/>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AFF"/>
                    </a:solidFill>
                  </a:tcPr>
                </a:tc>
                <a:tc>
                  <a:txBody>
                    <a:bodyPr/>
                    <a:lstStyle/>
                    <a:p>
                      <a:pPr algn="ctr"/>
                      <a:r>
                        <a:rPr kumimoji="1" lang="ja-JP" altLang="en-US" sz="1100" dirty="0">
                          <a:solidFill>
                            <a:schemeClr val="tx1"/>
                          </a:solidFill>
                          <a:latin typeface="ＭＳ Ｐゴシック" panose="020B0600070205080204" pitchFamily="50" charset="-128"/>
                          <a:ea typeface="ＭＳ Ｐゴシック" panose="020B0600070205080204" pitchFamily="50" charset="-128"/>
                        </a:rPr>
                        <a:t>報告</a:t>
                      </a:r>
                      <a:endParaRPr kumimoji="1" lang="en-US" altLang="ja-JP" sz="1100" dirty="0">
                        <a:solidFill>
                          <a:schemeClr val="tx1"/>
                        </a:solidFill>
                        <a:latin typeface="ＭＳ Ｐゴシック" panose="020B0600070205080204" pitchFamily="50" charset="-128"/>
                        <a:ea typeface="ＭＳ Ｐゴシック" panose="020B0600070205080204" pitchFamily="50" charset="-128"/>
                      </a:endParaRPr>
                    </a:p>
                    <a:p>
                      <a:pPr algn="ctr"/>
                      <a:endParaRPr kumimoji="1" lang="en-US" altLang="ja-JP" sz="1100" dirty="0">
                        <a:solidFill>
                          <a:schemeClr val="tx1"/>
                        </a:solidFill>
                        <a:latin typeface="ＭＳ Ｐゴシック" panose="020B0600070205080204" pitchFamily="50" charset="-128"/>
                        <a:ea typeface="ＭＳ Ｐゴシック" panose="020B0600070205080204" pitchFamily="50" charset="-128"/>
                      </a:endParaRPr>
                    </a:p>
                    <a:p>
                      <a:pPr algn="ctr"/>
                      <a:endParaRPr kumimoji="1" lang="en-US" altLang="ja-JP" sz="1100" dirty="0">
                        <a:solidFill>
                          <a:schemeClr val="tx1"/>
                        </a:solidFill>
                        <a:latin typeface="ＭＳ Ｐゴシック" panose="020B0600070205080204" pitchFamily="50" charset="-128"/>
                        <a:ea typeface="ＭＳ Ｐゴシック" panose="020B0600070205080204" pitchFamily="50" charset="-128"/>
                      </a:endParaRPr>
                    </a:p>
                    <a:p>
                      <a:pPr algn="ctr"/>
                      <a:r>
                        <a:rPr kumimoji="1" lang="ja-JP" altLang="en-US" sz="1100" dirty="0">
                          <a:solidFill>
                            <a:schemeClr val="tx1"/>
                          </a:solidFill>
                          <a:latin typeface="ＭＳ Ｐゴシック" panose="020B0600070205080204" pitchFamily="50" charset="-128"/>
                          <a:ea typeface="ＭＳ Ｐゴシック" panose="020B0600070205080204" pitchFamily="50" charset="-128"/>
                        </a:rPr>
                        <a:t>指示</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AFF"/>
                    </a:solidFill>
                  </a:tcPr>
                </a:tc>
                <a:tc>
                  <a:txBody>
                    <a:bodyPr/>
                    <a:lstStyle/>
                    <a:p>
                      <a:pPr algn="ctr"/>
                      <a:r>
                        <a:rPr kumimoji="1" lang="ja-JP" altLang="en-US" sz="1100" dirty="0">
                          <a:solidFill>
                            <a:schemeClr val="tx1"/>
                          </a:solidFill>
                          <a:latin typeface="ＭＳ Ｐゴシック" panose="020B0600070205080204" pitchFamily="50" charset="-128"/>
                          <a:ea typeface="ＭＳ Ｐゴシック" panose="020B0600070205080204" pitchFamily="50" charset="-128"/>
                        </a:rPr>
                        <a:t>本部長 ： □□□□</a:t>
                      </a:r>
                      <a:endParaRPr kumimoji="1" lang="en-US" altLang="ja-JP" sz="1100" dirty="0">
                        <a:solidFill>
                          <a:schemeClr val="tx1"/>
                        </a:solidFill>
                        <a:latin typeface="ＭＳ Ｐゴシック" panose="020B0600070205080204" pitchFamily="50" charset="-128"/>
                        <a:ea typeface="ＭＳ Ｐゴシック" panose="020B0600070205080204" pitchFamily="50" charset="-128"/>
                      </a:endParaRPr>
                    </a:p>
                    <a:p>
                      <a:pPr algn="ctr"/>
                      <a:r>
                        <a:rPr kumimoji="1" lang="en-US" altLang="ja-JP" sz="1100" dirty="0">
                          <a:solidFill>
                            <a:schemeClr val="tx1"/>
                          </a:solidFill>
                          <a:latin typeface="ＭＳ Ｐゴシック" panose="020B0600070205080204" pitchFamily="50" charset="-128"/>
                          <a:ea typeface="ＭＳ Ｐゴシック" panose="020B0600070205080204" pitchFamily="50" charset="-128"/>
                        </a:rPr>
                        <a:t>TEL</a:t>
                      </a:r>
                      <a:r>
                        <a:rPr kumimoji="1" lang="ja-JP" altLang="en-US" sz="1100" dirty="0">
                          <a:solidFill>
                            <a:schemeClr val="tx1"/>
                          </a:solidFill>
                          <a:latin typeface="ＭＳ Ｐゴシック" panose="020B0600070205080204" pitchFamily="50" charset="-128"/>
                          <a:ea typeface="ＭＳ Ｐゴシック" panose="020B0600070205080204" pitchFamily="50" charset="-128"/>
                        </a:rPr>
                        <a:t>　</a:t>
                      </a:r>
                      <a:endParaRPr kumimoji="1" lang="en-US" altLang="ja-JP" sz="1100" dirty="0">
                        <a:solidFill>
                          <a:schemeClr val="tx1"/>
                        </a:solidFill>
                        <a:latin typeface="ＭＳ Ｐゴシック" panose="020B0600070205080204" pitchFamily="50" charset="-128"/>
                        <a:ea typeface="ＭＳ Ｐゴシック" panose="020B0600070205080204" pitchFamily="50" charset="-128"/>
                      </a:endParaRPr>
                    </a:p>
                    <a:p>
                      <a:pPr algn="ctr"/>
                      <a:r>
                        <a:rPr kumimoji="1" lang="ja-JP" altLang="en-US" sz="1100" dirty="0">
                          <a:solidFill>
                            <a:schemeClr val="tx1"/>
                          </a:solidFill>
                          <a:latin typeface="ＭＳ Ｐゴシック" panose="020B0600070205080204" pitchFamily="50" charset="-128"/>
                          <a:ea typeface="ＭＳ Ｐゴシック" panose="020B0600070205080204" pitchFamily="50" charset="-128"/>
                        </a:rPr>
                        <a:t>携帯</a:t>
                      </a:r>
                    </a:p>
                  </a:txBody>
                  <a:tcPr marL="84406" marR="84406"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AFF"/>
                    </a:solidFill>
                  </a:tcPr>
                </a:tc>
                <a:extLst>
                  <a:ext uri="{0D108BD9-81ED-4DB2-BD59-A6C34878D82A}">
                    <a16:rowId xmlns:a16="http://schemas.microsoft.com/office/drawing/2014/main" val="10001"/>
                  </a:ext>
                </a:extLst>
              </a:tr>
            </a:tbl>
          </a:graphicData>
        </a:graphic>
      </p:graphicFrame>
      <p:sp>
        <p:nvSpPr>
          <p:cNvPr id="4" name="スライド番号プレースホルダー 3"/>
          <p:cNvSpPr>
            <a:spLocks noGrp="1"/>
          </p:cNvSpPr>
          <p:nvPr>
            <p:ph type="sldNum" sz="quarter" idx="12"/>
          </p:nvPr>
        </p:nvSpPr>
        <p:spPr/>
        <p:txBody>
          <a:bodyPr/>
          <a:lstStyle/>
          <a:p>
            <a:fld id="{5F46AB6B-2A2A-46B7-BCF2-3FC6956223A9}" type="slidenum">
              <a:rPr kumimoji="1" lang="ja-JP" altLang="en-US" smtClean="0"/>
              <a:t>33</a:t>
            </a:fld>
            <a:endParaRPr kumimoji="1" lang="ja-JP" altLang="en-US" dirty="0"/>
          </a:p>
        </p:txBody>
      </p:sp>
      <p:sp>
        <p:nvSpPr>
          <p:cNvPr id="2" name="正方形/長方形 1"/>
          <p:cNvSpPr/>
          <p:nvPr/>
        </p:nvSpPr>
        <p:spPr>
          <a:xfrm>
            <a:off x="669455" y="2515705"/>
            <a:ext cx="1040000" cy="3105396"/>
          </a:xfrm>
          <a:prstGeom prst="rect">
            <a:avLst/>
          </a:prstGeom>
          <a:no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5" name="テキスト ボックス 4"/>
          <p:cNvSpPr txBox="1"/>
          <p:nvPr/>
        </p:nvSpPr>
        <p:spPr>
          <a:xfrm>
            <a:off x="788266" y="2582702"/>
            <a:ext cx="802378" cy="262829"/>
          </a:xfrm>
          <a:prstGeom prst="rect">
            <a:avLst/>
          </a:prstGeom>
          <a:noFill/>
        </p:spPr>
        <p:txBody>
          <a:bodyPr wrap="square" rtlCol="0">
            <a:spAutoFit/>
          </a:bodyPr>
          <a:lstStyle/>
          <a:p>
            <a:pPr algn="ctr"/>
            <a:r>
              <a:rPr lang="ja-JP" altLang="en-US" sz="1108" spc="138" dirty="0">
                <a:latin typeface="ＭＳ Ｐゴシック" panose="020B0600070205080204" pitchFamily="50" charset="-128"/>
                <a:ea typeface="ＭＳ Ｐゴシック" panose="020B0600070205080204" pitchFamily="50" charset="-128"/>
              </a:rPr>
              <a:t>被災地</a:t>
            </a:r>
          </a:p>
        </p:txBody>
      </p:sp>
      <p:sp>
        <p:nvSpPr>
          <p:cNvPr id="6" name="テキスト ボックス 5"/>
          <p:cNvSpPr txBox="1"/>
          <p:nvPr/>
        </p:nvSpPr>
        <p:spPr>
          <a:xfrm>
            <a:off x="732717" y="3738931"/>
            <a:ext cx="857927" cy="433324"/>
          </a:xfrm>
          <a:prstGeom prst="rect">
            <a:avLst/>
          </a:prstGeom>
          <a:solidFill>
            <a:srgbClr val="EBFFFA"/>
          </a:solidFill>
          <a:ln w="12700">
            <a:solidFill>
              <a:schemeClr val="tx1"/>
            </a:solidFill>
          </a:ln>
        </p:spPr>
        <p:txBody>
          <a:bodyPr wrap="square" rtlCol="0">
            <a:spAutoFit/>
          </a:bodyPr>
          <a:lstStyle/>
          <a:p>
            <a:pPr algn="ctr"/>
            <a:r>
              <a:rPr lang="ja-JP" altLang="en-US" sz="1108" spc="138" dirty="0">
                <a:latin typeface="ＭＳ Ｐゴシック" panose="020B0600070205080204" pitchFamily="50" charset="-128"/>
                <a:ea typeface="ＭＳ Ｐゴシック" panose="020B0600070205080204" pitchFamily="50" charset="-128"/>
              </a:rPr>
              <a:t>医療ガス</a:t>
            </a:r>
            <a:endParaRPr lang="en-US" altLang="ja-JP" sz="1108" spc="138" dirty="0">
              <a:latin typeface="ＭＳ Ｐゴシック" panose="020B0600070205080204" pitchFamily="50" charset="-128"/>
              <a:ea typeface="ＭＳ Ｐゴシック" panose="020B0600070205080204" pitchFamily="50" charset="-128"/>
            </a:endParaRPr>
          </a:p>
          <a:p>
            <a:pPr algn="ctr"/>
            <a:r>
              <a:rPr lang="ja-JP" altLang="en-US" sz="1108" spc="138" dirty="0">
                <a:latin typeface="ＭＳ Ｐゴシック" panose="020B0600070205080204" pitchFamily="50" charset="-128"/>
                <a:ea typeface="ＭＳ Ｐゴシック" panose="020B0600070205080204" pitchFamily="50" charset="-128"/>
              </a:rPr>
              <a:t>販売店</a:t>
            </a:r>
          </a:p>
        </p:txBody>
      </p:sp>
      <p:sp>
        <p:nvSpPr>
          <p:cNvPr id="7" name="テキスト ボックス 6"/>
          <p:cNvSpPr txBox="1"/>
          <p:nvPr/>
        </p:nvSpPr>
        <p:spPr>
          <a:xfrm>
            <a:off x="2760254" y="2191891"/>
            <a:ext cx="2490503" cy="433324"/>
          </a:xfrm>
          <a:prstGeom prst="rect">
            <a:avLst/>
          </a:prstGeom>
          <a:solidFill>
            <a:srgbClr val="F3FAFF"/>
          </a:solidFill>
          <a:ln w="12700">
            <a:solidFill>
              <a:schemeClr val="tx1"/>
            </a:solidFill>
          </a:ln>
        </p:spPr>
        <p:txBody>
          <a:bodyPr wrap="square" rtlCol="0">
            <a:spAutoFit/>
          </a:bodyPr>
          <a:lstStyle/>
          <a:p>
            <a:pPr algn="ctr"/>
            <a:r>
              <a:rPr lang="ja-JP" altLang="en-US" sz="1108" spc="138" dirty="0">
                <a:latin typeface="ＭＳ Ｐゴシック" panose="020B0600070205080204" pitchFamily="50" charset="-128"/>
                <a:ea typeface="ＭＳ Ｐゴシック" panose="020B0600070205080204" pitchFamily="50" charset="-128"/>
              </a:rPr>
              <a:t>日本産業・医療ガス協会　本部</a:t>
            </a:r>
            <a:endParaRPr lang="en-US" altLang="ja-JP" sz="1108" spc="138" dirty="0">
              <a:latin typeface="ＭＳ Ｐゴシック" panose="020B0600070205080204" pitchFamily="50" charset="-128"/>
              <a:ea typeface="ＭＳ Ｐゴシック" panose="020B0600070205080204" pitchFamily="50" charset="-128"/>
            </a:endParaRPr>
          </a:p>
          <a:p>
            <a:pPr algn="ctr"/>
            <a:r>
              <a:rPr lang="ja-JP" altLang="en-US" sz="1108" spc="138" dirty="0">
                <a:latin typeface="ＭＳ Ｐゴシック" panose="020B0600070205080204" pitchFamily="50" charset="-128"/>
                <a:ea typeface="ＭＳ Ｐゴシック" panose="020B0600070205080204" pitchFamily="50" charset="-128"/>
              </a:rPr>
              <a:t>会　　　長</a:t>
            </a:r>
          </a:p>
        </p:txBody>
      </p:sp>
      <p:sp>
        <p:nvSpPr>
          <p:cNvPr id="9" name="テキスト ボックス 8"/>
          <p:cNvSpPr txBox="1"/>
          <p:nvPr/>
        </p:nvSpPr>
        <p:spPr>
          <a:xfrm>
            <a:off x="788266" y="3407390"/>
            <a:ext cx="802378" cy="262829"/>
          </a:xfrm>
          <a:prstGeom prst="rect">
            <a:avLst/>
          </a:prstGeom>
          <a:noFill/>
        </p:spPr>
        <p:txBody>
          <a:bodyPr wrap="square" rtlCol="0">
            <a:spAutoFit/>
          </a:bodyPr>
          <a:lstStyle/>
          <a:p>
            <a:pPr algn="ctr"/>
            <a:r>
              <a:rPr lang="ja-JP" altLang="en-US" sz="1108" spc="138" dirty="0">
                <a:latin typeface="ＭＳ Ｐゴシック" panose="020B0600070205080204" pitchFamily="50" charset="-128"/>
                <a:ea typeface="ＭＳ Ｐゴシック" panose="020B0600070205080204" pitchFamily="50" charset="-128"/>
              </a:rPr>
              <a:t>依 頼</a:t>
            </a:r>
          </a:p>
        </p:txBody>
      </p:sp>
      <p:sp>
        <p:nvSpPr>
          <p:cNvPr id="10" name="テキスト ボックス 9"/>
          <p:cNvSpPr txBox="1"/>
          <p:nvPr/>
        </p:nvSpPr>
        <p:spPr>
          <a:xfrm>
            <a:off x="671715" y="4232091"/>
            <a:ext cx="1035479" cy="262829"/>
          </a:xfrm>
          <a:prstGeom prst="rect">
            <a:avLst/>
          </a:prstGeom>
          <a:noFill/>
        </p:spPr>
        <p:txBody>
          <a:bodyPr wrap="square" rtlCol="0">
            <a:spAutoFit/>
          </a:bodyPr>
          <a:lstStyle/>
          <a:p>
            <a:pPr algn="ctr"/>
            <a:r>
              <a:rPr lang="ja-JP" altLang="en-US" sz="1108" i="1" spc="138" dirty="0">
                <a:solidFill>
                  <a:srgbClr val="FF0000"/>
                </a:solidFill>
                <a:latin typeface="ＭＳ Ｐゴシック" panose="020B0600070205080204" pitchFamily="50" charset="-128"/>
                <a:ea typeface="ＭＳ Ｐゴシック" panose="020B0600070205080204" pitchFamily="50" charset="-128"/>
              </a:rPr>
              <a:t>供給 不能</a:t>
            </a:r>
          </a:p>
        </p:txBody>
      </p:sp>
      <p:cxnSp>
        <p:nvCxnSpPr>
          <p:cNvPr id="12" name="直線矢印コネクタ 11"/>
          <p:cNvCxnSpPr/>
          <p:nvPr/>
        </p:nvCxnSpPr>
        <p:spPr>
          <a:xfrm>
            <a:off x="1189454" y="3331540"/>
            <a:ext cx="1" cy="407391"/>
          </a:xfrm>
          <a:prstGeom prst="straightConnector1">
            <a:avLst/>
          </a:prstGeom>
          <a:ln w="38100">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15" name="直線矢印コネクタ 14"/>
          <p:cNvCxnSpPr/>
          <p:nvPr/>
        </p:nvCxnSpPr>
        <p:spPr>
          <a:xfrm>
            <a:off x="1189454" y="4173629"/>
            <a:ext cx="1" cy="407391"/>
          </a:xfrm>
          <a:prstGeom prst="straightConnector1">
            <a:avLst/>
          </a:prstGeom>
          <a:ln w="38100">
            <a:solidFill>
              <a:srgbClr val="FF0000"/>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6" name="直線矢印コネクタ 15"/>
          <p:cNvCxnSpPr/>
          <p:nvPr/>
        </p:nvCxnSpPr>
        <p:spPr>
          <a:xfrm>
            <a:off x="1589542" y="3118463"/>
            <a:ext cx="574120" cy="0"/>
          </a:xfrm>
          <a:prstGeom prst="straightConnector1">
            <a:avLst/>
          </a:prstGeom>
          <a:ln w="38100">
            <a:solidFill>
              <a:srgbClr val="0000FF"/>
            </a:solidFill>
            <a:tailEnd type="triangle"/>
          </a:ln>
        </p:spPr>
        <p:style>
          <a:lnRef idx="1">
            <a:schemeClr val="accent1"/>
          </a:lnRef>
          <a:fillRef idx="0">
            <a:schemeClr val="accent1"/>
          </a:fillRef>
          <a:effectRef idx="0">
            <a:schemeClr val="accent1"/>
          </a:effectRef>
          <a:fontRef idx="minor">
            <a:schemeClr val="tx1"/>
          </a:fontRef>
        </p:style>
      </p:cxnSp>
      <p:sp>
        <p:nvSpPr>
          <p:cNvPr id="19" name="テキスト ボックス 18"/>
          <p:cNvSpPr txBox="1"/>
          <p:nvPr/>
        </p:nvSpPr>
        <p:spPr>
          <a:xfrm>
            <a:off x="1553429" y="2833451"/>
            <a:ext cx="692968" cy="262829"/>
          </a:xfrm>
          <a:prstGeom prst="rect">
            <a:avLst/>
          </a:prstGeom>
          <a:noFill/>
        </p:spPr>
        <p:txBody>
          <a:bodyPr wrap="square" rtlCol="0">
            <a:spAutoFit/>
          </a:bodyPr>
          <a:lstStyle/>
          <a:p>
            <a:pPr algn="ctr"/>
            <a:r>
              <a:rPr lang="ja-JP" altLang="en-US" sz="1108" spc="138" dirty="0">
                <a:latin typeface="ＭＳ Ｐゴシック" panose="020B0600070205080204" pitchFamily="50" charset="-128"/>
                <a:ea typeface="ＭＳ Ｐゴシック" panose="020B0600070205080204" pitchFamily="50" charset="-128"/>
              </a:rPr>
              <a:t>報告</a:t>
            </a:r>
          </a:p>
        </p:txBody>
      </p:sp>
      <p:sp>
        <p:nvSpPr>
          <p:cNvPr id="20" name="テキスト ボックス 19"/>
          <p:cNvSpPr txBox="1"/>
          <p:nvPr/>
        </p:nvSpPr>
        <p:spPr>
          <a:xfrm>
            <a:off x="1553429" y="3169368"/>
            <a:ext cx="692968" cy="262829"/>
          </a:xfrm>
          <a:prstGeom prst="rect">
            <a:avLst/>
          </a:prstGeom>
          <a:noFill/>
        </p:spPr>
        <p:txBody>
          <a:bodyPr wrap="square" rtlCol="0">
            <a:spAutoFit/>
          </a:bodyPr>
          <a:lstStyle/>
          <a:p>
            <a:pPr algn="ctr"/>
            <a:r>
              <a:rPr lang="ja-JP" altLang="en-US" sz="1108" spc="138" dirty="0">
                <a:latin typeface="ＭＳ Ｐゴシック" panose="020B0600070205080204" pitchFamily="50" charset="-128"/>
                <a:ea typeface="ＭＳ Ｐゴシック" panose="020B0600070205080204" pitchFamily="50" charset="-128"/>
              </a:rPr>
              <a:t>依頼</a:t>
            </a:r>
          </a:p>
        </p:txBody>
      </p:sp>
      <p:graphicFrame>
        <p:nvGraphicFramePr>
          <p:cNvPr id="29" name="表 28"/>
          <p:cNvGraphicFramePr>
            <a:graphicFrameLocks noGrp="1"/>
          </p:cNvGraphicFramePr>
          <p:nvPr/>
        </p:nvGraphicFramePr>
        <p:xfrm>
          <a:off x="6391788" y="2948546"/>
          <a:ext cx="2213550" cy="844062"/>
        </p:xfrm>
        <a:graphic>
          <a:graphicData uri="http://schemas.openxmlformats.org/drawingml/2006/table">
            <a:tbl>
              <a:tblPr firstRow="1" bandRow="1">
                <a:tableStyleId>{5C22544A-7EE6-4342-B048-85BDC9FD1C3A}</a:tableStyleId>
              </a:tblPr>
              <a:tblGrid>
                <a:gridCol w="2213550">
                  <a:extLst>
                    <a:ext uri="{9D8B030D-6E8A-4147-A177-3AD203B41FA5}">
                      <a16:colId xmlns:a16="http://schemas.microsoft.com/office/drawing/2014/main" val="20000"/>
                    </a:ext>
                  </a:extLst>
                </a:gridCol>
              </a:tblGrid>
              <a:tr h="422031">
                <a:tc>
                  <a:txBody>
                    <a:bodyPr/>
                    <a:lstStyle/>
                    <a:p>
                      <a:pPr algn="ctr"/>
                      <a:r>
                        <a:rPr kumimoji="1" lang="ja-JP" altLang="en-US" sz="1100" dirty="0">
                          <a:solidFill>
                            <a:schemeClr val="tx1"/>
                          </a:solidFill>
                          <a:latin typeface="ＭＳ Ｐゴシック" panose="020B0600070205080204" pitchFamily="50" charset="-128"/>
                          <a:ea typeface="ＭＳ Ｐゴシック" panose="020B0600070205080204" pitchFamily="50" charset="-128"/>
                        </a:rPr>
                        <a:t>日本産業・医療ガス協会</a:t>
                      </a:r>
                      <a:endParaRPr kumimoji="1" lang="en-US" altLang="ja-JP" sz="1100" dirty="0">
                        <a:solidFill>
                          <a:schemeClr val="tx1"/>
                        </a:solidFill>
                        <a:latin typeface="ＭＳ Ｐゴシック" panose="020B0600070205080204" pitchFamily="50" charset="-128"/>
                        <a:ea typeface="ＭＳ Ｐゴシック" panose="020B0600070205080204" pitchFamily="50" charset="-128"/>
                      </a:endParaRPr>
                    </a:p>
                    <a:p>
                      <a:pPr algn="ctr"/>
                      <a:r>
                        <a:rPr kumimoji="1" lang="ja-JP" altLang="en-US" sz="1100" dirty="0">
                          <a:solidFill>
                            <a:schemeClr val="tx1"/>
                          </a:solidFill>
                          <a:latin typeface="ＭＳ Ｐゴシック" panose="020B0600070205080204" pitchFamily="50" charset="-128"/>
                          <a:ea typeface="ＭＳ Ｐゴシック" panose="020B0600070205080204" pitchFamily="50" charset="-128"/>
                        </a:rPr>
                        <a:t>各地域本部</a:t>
                      </a: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AFF"/>
                    </a:solidFill>
                  </a:tcPr>
                </a:tc>
                <a:extLst>
                  <a:ext uri="{0D108BD9-81ED-4DB2-BD59-A6C34878D82A}">
                    <a16:rowId xmlns:a16="http://schemas.microsoft.com/office/drawing/2014/main" val="10000"/>
                  </a:ext>
                </a:extLst>
              </a:tr>
              <a:tr h="422031">
                <a:tc>
                  <a:txBody>
                    <a:bodyPr/>
                    <a:lstStyle/>
                    <a:p>
                      <a:pPr algn="ctr"/>
                      <a:r>
                        <a:rPr kumimoji="1" lang="ja-JP" altLang="en-US" sz="1100" dirty="0">
                          <a:solidFill>
                            <a:schemeClr val="tx1"/>
                          </a:solidFill>
                          <a:latin typeface="ＭＳ Ｐゴシック" panose="020B0600070205080204" pitchFamily="50" charset="-128"/>
                          <a:ea typeface="ＭＳ Ｐゴシック" panose="020B0600070205080204" pitchFamily="50" charset="-128"/>
                        </a:rPr>
                        <a:t>北海道・東北・東海・北陸</a:t>
                      </a:r>
                      <a:endParaRPr kumimoji="1" lang="en-US" altLang="ja-JP" sz="1100" dirty="0">
                        <a:solidFill>
                          <a:schemeClr val="tx1"/>
                        </a:solidFill>
                        <a:latin typeface="ＭＳ Ｐゴシック" panose="020B0600070205080204" pitchFamily="50" charset="-128"/>
                        <a:ea typeface="ＭＳ Ｐゴシック" panose="020B0600070205080204" pitchFamily="50" charset="-128"/>
                      </a:endParaRPr>
                    </a:p>
                    <a:p>
                      <a:pPr algn="ctr"/>
                      <a:r>
                        <a:rPr kumimoji="1" lang="ja-JP" altLang="en-US" sz="1100" dirty="0">
                          <a:solidFill>
                            <a:schemeClr val="tx1"/>
                          </a:solidFill>
                          <a:latin typeface="ＭＳ Ｐゴシック" panose="020B0600070205080204" pitchFamily="50" charset="-128"/>
                          <a:ea typeface="ＭＳ Ｐゴシック" panose="020B0600070205080204" pitchFamily="50" charset="-128"/>
                        </a:rPr>
                        <a:t>近畿・中国・四国・九州</a:t>
                      </a: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3FAFF"/>
                    </a:solidFill>
                  </a:tcPr>
                </a:tc>
                <a:extLst>
                  <a:ext uri="{0D108BD9-81ED-4DB2-BD59-A6C34878D82A}">
                    <a16:rowId xmlns:a16="http://schemas.microsoft.com/office/drawing/2014/main" val="10001"/>
                  </a:ext>
                </a:extLst>
              </a:tr>
            </a:tbl>
          </a:graphicData>
        </a:graphic>
      </p:graphicFrame>
      <p:sp>
        <p:nvSpPr>
          <p:cNvPr id="31" name="テキスト ボックス 30"/>
          <p:cNvSpPr txBox="1"/>
          <p:nvPr/>
        </p:nvSpPr>
        <p:spPr>
          <a:xfrm>
            <a:off x="2233204" y="5606660"/>
            <a:ext cx="802378" cy="433324"/>
          </a:xfrm>
          <a:prstGeom prst="rect">
            <a:avLst/>
          </a:prstGeom>
          <a:solidFill>
            <a:srgbClr val="EBFFFA"/>
          </a:solidFill>
          <a:ln w="12700">
            <a:solidFill>
              <a:schemeClr val="tx1"/>
            </a:solidFill>
          </a:ln>
        </p:spPr>
        <p:txBody>
          <a:bodyPr wrap="square" rtlCol="0">
            <a:spAutoFit/>
          </a:bodyPr>
          <a:lstStyle/>
          <a:p>
            <a:pPr algn="ctr"/>
            <a:r>
              <a:rPr lang="ja-JP" altLang="en-US" sz="1108" spc="138" dirty="0">
                <a:latin typeface="ＭＳ Ｐゴシック" panose="020B0600070205080204" pitchFamily="50" charset="-128"/>
                <a:ea typeface="ＭＳ Ｐゴシック" panose="020B0600070205080204" pitchFamily="50" charset="-128"/>
              </a:rPr>
              <a:t>医療ガス</a:t>
            </a:r>
            <a:endParaRPr lang="en-US" altLang="ja-JP" sz="1108" spc="138" dirty="0">
              <a:latin typeface="ＭＳ Ｐゴシック" panose="020B0600070205080204" pitchFamily="50" charset="-128"/>
              <a:ea typeface="ＭＳ Ｐゴシック" panose="020B0600070205080204" pitchFamily="50" charset="-128"/>
            </a:endParaRPr>
          </a:p>
          <a:p>
            <a:pPr algn="ctr"/>
            <a:r>
              <a:rPr lang="ja-JP" altLang="en-US" sz="1108" spc="138" dirty="0">
                <a:latin typeface="ＭＳ Ｐゴシック" panose="020B0600070205080204" pitchFamily="50" charset="-128"/>
                <a:ea typeface="ＭＳ Ｐゴシック" panose="020B0600070205080204" pitchFamily="50" charset="-128"/>
              </a:rPr>
              <a:t>販売店</a:t>
            </a:r>
          </a:p>
        </p:txBody>
      </p:sp>
      <p:sp>
        <p:nvSpPr>
          <p:cNvPr id="34" name="テキスト ボックス 33"/>
          <p:cNvSpPr txBox="1"/>
          <p:nvPr/>
        </p:nvSpPr>
        <p:spPr>
          <a:xfrm>
            <a:off x="6148683" y="4689466"/>
            <a:ext cx="1968668" cy="433324"/>
          </a:xfrm>
          <a:prstGeom prst="rect">
            <a:avLst/>
          </a:prstGeom>
          <a:solidFill>
            <a:srgbClr val="EBFFFA"/>
          </a:solidFill>
          <a:ln w="12700">
            <a:solidFill>
              <a:schemeClr val="tx1"/>
            </a:solidFill>
          </a:ln>
        </p:spPr>
        <p:txBody>
          <a:bodyPr wrap="square" rtlCol="0">
            <a:spAutoFit/>
          </a:bodyPr>
          <a:lstStyle/>
          <a:p>
            <a:pPr algn="ctr"/>
            <a:r>
              <a:rPr lang="ja-JP" altLang="en-US" sz="1108" spc="138" dirty="0">
                <a:latin typeface="ＭＳ Ｐゴシック" panose="020B0600070205080204" pitchFamily="50" charset="-128"/>
                <a:ea typeface="ＭＳ Ｐゴシック" panose="020B0600070205080204" pitchFamily="50" charset="-128"/>
              </a:rPr>
              <a:t>東京都周辺県バックアップ</a:t>
            </a:r>
            <a:endParaRPr lang="en-US" altLang="ja-JP" sz="1108" spc="138" dirty="0">
              <a:latin typeface="ＭＳ Ｐゴシック" panose="020B0600070205080204" pitchFamily="50" charset="-128"/>
              <a:ea typeface="ＭＳ Ｐゴシック" panose="020B0600070205080204" pitchFamily="50" charset="-128"/>
            </a:endParaRPr>
          </a:p>
          <a:p>
            <a:pPr algn="ctr"/>
            <a:r>
              <a:rPr lang="ja-JP" altLang="en-US" sz="1108" spc="138" dirty="0">
                <a:latin typeface="ＭＳ Ｐゴシック" panose="020B0600070205080204" pitchFamily="50" charset="-128"/>
                <a:ea typeface="ＭＳ Ｐゴシック" panose="020B0600070205080204" pitchFamily="50" charset="-128"/>
              </a:rPr>
              <a:t>医療ガス充塡事業所</a:t>
            </a:r>
          </a:p>
        </p:txBody>
      </p:sp>
      <p:sp>
        <p:nvSpPr>
          <p:cNvPr id="35" name="テキスト ボックス 34"/>
          <p:cNvSpPr txBox="1"/>
          <p:nvPr/>
        </p:nvSpPr>
        <p:spPr>
          <a:xfrm>
            <a:off x="3609525" y="5621102"/>
            <a:ext cx="1968668" cy="433324"/>
          </a:xfrm>
          <a:prstGeom prst="rect">
            <a:avLst/>
          </a:prstGeom>
          <a:solidFill>
            <a:srgbClr val="EBFFFA"/>
          </a:solidFill>
          <a:ln w="12700">
            <a:solidFill>
              <a:schemeClr val="tx1"/>
            </a:solidFill>
          </a:ln>
        </p:spPr>
        <p:txBody>
          <a:bodyPr wrap="square" rtlCol="0">
            <a:spAutoFit/>
          </a:bodyPr>
          <a:lstStyle/>
          <a:p>
            <a:pPr algn="ctr"/>
            <a:r>
              <a:rPr lang="ja-JP" altLang="en-US" sz="1108" spc="138" dirty="0">
                <a:latin typeface="ＭＳ Ｐゴシック" panose="020B0600070205080204" pitchFamily="50" charset="-128"/>
                <a:ea typeface="ＭＳ Ｐゴシック" panose="020B0600070205080204" pitchFamily="50" charset="-128"/>
              </a:rPr>
              <a:t>東京都内</a:t>
            </a:r>
            <a:endParaRPr lang="en-US" altLang="ja-JP" sz="1108" spc="138" dirty="0">
              <a:latin typeface="ＭＳ Ｐゴシック" panose="020B0600070205080204" pitchFamily="50" charset="-128"/>
              <a:ea typeface="ＭＳ Ｐゴシック" panose="020B0600070205080204" pitchFamily="50" charset="-128"/>
            </a:endParaRPr>
          </a:p>
          <a:p>
            <a:pPr algn="ctr"/>
            <a:r>
              <a:rPr lang="ja-JP" altLang="en-US" sz="1108" spc="138" dirty="0">
                <a:latin typeface="ＭＳ Ｐゴシック" panose="020B0600070205080204" pitchFamily="50" charset="-128"/>
                <a:ea typeface="ＭＳ Ｐゴシック" panose="020B0600070205080204" pitchFamily="50" charset="-128"/>
              </a:rPr>
              <a:t>医療ガス充塡事業所</a:t>
            </a:r>
          </a:p>
        </p:txBody>
      </p:sp>
      <p:cxnSp>
        <p:nvCxnSpPr>
          <p:cNvPr id="36" name="直線矢印コネクタ 35"/>
          <p:cNvCxnSpPr/>
          <p:nvPr/>
        </p:nvCxnSpPr>
        <p:spPr>
          <a:xfrm flipH="1" flipV="1">
            <a:off x="4005444" y="2618043"/>
            <a:ext cx="3026" cy="316117"/>
          </a:xfrm>
          <a:prstGeom prst="straightConnector1">
            <a:avLst/>
          </a:prstGeom>
          <a:ln w="38100">
            <a:solidFill>
              <a:srgbClr val="0000FF"/>
            </a:solidFill>
            <a:tailEnd type="triangle"/>
          </a:ln>
        </p:spPr>
        <p:style>
          <a:lnRef idx="1">
            <a:schemeClr val="accent1"/>
          </a:lnRef>
          <a:fillRef idx="0">
            <a:schemeClr val="accent1"/>
          </a:fillRef>
          <a:effectRef idx="0">
            <a:schemeClr val="accent1"/>
          </a:effectRef>
          <a:fontRef idx="minor">
            <a:schemeClr val="tx1"/>
          </a:fontRef>
        </p:style>
      </p:cxnSp>
      <p:sp>
        <p:nvSpPr>
          <p:cNvPr id="38" name="テキスト ボックス 37"/>
          <p:cNvSpPr txBox="1"/>
          <p:nvPr/>
        </p:nvSpPr>
        <p:spPr>
          <a:xfrm>
            <a:off x="3997440" y="2648256"/>
            <a:ext cx="692968" cy="262829"/>
          </a:xfrm>
          <a:prstGeom prst="rect">
            <a:avLst/>
          </a:prstGeom>
          <a:noFill/>
        </p:spPr>
        <p:txBody>
          <a:bodyPr wrap="square" rtlCol="0">
            <a:spAutoFit/>
          </a:bodyPr>
          <a:lstStyle/>
          <a:p>
            <a:pPr algn="ctr"/>
            <a:r>
              <a:rPr lang="ja-JP" altLang="en-US" sz="1108" spc="138" dirty="0">
                <a:latin typeface="ＭＳ Ｐゴシック" panose="020B0600070205080204" pitchFamily="50" charset="-128"/>
                <a:ea typeface="ＭＳ Ｐゴシック" panose="020B0600070205080204" pitchFamily="50" charset="-128"/>
              </a:rPr>
              <a:t>報告</a:t>
            </a:r>
          </a:p>
        </p:txBody>
      </p:sp>
      <p:cxnSp>
        <p:nvCxnSpPr>
          <p:cNvPr id="39" name="直線矢印コネクタ 38"/>
          <p:cNvCxnSpPr/>
          <p:nvPr/>
        </p:nvCxnSpPr>
        <p:spPr>
          <a:xfrm>
            <a:off x="2636482" y="4213922"/>
            <a:ext cx="1" cy="478802"/>
          </a:xfrm>
          <a:prstGeom prst="straightConnector1">
            <a:avLst/>
          </a:prstGeom>
          <a:ln w="38100">
            <a:solidFill>
              <a:srgbClr val="0000FF"/>
            </a:solidFill>
            <a:tailEnd type="triangle"/>
          </a:ln>
        </p:spPr>
        <p:style>
          <a:lnRef idx="1">
            <a:schemeClr val="accent1"/>
          </a:lnRef>
          <a:fillRef idx="0">
            <a:schemeClr val="accent1"/>
          </a:fillRef>
          <a:effectRef idx="0">
            <a:schemeClr val="accent1"/>
          </a:effectRef>
          <a:fontRef idx="minor">
            <a:schemeClr val="tx1"/>
          </a:fontRef>
        </p:style>
      </p:cxnSp>
      <p:sp>
        <p:nvSpPr>
          <p:cNvPr id="41" name="テキスト ボックス 40"/>
          <p:cNvSpPr txBox="1"/>
          <p:nvPr/>
        </p:nvSpPr>
        <p:spPr>
          <a:xfrm>
            <a:off x="2121808" y="4316859"/>
            <a:ext cx="692968" cy="262829"/>
          </a:xfrm>
          <a:prstGeom prst="rect">
            <a:avLst/>
          </a:prstGeom>
          <a:noFill/>
        </p:spPr>
        <p:txBody>
          <a:bodyPr wrap="square" rtlCol="0">
            <a:spAutoFit/>
          </a:bodyPr>
          <a:lstStyle/>
          <a:p>
            <a:pPr algn="ctr"/>
            <a:r>
              <a:rPr lang="ja-JP" altLang="en-US" sz="1108" spc="138" dirty="0">
                <a:latin typeface="ＭＳ Ｐゴシック" panose="020B0600070205080204" pitchFamily="50" charset="-128"/>
                <a:ea typeface="ＭＳ Ｐゴシック" panose="020B0600070205080204" pitchFamily="50" charset="-128"/>
              </a:rPr>
              <a:t>依頼</a:t>
            </a:r>
          </a:p>
        </p:txBody>
      </p:sp>
      <p:cxnSp>
        <p:nvCxnSpPr>
          <p:cNvPr id="42" name="直線矢印コネクタ 41"/>
          <p:cNvCxnSpPr/>
          <p:nvPr/>
        </p:nvCxnSpPr>
        <p:spPr>
          <a:xfrm>
            <a:off x="2636482" y="5116489"/>
            <a:ext cx="1" cy="478802"/>
          </a:xfrm>
          <a:prstGeom prst="straightConnector1">
            <a:avLst/>
          </a:prstGeom>
          <a:ln w="38100">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45" name="直線矢印コネクタ 44"/>
          <p:cNvCxnSpPr/>
          <p:nvPr/>
        </p:nvCxnSpPr>
        <p:spPr>
          <a:xfrm>
            <a:off x="2831426" y="4211238"/>
            <a:ext cx="0" cy="317215"/>
          </a:xfrm>
          <a:prstGeom prst="straightConnector1">
            <a:avLst/>
          </a:prstGeom>
          <a:ln w="38100">
            <a:solidFill>
              <a:srgbClr val="0000FF"/>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7" name="直線矢印コネクタ 46"/>
          <p:cNvCxnSpPr/>
          <p:nvPr/>
        </p:nvCxnSpPr>
        <p:spPr>
          <a:xfrm flipV="1">
            <a:off x="2811927" y="4518155"/>
            <a:ext cx="1789052" cy="1"/>
          </a:xfrm>
          <a:prstGeom prst="straightConnector1">
            <a:avLst/>
          </a:prstGeom>
          <a:ln w="38100">
            <a:solidFill>
              <a:srgbClr val="0000FF"/>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61" name="テキスト ボックス 60"/>
          <p:cNvSpPr txBox="1"/>
          <p:nvPr/>
        </p:nvSpPr>
        <p:spPr>
          <a:xfrm>
            <a:off x="3304453" y="4282584"/>
            <a:ext cx="692968" cy="262829"/>
          </a:xfrm>
          <a:prstGeom prst="rect">
            <a:avLst/>
          </a:prstGeom>
          <a:noFill/>
        </p:spPr>
        <p:txBody>
          <a:bodyPr wrap="square" rtlCol="0">
            <a:spAutoFit/>
          </a:bodyPr>
          <a:lstStyle/>
          <a:p>
            <a:pPr algn="ctr"/>
            <a:r>
              <a:rPr lang="ja-JP" altLang="en-US" sz="1108" spc="138" dirty="0">
                <a:latin typeface="ＭＳ Ｐゴシック" panose="020B0600070205080204" pitchFamily="50" charset="-128"/>
                <a:ea typeface="ＭＳ Ｐゴシック" panose="020B0600070205080204" pitchFamily="50" charset="-128"/>
              </a:rPr>
              <a:t>依頼</a:t>
            </a:r>
          </a:p>
        </p:txBody>
      </p:sp>
      <p:cxnSp>
        <p:nvCxnSpPr>
          <p:cNvPr id="63" name="直線矢印コネクタ 62"/>
          <p:cNvCxnSpPr/>
          <p:nvPr/>
        </p:nvCxnSpPr>
        <p:spPr>
          <a:xfrm>
            <a:off x="2833259" y="5125440"/>
            <a:ext cx="0" cy="331724"/>
          </a:xfrm>
          <a:prstGeom prst="straightConnector1">
            <a:avLst/>
          </a:prstGeom>
          <a:ln w="38100">
            <a:solidFill>
              <a:srgbClr val="0000FF"/>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4" name="直線矢印コネクタ 63"/>
          <p:cNvCxnSpPr/>
          <p:nvPr/>
        </p:nvCxnSpPr>
        <p:spPr>
          <a:xfrm>
            <a:off x="2833840" y="5438476"/>
            <a:ext cx="1787245" cy="0"/>
          </a:xfrm>
          <a:prstGeom prst="straightConnector1">
            <a:avLst/>
          </a:prstGeom>
          <a:ln w="38100">
            <a:solidFill>
              <a:srgbClr val="0000FF"/>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65" name="テキスト ボックス 64"/>
          <p:cNvSpPr txBox="1"/>
          <p:nvPr/>
        </p:nvSpPr>
        <p:spPr>
          <a:xfrm>
            <a:off x="3335291" y="5201474"/>
            <a:ext cx="692968" cy="262829"/>
          </a:xfrm>
          <a:prstGeom prst="rect">
            <a:avLst/>
          </a:prstGeom>
          <a:noFill/>
        </p:spPr>
        <p:txBody>
          <a:bodyPr wrap="square" rtlCol="0">
            <a:spAutoFit/>
          </a:bodyPr>
          <a:lstStyle/>
          <a:p>
            <a:pPr algn="ctr"/>
            <a:r>
              <a:rPr lang="ja-JP" altLang="en-US" sz="1108" spc="138" dirty="0">
                <a:latin typeface="ＭＳ Ｐゴシック" panose="020B0600070205080204" pitchFamily="50" charset="-128"/>
                <a:ea typeface="ＭＳ Ｐゴシック" panose="020B0600070205080204" pitchFamily="50" charset="-128"/>
              </a:rPr>
              <a:t>依頼</a:t>
            </a:r>
          </a:p>
        </p:txBody>
      </p:sp>
      <p:sp>
        <p:nvSpPr>
          <p:cNvPr id="67" name="テキスト ボックス 66"/>
          <p:cNvSpPr txBox="1"/>
          <p:nvPr/>
        </p:nvSpPr>
        <p:spPr>
          <a:xfrm>
            <a:off x="5767518" y="2833451"/>
            <a:ext cx="692968" cy="262829"/>
          </a:xfrm>
          <a:prstGeom prst="rect">
            <a:avLst/>
          </a:prstGeom>
          <a:noFill/>
        </p:spPr>
        <p:txBody>
          <a:bodyPr wrap="square" rtlCol="0">
            <a:spAutoFit/>
          </a:bodyPr>
          <a:lstStyle/>
          <a:p>
            <a:pPr algn="ctr"/>
            <a:r>
              <a:rPr lang="ja-JP" altLang="en-US" sz="1108" spc="138" dirty="0">
                <a:latin typeface="ＭＳ Ｐゴシック" panose="020B0600070205080204" pitchFamily="50" charset="-128"/>
                <a:ea typeface="ＭＳ Ｐゴシック" panose="020B0600070205080204" pitchFamily="50" charset="-128"/>
              </a:rPr>
              <a:t>報告</a:t>
            </a:r>
          </a:p>
        </p:txBody>
      </p:sp>
      <p:cxnSp>
        <p:nvCxnSpPr>
          <p:cNvPr id="70" name="直線矢印コネクタ 69"/>
          <p:cNvCxnSpPr/>
          <p:nvPr/>
        </p:nvCxnSpPr>
        <p:spPr>
          <a:xfrm>
            <a:off x="5578972" y="4826661"/>
            <a:ext cx="578212" cy="0"/>
          </a:xfrm>
          <a:prstGeom prst="straightConnector1">
            <a:avLst/>
          </a:prstGeom>
          <a:ln w="38100">
            <a:solidFill>
              <a:srgbClr val="0000FF"/>
            </a:solidFill>
            <a:tailEnd type="triangle"/>
          </a:ln>
        </p:spPr>
        <p:style>
          <a:lnRef idx="1">
            <a:schemeClr val="accent1"/>
          </a:lnRef>
          <a:fillRef idx="0">
            <a:schemeClr val="accent1"/>
          </a:fillRef>
          <a:effectRef idx="0">
            <a:schemeClr val="accent1"/>
          </a:effectRef>
          <a:fontRef idx="minor">
            <a:schemeClr val="tx1"/>
          </a:fontRef>
        </p:style>
      </p:cxnSp>
      <p:sp>
        <p:nvSpPr>
          <p:cNvPr id="71" name="テキスト ボックス 70"/>
          <p:cNvSpPr txBox="1"/>
          <p:nvPr/>
        </p:nvSpPr>
        <p:spPr>
          <a:xfrm>
            <a:off x="5508398" y="4561621"/>
            <a:ext cx="692968" cy="262829"/>
          </a:xfrm>
          <a:prstGeom prst="rect">
            <a:avLst/>
          </a:prstGeom>
          <a:noFill/>
        </p:spPr>
        <p:txBody>
          <a:bodyPr wrap="square" rtlCol="0">
            <a:spAutoFit/>
          </a:bodyPr>
          <a:lstStyle/>
          <a:p>
            <a:pPr algn="ctr"/>
            <a:r>
              <a:rPr lang="ja-JP" altLang="en-US" sz="1108" spc="138" dirty="0">
                <a:latin typeface="ＭＳ Ｐゴシック" panose="020B0600070205080204" pitchFamily="50" charset="-128"/>
                <a:ea typeface="ＭＳ Ｐゴシック" panose="020B0600070205080204" pitchFamily="50" charset="-128"/>
              </a:rPr>
              <a:t>依頼</a:t>
            </a:r>
          </a:p>
        </p:txBody>
      </p:sp>
      <p:cxnSp>
        <p:nvCxnSpPr>
          <p:cNvPr id="72" name="直線矢印コネクタ 71"/>
          <p:cNvCxnSpPr/>
          <p:nvPr/>
        </p:nvCxnSpPr>
        <p:spPr>
          <a:xfrm>
            <a:off x="3039550" y="4901455"/>
            <a:ext cx="578212" cy="0"/>
          </a:xfrm>
          <a:prstGeom prst="straightConnector1">
            <a:avLst/>
          </a:prstGeom>
          <a:ln w="38100">
            <a:solidFill>
              <a:srgbClr val="0000FF"/>
            </a:solidFill>
            <a:tailEnd type="triangle"/>
          </a:ln>
        </p:spPr>
        <p:style>
          <a:lnRef idx="1">
            <a:schemeClr val="accent1"/>
          </a:lnRef>
          <a:fillRef idx="0">
            <a:schemeClr val="accent1"/>
          </a:fillRef>
          <a:effectRef idx="0">
            <a:schemeClr val="accent1"/>
          </a:effectRef>
          <a:fontRef idx="minor">
            <a:schemeClr val="tx1"/>
          </a:fontRef>
        </p:style>
      </p:cxnSp>
      <p:sp>
        <p:nvSpPr>
          <p:cNvPr id="73" name="テキスト ボックス 72"/>
          <p:cNvSpPr txBox="1"/>
          <p:nvPr/>
        </p:nvSpPr>
        <p:spPr>
          <a:xfrm>
            <a:off x="2993493" y="4637283"/>
            <a:ext cx="692968" cy="262829"/>
          </a:xfrm>
          <a:prstGeom prst="rect">
            <a:avLst/>
          </a:prstGeom>
          <a:noFill/>
        </p:spPr>
        <p:txBody>
          <a:bodyPr wrap="square" rtlCol="0">
            <a:spAutoFit/>
          </a:bodyPr>
          <a:lstStyle/>
          <a:p>
            <a:pPr algn="ctr"/>
            <a:r>
              <a:rPr lang="ja-JP" altLang="en-US" sz="1108" spc="138" dirty="0">
                <a:latin typeface="ＭＳ Ｐゴシック" panose="020B0600070205080204" pitchFamily="50" charset="-128"/>
                <a:ea typeface="ＭＳ Ｐゴシック" panose="020B0600070205080204" pitchFamily="50" charset="-128"/>
              </a:rPr>
              <a:t>依頼</a:t>
            </a:r>
          </a:p>
        </p:txBody>
      </p:sp>
      <p:cxnSp>
        <p:nvCxnSpPr>
          <p:cNvPr id="74" name="直線矢印コネクタ 73"/>
          <p:cNvCxnSpPr/>
          <p:nvPr/>
        </p:nvCxnSpPr>
        <p:spPr>
          <a:xfrm flipH="1">
            <a:off x="5564679" y="4967851"/>
            <a:ext cx="578212" cy="0"/>
          </a:xfrm>
          <a:prstGeom prst="straightConnector1">
            <a:avLst/>
          </a:prstGeom>
          <a:ln w="38100">
            <a:solidFill>
              <a:srgbClr val="00CC99"/>
            </a:solidFill>
            <a:tailEnd type="triangle"/>
          </a:ln>
        </p:spPr>
        <p:style>
          <a:lnRef idx="1">
            <a:schemeClr val="accent1"/>
          </a:lnRef>
          <a:fillRef idx="0">
            <a:schemeClr val="accent1"/>
          </a:fillRef>
          <a:effectRef idx="0">
            <a:schemeClr val="accent1"/>
          </a:effectRef>
          <a:fontRef idx="minor">
            <a:schemeClr val="tx1"/>
          </a:fontRef>
        </p:style>
      </p:cxnSp>
      <p:sp>
        <p:nvSpPr>
          <p:cNvPr id="75" name="テキスト ボックス 74"/>
          <p:cNvSpPr txBox="1"/>
          <p:nvPr/>
        </p:nvSpPr>
        <p:spPr>
          <a:xfrm>
            <a:off x="5508398" y="4998466"/>
            <a:ext cx="692968" cy="262829"/>
          </a:xfrm>
          <a:prstGeom prst="rect">
            <a:avLst/>
          </a:prstGeom>
          <a:noFill/>
          <a:ln>
            <a:noFill/>
          </a:ln>
        </p:spPr>
        <p:txBody>
          <a:bodyPr wrap="square" rtlCol="0">
            <a:spAutoFit/>
          </a:bodyPr>
          <a:lstStyle/>
          <a:p>
            <a:pPr algn="ctr"/>
            <a:r>
              <a:rPr lang="ja-JP" altLang="en-US" sz="1108" spc="138" dirty="0">
                <a:solidFill>
                  <a:srgbClr val="006666"/>
                </a:solidFill>
                <a:latin typeface="ＭＳ Ｐゴシック" panose="020B0600070205080204" pitchFamily="50" charset="-128"/>
                <a:ea typeface="ＭＳ Ｐゴシック" panose="020B0600070205080204" pitchFamily="50" charset="-128"/>
              </a:rPr>
              <a:t>納入</a:t>
            </a:r>
          </a:p>
        </p:txBody>
      </p:sp>
      <p:cxnSp>
        <p:nvCxnSpPr>
          <p:cNvPr id="82" name="直線矢印コネクタ 81"/>
          <p:cNvCxnSpPr/>
          <p:nvPr/>
        </p:nvCxnSpPr>
        <p:spPr>
          <a:xfrm>
            <a:off x="3044307" y="5747604"/>
            <a:ext cx="578212" cy="0"/>
          </a:xfrm>
          <a:prstGeom prst="straightConnector1">
            <a:avLst/>
          </a:prstGeom>
          <a:ln w="38100">
            <a:solidFill>
              <a:srgbClr val="0000FF"/>
            </a:solidFill>
            <a:tailEnd type="triangle"/>
          </a:ln>
        </p:spPr>
        <p:style>
          <a:lnRef idx="1">
            <a:schemeClr val="accent1"/>
          </a:lnRef>
          <a:fillRef idx="0">
            <a:schemeClr val="accent1"/>
          </a:fillRef>
          <a:effectRef idx="0">
            <a:schemeClr val="accent1"/>
          </a:effectRef>
          <a:fontRef idx="minor">
            <a:schemeClr val="tx1"/>
          </a:fontRef>
        </p:style>
      </p:cxnSp>
      <p:sp>
        <p:nvSpPr>
          <p:cNvPr id="83" name="テキスト ボックス 82"/>
          <p:cNvSpPr txBox="1"/>
          <p:nvPr/>
        </p:nvSpPr>
        <p:spPr>
          <a:xfrm>
            <a:off x="2973732" y="5482563"/>
            <a:ext cx="692968" cy="262829"/>
          </a:xfrm>
          <a:prstGeom prst="rect">
            <a:avLst/>
          </a:prstGeom>
          <a:noFill/>
        </p:spPr>
        <p:txBody>
          <a:bodyPr wrap="square" rtlCol="0">
            <a:spAutoFit/>
          </a:bodyPr>
          <a:lstStyle/>
          <a:p>
            <a:pPr algn="ctr"/>
            <a:r>
              <a:rPr lang="ja-JP" altLang="en-US" sz="1108" spc="138" dirty="0">
                <a:latin typeface="ＭＳ Ｐゴシック" panose="020B0600070205080204" pitchFamily="50" charset="-128"/>
                <a:ea typeface="ＭＳ Ｐゴシック" panose="020B0600070205080204" pitchFamily="50" charset="-128"/>
              </a:rPr>
              <a:t>依頼</a:t>
            </a:r>
          </a:p>
        </p:txBody>
      </p:sp>
      <p:cxnSp>
        <p:nvCxnSpPr>
          <p:cNvPr id="84" name="直線矢印コネクタ 83"/>
          <p:cNvCxnSpPr/>
          <p:nvPr/>
        </p:nvCxnSpPr>
        <p:spPr>
          <a:xfrm flipH="1">
            <a:off x="3030013" y="5888794"/>
            <a:ext cx="578212" cy="0"/>
          </a:xfrm>
          <a:prstGeom prst="straightConnector1">
            <a:avLst/>
          </a:prstGeom>
          <a:ln w="38100">
            <a:solidFill>
              <a:srgbClr val="00CC99"/>
            </a:solidFill>
            <a:tailEnd type="triangle"/>
          </a:ln>
        </p:spPr>
        <p:style>
          <a:lnRef idx="1">
            <a:schemeClr val="accent1"/>
          </a:lnRef>
          <a:fillRef idx="0">
            <a:schemeClr val="accent1"/>
          </a:fillRef>
          <a:effectRef idx="0">
            <a:schemeClr val="accent1"/>
          </a:effectRef>
          <a:fontRef idx="minor">
            <a:schemeClr val="tx1"/>
          </a:fontRef>
        </p:style>
      </p:cxnSp>
      <p:sp>
        <p:nvSpPr>
          <p:cNvPr id="85" name="テキスト ボックス 84"/>
          <p:cNvSpPr txBox="1"/>
          <p:nvPr/>
        </p:nvSpPr>
        <p:spPr>
          <a:xfrm>
            <a:off x="2973732" y="5919409"/>
            <a:ext cx="692968" cy="262829"/>
          </a:xfrm>
          <a:prstGeom prst="rect">
            <a:avLst/>
          </a:prstGeom>
          <a:noFill/>
          <a:ln>
            <a:noFill/>
          </a:ln>
        </p:spPr>
        <p:txBody>
          <a:bodyPr wrap="square" rtlCol="0">
            <a:spAutoFit/>
          </a:bodyPr>
          <a:lstStyle/>
          <a:p>
            <a:pPr algn="ctr"/>
            <a:r>
              <a:rPr lang="ja-JP" altLang="en-US" sz="1108" spc="138" dirty="0">
                <a:solidFill>
                  <a:srgbClr val="006666"/>
                </a:solidFill>
                <a:latin typeface="ＭＳ Ｐゴシック" panose="020B0600070205080204" pitchFamily="50" charset="-128"/>
                <a:ea typeface="ＭＳ Ｐゴシック" panose="020B0600070205080204" pitchFamily="50" charset="-128"/>
              </a:rPr>
              <a:t>納入</a:t>
            </a:r>
          </a:p>
        </p:txBody>
      </p:sp>
      <p:cxnSp>
        <p:nvCxnSpPr>
          <p:cNvPr id="86" name="直線矢印コネクタ 85"/>
          <p:cNvCxnSpPr/>
          <p:nvPr/>
        </p:nvCxnSpPr>
        <p:spPr>
          <a:xfrm flipH="1">
            <a:off x="1197159" y="5888794"/>
            <a:ext cx="1025590" cy="0"/>
          </a:xfrm>
          <a:prstGeom prst="straightConnector1">
            <a:avLst/>
          </a:prstGeom>
          <a:ln w="38100">
            <a:solidFill>
              <a:srgbClr val="00CC99"/>
            </a:solidFill>
            <a:tailEnd type="triangle"/>
          </a:ln>
        </p:spPr>
        <p:style>
          <a:lnRef idx="1">
            <a:schemeClr val="accent1"/>
          </a:lnRef>
          <a:fillRef idx="0">
            <a:schemeClr val="accent1"/>
          </a:fillRef>
          <a:effectRef idx="0">
            <a:schemeClr val="accent1"/>
          </a:effectRef>
          <a:fontRef idx="minor">
            <a:schemeClr val="tx1"/>
          </a:fontRef>
        </p:style>
      </p:cxnSp>
      <p:sp>
        <p:nvSpPr>
          <p:cNvPr id="87" name="テキスト ボックス 86"/>
          <p:cNvSpPr txBox="1"/>
          <p:nvPr/>
        </p:nvSpPr>
        <p:spPr>
          <a:xfrm>
            <a:off x="1444379" y="5909103"/>
            <a:ext cx="692968" cy="262829"/>
          </a:xfrm>
          <a:prstGeom prst="rect">
            <a:avLst/>
          </a:prstGeom>
          <a:noFill/>
          <a:ln>
            <a:noFill/>
          </a:ln>
        </p:spPr>
        <p:txBody>
          <a:bodyPr wrap="square" rtlCol="0">
            <a:spAutoFit/>
          </a:bodyPr>
          <a:lstStyle/>
          <a:p>
            <a:pPr algn="ctr"/>
            <a:r>
              <a:rPr lang="ja-JP" altLang="en-US" sz="1108" spc="138" dirty="0">
                <a:solidFill>
                  <a:srgbClr val="006666"/>
                </a:solidFill>
                <a:latin typeface="ＭＳ Ｐゴシック" panose="020B0600070205080204" pitchFamily="50" charset="-128"/>
                <a:ea typeface="ＭＳ Ｐゴシック" panose="020B0600070205080204" pitchFamily="50" charset="-128"/>
              </a:rPr>
              <a:t>納入</a:t>
            </a:r>
          </a:p>
        </p:txBody>
      </p:sp>
      <p:cxnSp>
        <p:nvCxnSpPr>
          <p:cNvPr id="88" name="直線矢印コネクタ 87"/>
          <p:cNvCxnSpPr>
            <a:endCxn id="8" idx="2"/>
          </p:cNvCxnSpPr>
          <p:nvPr/>
        </p:nvCxnSpPr>
        <p:spPr>
          <a:xfrm flipH="1" flipV="1">
            <a:off x="1189454" y="5404273"/>
            <a:ext cx="7706" cy="878430"/>
          </a:xfrm>
          <a:prstGeom prst="straightConnector1">
            <a:avLst/>
          </a:prstGeom>
          <a:ln w="38100">
            <a:solidFill>
              <a:srgbClr val="00CC99"/>
            </a:solidFill>
            <a:tailEnd type="triangle"/>
          </a:ln>
        </p:spPr>
        <p:style>
          <a:lnRef idx="1">
            <a:schemeClr val="accent1"/>
          </a:lnRef>
          <a:fillRef idx="0">
            <a:schemeClr val="accent1"/>
          </a:fillRef>
          <a:effectRef idx="0">
            <a:schemeClr val="accent1"/>
          </a:effectRef>
          <a:fontRef idx="minor">
            <a:schemeClr val="tx1"/>
          </a:fontRef>
        </p:style>
      </p:cxnSp>
      <p:cxnSp>
        <p:nvCxnSpPr>
          <p:cNvPr id="90" name="直線矢印コネクタ 89"/>
          <p:cNvCxnSpPr/>
          <p:nvPr/>
        </p:nvCxnSpPr>
        <p:spPr>
          <a:xfrm>
            <a:off x="1189454" y="6282701"/>
            <a:ext cx="4924547" cy="0"/>
          </a:xfrm>
          <a:prstGeom prst="straightConnector1">
            <a:avLst/>
          </a:prstGeom>
          <a:ln w="38100">
            <a:solidFill>
              <a:srgbClr val="00CC9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3" name="直線矢印コネクタ 92"/>
          <p:cNvCxnSpPr/>
          <p:nvPr/>
        </p:nvCxnSpPr>
        <p:spPr>
          <a:xfrm rot="5400000" flipV="1">
            <a:off x="5474478" y="4817642"/>
            <a:ext cx="0" cy="1279045"/>
          </a:xfrm>
          <a:prstGeom prst="straightConnector1">
            <a:avLst/>
          </a:prstGeom>
          <a:ln w="38100">
            <a:solidFill>
              <a:srgbClr val="00CC9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4" name="直線矢印コネクタ 93"/>
          <p:cNvCxnSpPr/>
          <p:nvPr/>
        </p:nvCxnSpPr>
        <p:spPr>
          <a:xfrm>
            <a:off x="4846867" y="5115618"/>
            <a:ext cx="0" cy="341546"/>
          </a:xfrm>
          <a:prstGeom prst="straightConnector1">
            <a:avLst/>
          </a:prstGeom>
          <a:ln w="38100">
            <a:solidFill>
              <a:srgbClr val="00CC9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6" name="直線矢印コネクタ 95"/>
          <p:cNvCxnSpPr/>
          <p:nvPr/>
        </p:nvCxnSpPr>
        <p:spPr>
          <a:xfrm>
            <a:off x="6116834" y="5439417"/>
            <a:ext cx="0" cy="860273"/>
          </a:xfrm>
          <a:prstGeom prst="straightConnector1">
            <a:avLst/>
          </a:prstGeom>
          <a:ln w="38100">
            <a:solidFill>
              <a:srgbClr val="00CC9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02" name="テキスト ボックス 101"/>
          <p:cNvSpPr txBox="1"/>
          <p:nvPr/>
        </p:nvSpPr>
        <p:spPr>
          <a:xfrm>
            <a:off x="4787333" y="5160477"/>
            <a:ext cx="692968" cy="262829"/>
          </a:xfrm>
          <a:prstGeom prst="rect">
            <a:avLst/>
          </a:prstGeom>
          <a:noFill/>
          <a:ln>
            <a:noFill/>
          </a:ln>
        </p:spPr>
        <p:txBody>
          <a:bodyPr wrap="square" rtlCol="0">
            <a:spAutoFit/>
          </a:bodyPr>
          <a:lstStyle/>
          <a:p>
            <a:pPr algn="ctr"/>
            <a:r>
              <a:rPr lang="ja-JP" altLang="en-US" sz="1108" spc="138" dirty="0">
                <a:solidFill>
                  <a:srgbClr val="006666"/>
                </a:solidFill>
                <a:latin typeface="ＭＳ Ｐゴシック" panose="020B0600070205080204" pitchFamily="50" charset="-128"/>
                <a:ea typeface="ＭＳ Ｐゴシック" panose="020B0600070205080204" pitchFamily="50" charset="-128"/>
              </a:rPr>
              <a:t>納入</a:t>
            </a:r>
          </a:p>
        </p:txBody>
      </p:sp>
      <p:sp>
        <p:nvSpPr>
          <p:cNvPr id="103" name="テキスト ボックス 102"/>
          <p:cNvSpPr txBox="1"/>
          <p:nvPr/>
        </p:nvSpPr>
        <p:spPr>
          <a:xfrm>
            <a:off x="5767517" y="2002960"/>
            <a:ext cx="2910434" cy="400992"/>
          </a:xfrm>
          <a:prstGeom prst="ribbon2">
            <a:avLst>
              <a:gd name="adj1" fmla="val 27881"/>
              <a:gd name="adj2" fmla="val 50000"/>
            </a:avLst>
          </a:prstGeom>
          <a:solidFill>
            <a:srgbClr val="FFFFCC"/>
          </a:solidFill>
          <a:ln>
            <a:solidFill>
              <a:schemeClr val="tx1">
                <a:lumMod val="75000"/>
              </a:schemeClr>
            </a:solidFill>
          </a:ln>
        </p:spPr>
        <p:txBody>
          <a:bodyPr wrap="square" rtlCol="0">
            <a:spAutoFit/>
          </a:bodyPr>
          <a:lstStyle/>
          <a:p>
            <a:pPr algn="ctr"/>
            <a:r>
              <a:rPr lang="ja-JP" altLang="en-US" sz="1292" spc="138" dirty="0">
                <a:solidFill>
                  <a:srgbClr val="006666"/>
                </a:solidFill>
                <a:latin typeface="ＭＳ Ｐゴシック" panose="020B0600070205080204" pitchFamily="50" charset="-128"/>
                <a:ea typeface="ＭＳ Ｐゴシック" panose="020B0600070205080204" pitchFamily="50" charset="-128"/>
              </a:rPr>
              <a:t>東京都の例</a:t>
            </a:r>
          </a:p>
        </p:txBody>
      </p:sp>
      <p:cxnSp>
        <p:nvCxnSpPr>
          <p:cNvPr id="104" name="直線矢印コネクタ 103"/>
          <p:cNvCxnSpPr>
            <a:stCxn id="20" idx="1"/>
          </p:cNvCxnSpPr>
          <p:nvPr/>
        </p:nvCxnSpPr>
        <p:spPr>
          <a:xfrm>
            <a:off x="1553429" y="3300783"/>
            <a:ext cx="687574" cy="1404788"/>
          </a:xfrm>
          <a:prstGeom prst="straightConnector1">
            <a:avLst/>
          </a:prstGeom>
          <a:ln w="38100">
            <a:solidFill>
              <a:srgbClr val="0000FF"/>
            </a:solidFill>
            <a:tailEnd type="triangle"/>
          </a:ln>
        </p:spPr>
        <p:style>
          <a:lnRef idx="1">
            <a:schemeClr val="accent1"/>
          </a:lnRef>
          <a:fillRef idx="0">
            <a:schemeClr val="accent1"/>
          </a:fillRef>
          <a:effectRef idx="0">
            <a:schemeClr val="accent1"/>
          </a:effectRef>
          <a:fontRef idx="minor">
            <a:schemeClr val="tx1"/>
          </a:fontRef>
        </p:style>
      </p:cxnSp>
      <p:sp>
        <p:nvSpPr>
          <p:cNvPr id="113" name="テキスト ボックス 112"/>
          <p:cNvSpPr txBox="1"/>
          <p:nvPr/>
        </p:nvSpPr>
        <p:spPr>
          <a:xfrm>
            <a:off x="1707766" y="4197268"/>
            <a:ext cx="692968" cy="262829"/>
          </a:xfrm>
          <a:prstGeom prst="rect">
            <a:avLst/>
          </a:prstGeom>
          <a:noFill/>
        </p:spPr>
        <p:txBody>
          <a:bodyPr wrap="square" rtlCol="0">
            <a:spAutoFit/>
          </a:bodyPr>
          <a:lstStyle/>
          <a:p>
            <a:pPr algn="ctr"/>
            <a:r>
              <a:rPr lang="ja-JP" altLang="en-US" sz="1108" spc="138" dirty="0">
                <a:latin typeface="ＭＳ Ｐゴシック" panose="020B0600070205080204" pitchFamily="50" charset="-128"/>
                <a:ea typeface="ＭＳ Ｐゴシック" panose="020B0600070205080204" pitchFamily="50" charset="-128"/>
              </a:rPr>
              <a:t>依 頼</a:t>
            </a:r>
          </a:p>
        </p:txBody>
      </p:sp>
      <p:sp>
        <p:nvSpPr>
          <p:cNvPr id="114" name="Text Box 2"/>
          <p:cNvSpPr txBox="1">
            <a:spLocks noChangeArrowheads="1"/>
          </p:cNvSpPr>
          <p:nvPr/>
        </p:nvSpPr>
        <p:spPr bwMode="auto">
          <a:xfrm>
            <a:off x="250470" y="1040914"/>
            <a:ext cx="7141699" cy="376385"/>
          </a:xfrm>
          <a:prstGeom prst="rect">
            <a:avLst/>
          </a:prstGeom>
          <a:noFill/>
          <a:ln>
            <a:noFill/>
          </a:ln>
        </p:spPr>
        <p:txBody>
          <a:bodyPr wrap="non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ja-JP" altLang="en-US" sz="1846" b="1" dirty="0"/>
              <a:t>◆ 災害時における医療ガス等の調達業務に関する都道府県との協定</a:t>
            </a:r>
          </a:p>
        </p:txBody>
      </p:sp>
      <p:sp>
        <p:nvSpPr>
          <p:cNvPr id="115" name="Text Box 3"/>
          <p:cNvSpPr txBox="1">
            <a:spLocks noChangeArrowheads="1"/>
          </p:cNvSpPr>
          <p:nvPr/>
        </p:nvSpPr>
        <p:spPr bwMode="auto">
          <a:xfrm>
            <a:off x="533401" y="1386621"/>
            <a:ext cx="8202246" cy="490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ＭＳ Ｐゴシック" panose="020B0600070205080204" pitchFamily="50" charset="-128"/>
              </a:defRPr>
            </a:lvl1pPr>
            <a:lvl2pPr marL="742950" indent="-285750">
              <a:spcBef>
                <a:spcPct val="20000"/>
              </a:spcBef>
              <a:buChar char="–"/>
              <a:defRPr kumimoji="1" sz="2800">
                <a:solidFill>
                  <a:schemeClr val="tx1"/>
                </a:solidFill>
                <a:latin typeface="Times New Roman" panose="02020603050405020304" pitchFamily="18" charset="0"/>
                <a:ea typeface="ＭＳ Ｐゴシック" panose="020B0600070205080204" pitchFamily="50" charset="-128"/>
              </a:defRPr>
            </a:lvl2pPr>
            <a:lvl3pPr marL="1143000" indent="-228600">
              <a:spcBef>
                <a:spcPct val="20000"/>
              </a:spcBef>
              <a:buChar char="•"/>
              <a:defRPr kumimoji="1" sz="2400">
                <a:solidFill>
                  <a:schemeClr val="tx1"/>
                </a:solidFill>
                <a:latin typeface="Times New Roman" panose="02020603050405020304" pitchFamily="18" charset="0"/>
                <a:ea typeface="ＭＳ Ｐゴシック" panose="020B0600070205080204" pitchFamily="50" charset="-128"/>
              </a:defRPr>
            </a:lvl3pPr>
            <a:lvl4pPr marL="16002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4pPr>
            <a:lvl5pPr marL="2057400" indent="-228600">
              <a:spcBef>
                <a:spcPct val="20000"/>
              </a:spcBef>
              <a:buChar char="»"/>
              <a:defRPr kumimoji="1" sz="2000">
                <a:solidFill>
                  <a:schemeClr val="tx1"/>
                </a:solidFill>
                <a:latin typeface="Times New Roman" panose="02020603050405020304" pitchFamily="18"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ＭＳ Ｐゴシック" panose="020B0600070205080204" pitchFamily="50" charset="-128"/>
              </a:defRPr>
            </a:lvl9pPr>
          </a:lstStyle>
          <a:p>
            <a:pPr eaLnBrk="1" hangingPunct="1">
              <a:spcBef>
                <a:spcPct val="0"/>
              </a:spcBef>
              <a:buFontTx/>
              <a:buNone/>
            </a:pPr>
            <a:r>
              <a:rPr lang="en-US" altLang="ja-JP" sz="1292" dirty="0">
                <a:latin typeface="ＭＳ Ｐゴシック" panose="020B0600070205080204" pitchFamily="50" charset="-128"/>
              </a:rPr>
              <a:t>JIMGA</a:t>
            </a:r>
            <a:r>
              <a:rPr lang="ja-JP" altLang="en-US" sz="1292" dirty="0">
                <a:latin typeface="ＭＳ Ｐゴシック" panose="020B0600070205080204" pitchFamily="50" charset="-128"/>
              </a:rPr>
              <a:t>では各都道府県の地域防災計画に基づき、大規模災害が発生した際に、医療ガス等の確保を図るため、</a:t>
            </a:r>
            <a:endParaRPr lang="en-US" altLang="ja-JP" sz="1292" dirty="0">
              <a:latin typeface="ＭＳ Ｐゴシック" panose="020B0600070205080204" pitchFamily="50" charset="-128"/>
            </a:endParaRPr>
          </a:p>
          <a:p>
            <a:pPr eaLnBrk="1" hangingPunct="1">
              <a:spcBef>
                <a:spcPct val="0"/>
              </a:spcBef>
              <a:buFontTx/>
              <a:buNone/>
            </a:pPr>
            <a:r>
              <a:rPr lang="en-US" altLang="ja-JP" sz="1292" dirty="0">
                <a:latin typeface="ＭＳ Ｐゴシック" panose="020B0600070205080204" pitchFamily="50" charset="-128"/>
              </a:rPr>
              <a:t>JIMGA</a:t>
            </a:r>
            <a:r>
              <a:rPr lang="ja-JP" altLang="en-US" sz="1292" dirty="0">
                <a:latin typeface="ＭＳ Ｐゴシック" panose="020B0600070205080204" pitchFamily="50" charset="-128"/>
              </a:rPr>
              <a:t>各地域本部が都道府県と協定の締結を推進しています。</a:t>
            </a:r>
          </a:p>
        </p:txBody>
      </p:sp>
      <p:pic>
        <p:nvPicPr>
          <p:cNvPr id="68" name="図 67"/>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732717" y="4575866"/>
            <a:ext cx="913476" cy="58461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8" name="テキスト ボックス 7"/>
          <p:cNvSpPr txBox="1"/>
          <p:nvPr/>
        </p:nvSpPr>
        <p:spPr>
          <a:xfrm>
            <a:off x="697878" y="5141444"/>
            <a:ext cx="983151" cy="262829"/>
          </a:xfrm>
          <a:prstGeom prst="rect">
            <a:avLst/>
          </a:prstGeom>
          <a:solidFill>
            <a:srgbClr val="F4EDF9"/>
          </a:solidFill>
          <a:ln w="12700">
            <a:solidFill>
              <a:schemeClr val="tx1"/>
            </a:solidFill>
          </a:ln>
        </p:spPr>
        <p:txBody>
          <a:bodyPr wrap="square" rtlCol="0">
            <a:spAutoFit/>
          </a:bodyPr>
          <a:lstStyle/>
          <a:p>
            <a:pPr algn="ctr"/>
            <a:r>
              <a:rPr lang="ja-JP" altLang="en-US" sz="1108" spc="138" dirty="0">
                <a:latin typeface="ＭＳ Ｐゴシック" panose="020B0600070205080204" pitchFamily="50" charset="-128"/>
                <a:ea typeface="ＭＳ Ｐゴシック" panose="020B0600070205080204" pitchFamily="50" charset="-128"/>
              </a:rPr>
              <a:t>被災地病院</a:t>
            </a:r>
          </a:p>
        </p:txBody>
      </p:sp>
      <p:sp>
        <p:nvSpPr>
          <p:cNvPr id="3" name="テキスト ボックス 2"/>
          <p:cNvSpPr txBox="1"/>
          <p:nvPr/>
        </p:nvSpPr>
        <p:spPr>
          <a:xfrm>
            <a:off x="732717" y="2905388"/>
            <a:ext cx="857927" cy="433324"/>
          </a:xfrm>
          <a:prstGeom prst="rect">
            <a:avLst/>
          </a:prstGeom>
          <a:solidFill>
            <a:srgbClr val="EBFFFA"/>
          </a:solidFill>
          <a:ln w="12700">
            <a:solidFill>
              <a:schemeClr val="tx1"/>
            </a:solidFill>
          </a:ln>
        </p:spPr>
        <p:txBody>
          <a:bodyPr wrap="square" rtlCol="0">
            <a:spAutoFit/>
          </a:bodyPr>
          <a:lstStyle/>
          <a:p>
            <a:pPr algn="ctr"/>
            <a:r>
              <a:rPr lang="ja-JP" altLang="en-US" sz="1108" spc="138" dirty="0">
                <a:latin typeface="ＭＳ Ｐゴシック" panose="020B0600070205080204" pitchFamily="50" charset="-128"/>
                <a:ea typeface="ＭＳ Ｐゴシック" panose="020B0600070205080204" pitchFamily="50" charset="-128"/>
              </a:rPr>
              <a:t>地区班長</a:t>
            </a:r>
            <a:endParaRPr lang="en-US" altLang="ja-JP" sz="1108" spc="138" dirty="0">
              <a:latin typeface="ＭＳ Ｐゴシック" panose="020B0600070205080204" pitchFamily="50" charset="-128"/>
              <a:ea typeface="ＭＳ Ｐゴシック" panose="020B0600070205080204" pitchFamily="50" charset="-128"/>
            </a:endParaRPr>
          </a:p>
          <a:p>
            <a:pPr algn="ctr"/>
            <a:r>
              <a:rPr lang="ja-JP" altLang="en-US" sz="1108" spc="138" dirty="0">
                <a:latin typeface="ＭＳ Ｐゴシック" panose="020B0600070205080204" pitchFamily="50" charset="-128"/>
                <a:ea typeface="ＭＳ Ｐゴシック" panose="020B0600070205080204" pitchFamily="50" charset="-128"/>
              </a:rPr>
              <a:t>販売店</a:t>
            </a:r>
          </a:p>
        </p:txBody>
      </p:sp>
      <p:cxnSp>
        <p:nvCxnSpPr>
          <p:cNvPr id="21" name="直線矢印コネクタ 20"/>
          <p:cNvCxnSpPr/>
          <p:nvPr/>
        </p:nvCxnSpPr>
        <p:spPr>
          <a:xfrm>
            <a:off x="3793748" y="3642240"/>
            <a:ext cx="550179" cy="0"/>
          </a:xfrm>
          <a:prstGeom prst="straightConnector1">
            <a:avLst/>
          </a:prstGeom>
          <a:ln w="38100">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22" name="直線矢印コネクタ 21"/>
          <p:cNvCxnSpPr/>
          <p:nvPr/>
        </p:nvCxnSpPr>
        <p:spPr>
          <a:xfrm flipH="1">
            <a:off x="3793748" y="3805520"/>
            <a:ext cx="550177" cy="0"/>
          </a:xfrm>
          <a:prstGeom prst="straightConnector1">
            <a:avLst/>
          </a:prstGeom>
          <a:ln w="38100">
            <a:solidFill>
              <a:srgbClr val="0000FF"/>
            </a:solidFill>
            <a:tailEnd type="triangle"/>
          </a:ln>
        </p:spPr>
        <p:style>
          <a:lnRef idx="1">
            <a:schemeClr val="accent1"/>
          </a:lnRef>
          <a:fillRef idx="0">
            <a:schemeClr val="accent1"/>
          </a:fillRef>
          <a:effectRef idx="0">
            <a:schemeClr val="accent1"/>
          </a:effectRef>
          <a:fontRef idx="minor">
            <a:schemeClr val="tx1"/>
          </a:fontRef>
        </p:style>
      </p:cxnSp>
      <p:sp>
        <p:nvSpPr>
          <p:cNvPr id="33" name="テキスト ボックス 32"/>
          <p:cNvSpPr txBox="1"/>
          <p:nvPr/>
        </p:nvSpPr>
        <p:spPr>
          <a:xfrm>
            <a:off x="3609525" y="4689466"/>
            <a:ext cx="1968668" cy="433324"/>
          </a:xfrm>
          <a:prstGeom prst="rect">
            <a:avLst/>
          </a:prstGeom>
          <a:solidFill>
            <a:srgbClr val="EBFFFA"/>
          </a:solidFill>
          <a:ln w="12700">
            <a:solidFill>
              <a:schemeClr val="tx1"/>
            </a:solidFill>
          </a:ln>
        </p:spPr>
        <p:txBody>
          <a:bodyPr wrap="square" rtlCol="0">
            <a:spAutoFit/>
          </a:bodyPr>
          <a:lstStyle/>
          <a:p>
            <a:pPr algn="ctr"/>
            <a:r>
              <a:rPr lang="ja-JP" altLang="en-US" sz="1108" spc="138" dirty="0">
                <a:latin typeface="ＭＳ Ｐゴシック" panose="020B0600070205080204" pitchFamily="50" charset="-128"/>
                <a:ea typeface="ＭＳ Ｐゴシック" panose="020B0600070205080204" pitchFamily="50" charset="-128"/>
              </a:rPr>
              <a:t>東京都周辺県バックアップ</a:t>
            </a:r>
            <a:endParaRPr lang="en-US" altLang="ja-JP" sz="1108" spc="138" dirty="0">
              <a:latin typeface="ＭＳ Ｐゴシック" panose="020B0600070205080204" pitchFamily="50" charset="-128"/>
              <a:ea typeface="ＭＳ Ｐゴシック" panose="020B0600070205080204" pitchFamily="50" charset="-128"/>
            </a:endParaRPr>
          </a:p>
          <a:p>
            <a:pPr algn="ctr"/>
            <a:r>
              <a:rPr lang="ja-JP" altLang="en-US" sz="1108" spc="138" dirty="0">
                <a:latin typeface="ＭＳ Ｐゴシック" panose="020B0600070205080204" pitchFamily="50" charset="-128"/>
                <a:ea typeface="ＭＳ Ｐゴシック" panose="020B0600070205080204" pitchFamily="50" charset="-128"/>
              </a:rPr>
              <a:t>医療ガス販売店</a:t>
            </a:r>
          </a:p>
        </p:txBody>
      </p:sp>
      <p:cxnSp>
        <p:nvCxnSpPr>
          <p:cNvPr id="43" name="直線矢印コネクタ 42"/>
          <p:cNvCxnSpPr/>
          <p:nvPr/>
        </p:nvCxnSpPr>
        <p:spPr>
          <a:xfrm>
            <a:off x="4590882" y="4528453"/>
            <a:ext cx="0" cy="184514"/>
          </a:xfrm>
          <a:prstGeom prst="straightConnector1">
            <a:avLst/>
          </a:prstGeom>
          <a:ln w="38100">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62" name="直線矢印コネクタ 61"/>
          <p:cNvCxnSpPr/>
          <p:nvPr/>
        </p:nvCxnSpPr>
        <p:spPr>
          <a:xfrm>
            <a:off x="4600979" y="5438476"/>
            <a:ext cx="0" cy="185455"/>
          </a:xfrm>
          <a:prstGeom prst="straightConnector1">
            <a:avLst/>
          </a:prstGeom>
          <a:ln w="38100">
            <a:solidFill>
              <a:srgbClr val="0000FF"/>
            </a:solidFill>
            <a:tailEnd type="triangle"/>
          </a:ln>
        </p:spPr>
        <p:style>
          <a:lnRef idx="1">
            <a:schemeClr val="accent1"/>
          </a:lnRef>
          <a:fillRef idx="0">
            <a:schemeClr val="accent1"/>
          </a:fillRef>
          <a:effectRef idx="0">
            <a:schemeClr val="accent1"/>
          </a:effectRef>
          <a:fontRef idx="minor">
            <a:schemeClr val="tx1"/>
          </a:fontRef>
        </p:style>
      </p:cxnSp>
      <p:sp>
        <p:nvSpPr>
          <p:cNvPr id="32" name="テキスト ボックス 31"/>
          <p:cNvSpPr txBox="1"/>
          <p:nvPr/>
        </p:nvSpPr>
        <p:spPr>
          <a:xfrm>
            <a:off x="2233204" y="4692724"/>
            <a:ext cx="802378" cy="603820"/>
          </a:xfrm>
          <a:prstGeom prst="rect">
            <a:avLst/>
          </a:prstGeom>
          <a:solidFill>
            <a:srgbClr val="EBFFFA"/>
          </a:solidFill>
          <a:ln w="12700">
            <a:solidFill>
              <a:schemeClr val="tx1"/>
            </a:solidFill>
          </a:ln>
        </p:spPr>
        <p:txBody>
          <a:bodyPr wrap="square" rtlCol="0">
            <a:spAutoFit/>
          </a:bodyPr>
          <a:lstStyle/>
          <a:p>
            <a:pPr algn="ctr"/>
            <a:r>
              <a:rPr lang="ja-JP" altLang="en-US" sz="1108" spc="138" dirty="0">
                <a:latin typeface="ＭＳ Ｐゴシック" panose="020B0600070205080204" pitchFamily="50" charset="-128"/>
                <a:ea typeface="ＭＳ Ｐゴシック" panose="020B0600070205080204" pitchFamily="50" charset="-128"/>
              </a:rPr>
              <a:t>地区班長</a:t>
            </a:r>
            <a:endParaRPr lang="en-US" altLang="ja-JP" sz="1108" spc="138" dirty="0">
              <a:latin typeface="ＭＳ Ｐゴシック" panose="020B0600070205080204" pitchFamily="50" charset="-128"/>
              <a:ea typeface="ＭＳ Ｐゴシック" panose="020B0600070205080204" pitchFamily="50" charset="-128"/>
            </a:endParaRPr>
          </a:p>
          <a:p>
            <a:pPr algn="ctr"/>
            <a:r>
              <a:rPr lang="ja-JP" altLang="en-US" sz="1108" spc="138" dirty="0">
                <a:latin typeface="ＭＳ Ｐゴシック" panose="020B0600070205080204" pitchFamily="50" charset="-128"/>
                <a:ea typeface="ＭＳ Ｐゴシック" panose="020B0600070205080204" pitchFamily="50" charset="-128"/>
              </a:rPr>
              <a:t>販売店</a:t>
            </a:r>
          </a:p>
        </p:txBody>
      </p:sp>
      <p:pic>
        <p:nvPicPr>
          <p:cNvPr id="13" name="医療ガスについて8-3">
            <a:hlinkClick r:id="" action="ppaction://media"/>
            <a:extLst>
              <a:ext uri="{FF2B5EF4-FFF2-40B4-BE49-F238E27FC236}">
                <a16:creationId xmlns:a16="http://schemas.microsoft.com/office/drawing/2014/main" id="{D51990D5-4923-4AB5-B166-77E754531C1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350791" y="0"/>
            <a:ext cx="487362" cy="487362"/>
          </a:xfrm>
          <a:prstGeom prst="rect">
            <a:avLst/>
          </a:prstGeom>
        </p:spPr>
      </p:pic>
    </p:spTree>
    <p:extLst>
      <p:ext uri="{BB962C8B-B14F-4D97-AF65-F5344CB8AC3E}">
        <p14:creationId xmlns:p14="http://schemas.microsoft.com/office/powerpoint/2010/main" val="3585089246"/>
      </p:ext>
    </p:extLst>
  </p:cSld>
  <p:clrMapOvr>
    <a:masterClrMapping/>
  </p:clrMapOvr>
  <mc:AlternateContent xmlns:mc="http://schemas.openxmlformats.org/markup-compatibility/2006" xmlns:p14="http://schemas.microsoft.com/office/powerpoint/2010/main">
    <mc:Choice Requires="p14">
      <p:transition p14:dur="10" advTm="20000"/>
    </mc:Choice>
    <mc:Fallback xmlns="">
      <p:transition advTm="2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226"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3"/>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角丸四角形 39"/>
          <p:cNvSpPr/>
          <p:nvPr/>
        </p:nvSpPr>
        <p:spPr>
          <a:xfrm>
            <a:off x="4368800" y="3026695"/>
            <a:ext cx="4074256" cy="584526"/>
          </a:xfrm>
          <a:prstGeom prst="roundRect">
            <a:avLst>
              <a:gd name="adj" fmla="val 7964"/>
            </a:avLst>
          </a:prstGeom>
          <a:solidFill>
            <a:srgbClr val="FAF6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39" name="角丸四角形 38"/>
          <p:cNvSpPr/>
          <p:nvPr/>
        </p:nvSpPr>
        <p:spPr>
          <a:xfrm>
            <a:off x="4368800" y="1684868"/>
            <a:ext cx="4074256" cy="987863"/>
          </a:xfrm>
          <a:prstGeom prst="roundRect">
            <a:avLst>
              <a:gd name="adj" fmla="val 7964"/>
            </a:avLst>
          </a:prstGeom>
          <a:solidFill>
            <a:srgbClr val="F9F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nvGrpSpPr>
          <p:cNvPr id="36" name="グループ化 35"/>
          <p:cNvGrpSpPr/>
          <p:nvPr/>
        </p:nvGrpSpPr>
        <p:grpSpPr>
          <a:xfrm>
            <a:off x="492369" y="2221914"/>
            <a:ext cx="1235428" cy="2734518"/>
            <a:chOff x="515381" y="1971495"/>
            <a:chExt cx="1409754" cy="3046175"/>
          </a:xfrm>
          <a:solidFill>
            <a:srgbClr val="7F8EF9"/>
          </a:solidFill>
        </p:grpSpPr>
        <p:sp>
          <p:nvSpPr>
            <p:cNvPr id="17" name="円/楕円 16"/>
            <p:cNvSpPr/>
            <p:nvPr/>
          </p:nvSpPr>
          <p:spPr>
            <a:xfrm>
              <a:off x="959935" y="4154308"/>
              <a:ext cx="207867" cy="1016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18" name="円/楕円 17"/>
            <p:cNvSpPr/>
            <p:nvPr/>
          </p:nvSpPr>
          <p:spPr>
            <a:xfrm>
              <a:off x="856001" y="3960848"/>
              <a:ext cx="207867" cy="1016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19" name="円/楕円 18"/>
            <p:cNvSpPr/>
            <p:nvPr/>
          </p:nvSpPr>
          <p:spPr>
            <a:xfrm>
              <a:off x="755775" y="3767388"/>
              <a:ext cx="207867" cy="1016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0" name="円/楕円 19"/>
            <p:cNvSpPr/>
            <p:nvPr/>
          </p:nvSpPr>
          <p:spPr>
            <a:xfrm>
              <a:off x="678455" y="3580900"/>
              <a:ext cx="207867" cy="1016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1" name="円/楕円 20"/>
            <p:cNvSpPr/>
            <p:nvPr/>
          </p:nvSpPr>
          <p:spPr>
            <a:xfrm>
              <a:off x="955268" y="4154070"/>
              <a:ext cx="207867" cy="1016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2" name="円/楕円 21"/>
            <p:cNvSpPr/>
            <p:nvPr/>
          </p:nvSpPr>
          <p:spPr>
            <a:xfrm>
              <a:off x="619315" y="3367921"/>
              <a:ext cx="207867" cy="1016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3" name="円/楕円 22"/>
            <p:cNvSpPr/>
            <p:nvPr/>
          </p:nvSpPr>
          <p:spPr>
            <a:xfrm>
              <a:off x="1107668" y="4306470"/>
              <a:ext cx="207867" cy="1016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4" name="円/楕円 23"/>
            <p:cNvSpPr/>
            <p:nvPr/>
          </p:nvSpPr>
          <p:spPr>
            <a:xfrm>
              <a:off x="566511" y="3154942"/>
              <a:ext cx="207867" cy="1016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5" name="円/楕円 24"/>
            <p:cNvSpPr/>
            <p:nvPr/>
          </p:nvSpPr>
          <p:spPr>
            <a:xfrm>
              <a:off x="515381" y="2941963"/>
              <a:ext cx="207867" cy="1016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6" name="円/楕円 25"/>
            <p:cNvSpPr/>
            <p:nvPr/>
          </p:nvSpPr>
          <p:spPr>
            <a:xfrm>
              <a:off x="515381" y="2733902"/>
              <a:ext cx="207867" cy="1016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7" name="円/楕円 26"/>
            <p:cNvSpPr/>
            <p:nvPr/>
          </p:nvSpPr>
          <p:spPr>
            <a:xfrm>
              <a:off x="547906" y="2517884"/>
              <a:ext cx="207867" cy="1016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8" name="円/楕円 27"/>
            <p:cNvSpPr/>
            <p:nvPr/>
          </p:nvSpPr>
          <p:spPr>
            <a:xfrm>
              <a:off x="651840" y="2297243"/>
              <a:ext cx="207867" cy="1016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29" name="円/楕円 28"/>
            <p:cNvSpPr/>
            <p:nvPr/>
          </p:nvSpPr>
          <p:spPr>
            <a:xfrm>
              <a:off x="827182" y="2107576"/>
              <a:ext cx="207867" cy="1016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30" name="円/楕円 29"/>
            <p:cNvSpPr/>
            <p:nvPr/>
          </p:nvSpPr>
          <p:spPr>
            <a:xfrm>
              <a:off x="1059201" y="1971495"/>
              <a:ext cx="207867" cy="1016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31" name="円/楕円 30"/>
            <p:cNvSpPr/>
            <p:nvPr/>
          </p:nvSpPr>
          <p:spPr>
            <a:xfrm>
              <a:off x="1260068" y="4458870"/>
              <a:ext cx="207867" cy="1016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32" name="円/楕円 31"/>
            <p:cNvSpPr/>
            <p:nvPr/>
          </p:nvSpPr>
          <p:spPr>
            <a:xfrm>
              <a:off x="1412468" y="4611270"/>
              <a:ext cx="207867" cy="1016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33" name="円/楕円 32"/>
            <p:cNvSpPr/>
            <p:nvPr/>
          </p:nvSpPr>
          <p:spPr>
            <a:xfrm>
              <a:off x="1564868" y="4763670"/>
              <a:ext cx="207867" cy="1016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34" name="円/楕円 33"/>
            <p:cNvSpPr/>
            <p:nvPr/>
          </p:nvSpPr>
          <p:spPr>
            <a:xfrm>
              <a:off x="1717268" y="4916070"/>
              <a:ext cx="207867" cy="1016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grpSp>
      <p:sp>
        <p:nvSpPr>
          <p:cNvPr id="2" name="スライド番号プレースホルダー 1"/>
          <p:cNvSpPr>
            <a:spLocks noGrp="1"/>
          </p:cNvSpPr>
          <p:nvPr>
            <p:ph type="sldNum" sz="quarter" idx="12"/>
          </p:nvPr>
        </p:nvSpPr>
        <p:spPr/>
        <p:txBody>
          <a:bodyPr/>
          <a:lstStyle/>
          <a:p>
            <a:fld id="{5F46AB6B-2A2A-46B7-BCF2-3FC6956223A9}" type="slidenum">
              <a:rPr kumimoji="1" lang="ja-JP" altLang="en-US" smtClean="0"/>
              <a:t>34</a:t>
            </a:fld>
            <a:endParaRPr kumimoji="1" lang="ja-JP" altLang="en-US"/>
          </a:p>
        </p:txBody>
      </p:sp>
      <p:sp>
        <p:nvSpPr>
          <p:cNvPr id="4" name="テキスト ボックス 3"/>
          <p:cNvSpPr txBox="1"/>
          <p:nvPr/>
        </p:nvSpPr>
        <p:spPr>
          <a:xfrm>
            <a:off x="411876" y="1053454"/>
            <a:ext cx="8236896" cy="376385"/>
          </a:xfrm>
          <a:prstGeom prst="rect">
            <a:avLst/>
          </a:prstGeom>
          <a:noFill/>
        </p:spPr>
        <p:txBody>
          <a:bodyPr wrap="square" rtlCol="0">
            <a:spAutoFit/>
          </a:bodyPr>
          <a:lstStyle/>
          <a:p>
            <a:r>
              <a:rPr lang="ja-JP" altLang="en-US" sz="1846" dirty="0">
                <a:latin typeface="ＭＳ Ｐゴシック" panose="020B0600070205080204" pitchFamily="50" charset="-128"/>
              </a:rPr>
              <a:t>◆ 医療用ガスに関する製造管理及び品質管理の基準 （自主</a:t>
            </a:r>
            <a:r>
              <a:rPr lang="ja-JP" altLang="en-US" sz="1846" dirty="0">
                <a:latin typeface="ＭＳ Ｐゴシック" panose="020B0600070205080204" pitchFamily="50" charset="-128"/>
                <a:ea typeface="ＭＳ Ｐゴシック" panose="020B0600070205080204" pitchFamily="50" charset="-128"/>
              </a:rPr>
              <a:t>基準）</a:t>
            </a:r>
            <a:endParaRPr lang="en-US" altLang="ja-JP" sz="1846" dirty="0">
              <a:latin typeface="ＭＳ Ｐゴシック" panose="020B0600070205080204" pitchFamily="50" charset="-128"/>
              <a:ea typeface="ＭＳ Ｐゴシック" panose="020B0600070205080204" pitchFamily="50" charset="-128"/>
            </a:endParaRPr>
          </a:p>
        </p:txBody>
      </p:sp>
      <p:sp>
        <p:nvSpPr>
          <p:cNvPr id="6" name="テキスト ボックス 5"/>
          <p:cNvSpPr txBox="1"/>
          <p:nvPr/>
        </p:nvSpPr>
        <p:spPr>
          <a:xfrm>
            <a:off x="4537446" y="1745516"/>
            <a:ext cx="3905609" cy="887679"/>
          </a:xfrm>
          <a:prstGeom prst="rect">
            <a:avLst/>
          </a:prstGeom>
          <a:noFill/>
        </p:spPr>
        <p:txBody>
          <a:bodyPr wrap="square" rtlCol="0">
            <a:spAutoFit/>
          </a:bodyPr>
          <a:lstStyle/>
          <a:p>
            <a:r>
              <a:rPr lang="en-US" altLang="ja-JP" sz="1292" dirty="0">
                <a:latin typeface="ＭＳ Ｐゴシック" panose="020B0600070205080204" pitchFamily="50" charset="-128"/>
                <a:ea typeface="ＭＳ Ｐゴシック" panose="020B0600070205080204" pitchFamily="50" charset="-128"/>
              </a:rPr>
              <a:t>JIMGA</a:t>
            </a:r>
            <a:r>
              <a:rPr lang="ja-JP" altLang="en-US" sz="1292" dirty="0">
                <a:latin typeface="ＭＳ Ｐゴシック" panose="020B0600070205080204" pitchFamily="50" charset="-128"/>
                <a:ea typeface="ＭＳ Ｐゴシック" panose="020B0600070205080204" pitchFamily="50" charset="-128"/>
              </a:rPr>
              <a:t>では、医療用ガスの品質確保及び品質向上を目的として、</a:t>
            </a:r>
            <a:r>
              <a:rPr lang="ja-JP" altLang="en-US" sz="1292" dirty="0">
                <a:solidFill>
                  <a:srgbClr val="0000FF"/>
                </a:solidFill>
                <a:latin typeface="ＭＳ Ｐゴシック" panose="020B0600070205080204" pitchFamily="50" charset="-128"/>
                <a:ea typeface="ＭＳ Ｐゴシック" panose="020B0600070205080204" pitchFamily="50" charset="-128"/>
              </a:rPr>
              <a:t>「医療用ガスに関する製造管理及び品質管理の基準」 </a:t>
            </a:r>
            <a:r>
              <a:rPr lang="ja-JP" altLang="en-US" sz="1292" dirty="0">
                <a:latin typeface="ＭＳ Ｐゴシック" panose="020B0600070205080204" pitchFamily="50" charset="-128"/>
                <a:ea typeface="ＭＳ Ｐゴシック" panose="020B0600070205080204" pitchFamily="50" charset="-128"/>
              </a:rPr>
              <a:t>を業界自主基準として定めています。</a:t>
            </a:r>
            <a:endParaRPr lang="en-US" altLang="ja-JP" sz="1292" dirty="0">
              <a:latin typeface="ＭＳ Ｐゴシック" panose="020B0600070205080204" pitchFamily="50" charset="-128"/>
              <a:ea typeface="ＭＳ Ｐゴシック" panose="020B0600070205080204" pitchFamily="50" charset="-128"/>
            </a:endParaRPr>
          </a:p>
          <a:p>
            <a:pPr algn="r"/>
            <a:r>
              <a:rPr lang="zh-TW" altLang="en-US" sz="1292" dirty="0">
                <a:latin typeface="ＭＳ Ｐゴシック" panose="020B0600070205080204" pitchFamily="50" charset="-128"/>
                <a:ea typeface="ＭＳ Ｐゴシック" panose="020B0600070205080204" pitchFamily="50" charset="-128"/>
              </a:rPr>
              <a:t>（</a:t>
            </a:r>
            <a:r>
              <a:rPr lang="en-US" altLang="zh-TW" sz="1292" dirty="0">
                <a:latin typeface="ＭＳ Ｐゴシック" panose="020B0600070205080204" pitchFamily="50" charset="-128"/>
                <a:ea typeface="ＭＳ Ｐゴシック" panose="020B0600070205080204" pitchFamily="50" charset="-128"/>
              </a:rPr>
              <a:t>2012</a:t>
            </a:r>
            <a:r>
              <a:rPr lang="zh-TW" altLang="en-US" sz="1292" dirty="0">
                <a:latin typeface="ＭＳ Ｐゴシック" panose="020B0600070205080204" pitchFamily="50" charset="-128"/>
                <a:ea typeface="ＭＳ Ｐゴシック" panose="020B0600070205080204" pitchFamily="50" charset="-128"/>
              </a:rPr>
              <a:t>年</a:t>
            </a:r>
            <a:r>
              <a:rPr lang="en-US" altLang="zh-TW" sz="1292" dirty="0">
                <a:latin typeface="ＭＳ Ｐゴシック" panose="020B0600070205080204" pitchFamily="50" charset="-128"/>
                <a:ea typeface="ＭＳ Ｐゴシック" panose="020B0600070205080204" pitchFamily="50" charset="-128"/>
              </a:rPr>
              <a:t>1</a:t>
            </a:r>
            <a:r>
              <a:rPr lang="zh-TW" altLang="en-US" sz="1292" dirty="0">
                <a:latin typeface="ＭＳ Ｐゴシック" panose="020B0600070205080204" pitchFamily="50" charset="-128"/>
                <a:ea typeface="ＭＳ Ｐゴシック" panose="020B0600070205080204" pitchFamily="50" charset="-128"/>
              </a:rPr>
              <a:t>月初版、</a:t>
            </a:r>
            <a:r>
              <a:rPr lang="en-US" altLang="zh-TW" sz="1292" dirty="0">
                <a:latin typeface="ＭＳ Ｐゴシック" panose="020B0600070205080204" pitchFamily="50" charset="-128"/>
                <a:ea typeface="ＭＳ Ｐゴシック" panose="020B0600070205080204" pitchFamily="50" charset="-128"/>
              </a:rPr>
              <a:t>2016</a:t>
            </a:r>
            <a:r>
              <a:rPr lang="zh-TW" altLang="en-US" sz="1292" dirty="0">
                <a:latin typeface="ＭＳ Ｐゴシック" panose="020B0600070205080204" pitchFamily="50" charset="-128"/>
                <a:ea typeface="ＭＳ Ｐゴシック" panose="020B0600070205080204" pitchFamily="50" charset="-128"/>
              </a:rPr>
              <a:t>年</a:t>
            </a:r>
            <a:r>
              <a:rPr lang="en-US" altLang="zh-TW" sz="1292" dirty="0">
                <a:latin typeface="ＭＳ Ｐゴシック" panose="020B0600070205080204" pitchFamily="50" charset="-128"/>
                <a:ea typeface="ＭＳ Ｐゴシック" panose="020B0600070205080204" pitchFamily="50" charset="-128"/>
              </a:rPr>
              <a:t>3</a:t>
            </a:r>
            <a:r>
              <a:rPr lang="zh-TW" altLang="en-US" sz="1292" dirty="0">
                <a:latin typeface="ＭＳ Ｐゴシック" panose="020B0600070205080204" pitchFamily="50" charset="-128"/>
                <a:ea typeface="ＭＳ Ｐゴシック" panose="020B0600070205080204" pitchFamily="50" charset="-128"/>
              </a:rPr>
              <a:t>月改訂版）</a:t>
            </a:r>
            <a:endParaRPr lang="en-US" altLang="ja-JP" sz="1292" dirty="0">
              <a:latin typeface="ＭＳ Ｐゴシック" panose="020B0600070205080204" pitchFamily="50" charset="-128"/>
              <a:ea typeface="ＭＳ Ｐゴシック" panose="020B0600070205080204" pitchFamily="50" charset="-128"/>
            </a:endParaRPr>
          </a:p>
        </p:txBody>
      </p:sp>
      <p:sp>
        <p:nvSpPr>
          <p:cNvPr id="7" name="テキスト ボックス 6"/>
          <p:cNvSpPr txBox="1"/>
          <p:nvPr/>
        </p:nvSpPr>
        <p:spPr>
          <a:xfrm>
            <a:off x="4568402" y="3081748"/>
            <a:ext cx="3781442" cy="688843"/>
          </a:xfrm>
          <a:prstGeom prst="rect">
            <a:avLst/>
          </a:prstGeom>
          <a:noFill/>
        </p:spPr>
        <p:txBody>
          <a:bodyPr wrap="square" rtlCol="0">
            <a:spAutoFit/>
          </a:bodyPr>
          <a:lstStyle/>
          <a:p>
            <a:r>
              <a:rPr lang="ja-JP" altLang="en-US" sz="1292" dirty="0">
                <a:latin typeface="ＭＳ Ｐゴシック" panose="020B0600070205080204" pitchFamily="50" charset="-128"/>
                <a:ea typeface="ＭＳ Ｐゴシック" panose="020B0600070205080204" pitchFamily="50" charset="-128"/>
              </a:rPr>
              <a:t>本自主基準は、厚生労働省から事務連絡として発出されています</a:t>
            </a:r>
            <a:r>
              <a:rPr lang="ja-JP" altLang="en-US" sz="1292" dirty="0">
                <a:latin typeface="ＭＳ Ｐゴシック" panose="020B0600070205080204" pitchFamily="50" charset="-128"/>
              </a:rPr>
              <a:t>。　 （改訂版の発出：</a:t>
            </a:r>
            <a:r>
              <a:rPr lang="en-US" altLang="ja-JP" sz="1292" dirty="0">
                <a:latin typeface="ＭＳ Ｐゴシック" panose="020B0600070205080204" pitchFamily="50" charset="-128"/>
              </a:rPr>
              <a:t>2016 </a:t>
            </a:r>
            <a:r>
              <a:rPr lang="ja-JP" altLang="en-US" sz="1292" dirty="0">
                <a:latin typeface="ＭＳ Ｐゴシック" panose="020B0600070205080204" pitchFamily="50" charset="-128"/>
              </a:rPr>
              <a:t>年</a:t>
            </a:r>
            <a:r>
              <a:rPr lang="en-US" altLang="ja-JP" sz="1292" dirty="0">
                <a:latin typeface="ＭＳ Ｐゴシック" panose="020B0600070205080204" pitchFamily="50" charset="-128"/>
              </a:rPr>
              <a:t>3 </a:t>
            </a:r>
            <a:r>
              <a:rPr lang="ja-JP" altLang="en-US" sz="1292" dirty="0">
                <a:latin typeface="ＭＳ Ｐゴシック" panose="020B0600070205080204" pitchFamily="50" charset="-128"/>
              </a:rPr>
              <a:t>月</a:t>
            </a:r>
            <a:r>
              <a:rPr lang="en-US" altLang="ja-JP" sz="1292" dirty="0">
                <a:latin typeface="ＭＳ Ｐゴシック" panose="020B0600070205080204" pitchFamily="50" charset="-128"/>
              </a:rPr>
              <a:t>22 </a:t>
            </a:r>
            <a:r>
              <a:rPr lang="ja-JP" altLang="en-US" sz="1292" dirty="0">
                <a:latin typeface="ＭＳ Ｐゴシック" panose="020B0600070205080204" pitchFamily="50" charset="-128"/>
              </a:rPr>
              <a:t>日）</a:t>
            </a:r>
          </a:p>
        </p:txBody>
      </p:sp>
      <p:sp>
        <p:nvSpPr>
          <p:cNvPr id="10" name="テキスト ボックス 9"/>
          <p:cNvSpPr txBox="1"/>
          <p:nvPr/>
        </p:nvSpPr>
        <p:spPr>
          <a:xfrm>
            <a:off x="624826" y="4535103"/>
            <a:ext cx="5017882" cy="386912"/>
          </a:xfrm>
          <a:prstGeom prst="horizontalScroll">
            <a:avLst/>
          </a:prstGeom>
          <a:solidFill>
            <a:srgbClr val="FFFFAF"/>
          </a:solidFill>
          <a:ln>
            <a:solidFill>
              <a:schemeClr val="tx1"/>
            </a:solidFill>
          </a:ln>
        </p:spPr>
        <p:txBody>
          <a:bodyPr wrap="square" rtlCol="0">
            <a:spAutoFit/>
          </a:bodyPr>
          <a:lstStyle/>
          <a:p>
            <a:pPr algn="ctr"/>
            <a:r>
              <a:rPr lang="en-US" altLang="ja-JP" sz="1292" dirty="0">
                <a:latin typeface="ＭＳ Ｐゴシック" panose="020B0600070205080204" pitchFamily="50" charset="-128"/>
              </a:rPr>
              <a:t>PIC/S GMP </a:t>
            </a:r>
            <a:r>
              <a:rPr lang="ja-JP" altLang="en-US" sz="1292" dirty="0">
                <a:latin typeface="ＭＳ Ｐゴシック" panose="020B0600070205080204" pitchFamily="50" charset="-128"/>
              </a:rPr>
              <a:t>ガイドライン</a:t>
            </a:r>
            <a:r>
              <a:rPr lang="en-US" altLang="ja-JP" sz="1292" dirty="0">
                <a:latin typeface="ＭＳ Ｐゴシック" panose="020B0600070205080204" pitchFamily="50" charset="-128"/>
              </a:rPr>
              <a:t>Annex6</a:t>
            </a:r>
            <a:r>
              <a:rPr lang="ja-JP" altLang="en-US" sz="1292" dirty="0">
                <a:latin typeface="ＭＳ Ｐゴシック" panose="020B0600070205080204" pitchFamily="50" charset="-128"/>
              </a:rPr>
              <a:t> （医療用ガスに係わる要求事項）</a:t>
            </a:r>
            <a:endParaRPr lang="ja-JP" altLang="en-US" sz="1292" dirty="0">
              <a:latin typeface="ＭＳ Ｐゴシック" panose="020B0600070205080204" pitchFamily="50" charset="-128"/>
              <a:ea typeface="ＭＳ Ｐゴシック" panose="020B0600070205080204" pitchFamily="50" charset="-128"/>
            </a:endParaRPr>
          </a:p>
        </p:txBody>
      </p:sp>
      <p:sp>
        <p:nvSpPr>
          <p:cNvPr id="11" name="テキスト ボックス 10"/>
          <p:cNvSpPr txBox="1"/>
          <p:nvPr/>
        </p:nvSpPr>
        <p:spPr>
          <a:xfrm>
            <a:off x="816831" y="4956432"/>
            <a:ext cx="7577027" cy="1086516"/>
          </a:xfrm>
          <a:prstGeom prst="rect">
            <a:avLst/>
          </a:prstGeom>
          <a:solidFill>
            <a:srgbClr val="FFFFDD"/>
          </a:solidFill>
          <a:ln>
            <a:solidFill>
              <a:schemeClr val="tx1"/>
            </a:solidFill>
          </a:ln>
        </p:spPr>
        <p:txBody>
          <a:bodyPr wrap="square" rtlCol="0">
            <a:spAutoFit/>
          </a:bodyPr>
          <a:lstStyle/>
          <a:p>
            <a:r>
              <a:rPr lang="ja-JP" altLang="en-US" sz="1292" dirty="0">
                <a:latin typeface="ＭＳ Ｐゴシック" panose="020B0600070205080204" pitchFamily="50" charset="-128"/>
                <a:ea typeface="ＭＳ Ｐゴシック" panose="020B0600070205080204" pitchFamily="50" charset="-128"/>
              </a:rPr>
              <a:t>＊ </a:t>
            </a:r>
            <a:r>
              <a:rPr lang="en-US" altLang="ja-JP" sz="1292" dirty="0">
                <a:latin typeface="ＭＳ Ｐゴシック" panose="020B0600070205080204" pitchFamily="50" charset="-128"/>
                <a:ea typeface="ＭＳ Ｐゴシック" panose="020B0600070205080204" pitchFamily="50" charset="-128"/>
              </a:rPr>
              <a:t>PIC/S</a:t>
            </a:r>
            <a:r>
              <a:rPr lang="ja-JP" altLang="en-US" sz="1292" dirty="0">
                <a:latin typeface="ＭＳ Ｐゴシック" panose="020B0600070205080204" pitchFamily="50" charset="-128"/>
              </a:rPr>
              <a:t>：医薬品査察協定及び医薬品査察協同スキーム</a:t>
            </a:r>
            <a:endParaRPr lang="en-US" altLang="ja-JP" sz="1292" dirty="0">
              <a:latin typeface="ＭＳ Ｐゴシック" panose="020B0600070205080204" pitchFamily="50" charset="-128"/>
              <a:ea typeface="ＭＳ Ｐゴシック" panose="020B0600070205080204" pitchFamily="50" charset="-128"/>
            </a:endParaRPr>
          </a:p>
          <a:p>
            <a:pPr marL="742969"/>
            <a:r>
              <a:rPr lang="en-US" altLang="ja-JP" sz="1292" dirty="0">
                <a:latin typeface="ＭＳ Ｐゴシック" panose="020B0600070205080204" pitchFamily="50" charset="-128"/>
                <a:ea typeface="ＭＳ Ｐゴシック" panose="020B0600070205080204" pitchFamily="50" charset="-128"/>
              </a:rPr>
              <a:t>Pharmaceutical Inspection Convention and Pharmaceutical Inspection Cooperation Scheme</a:t>
            </a:r>
            <a:r>
              <a:rPr lang="ja-JP" altLang="en-US" sz="1292" dirty="0">
                <a:latin typeface="ＭＳ Ｐゴシック" panose="020B0600070205080204" pitchFamily="50" charset="-128"/>
                <a:ea typeface="ＭＳ Ｐゴシック" panose="020B0600070205080204" pitchFamily="50" charset="-128"/>
              </a:rPr>
              <a:t> </a:t>
            </a:r>
            <a:endParaRPr lang="en-US" altLang="ja-JP" sz="1292" dirty="0">
              <a:latin typeface="ＭＳ Ｐゴシック" panose="020B0600070205080204" pitchFamily="50" charset="-128"/>
              <a:ea typeface="ＭＳ Ｐゴシック" panose="020B0600070205080204" pitchFamily="50" charset="-128"/>
            </a:endParaRPr>
          </a:p>
          <a:p>
            <a:pPr marL="86460"/>
            <a:r>
              <a:rPr lang="ja-JP" altLang="en-US" sz="1292" dirty="0">
                <a:latin typeface="ＭＳ Ｐゴシック" panose="020B0600070205080204" pitchFamily="50" charset="-128"/>
              </a:rPr>
              <a:t>・欧州各国を中心に各国の薬事行政当局が集まり、医薬品の製造及び品質管理の基準を作成して整合性</a:t>
            </a:r>
            <a:endParaRPr lang="en-US" altLang="ja-JP" sz="1292" dirty="0">
              <a:latin typeface="ＭＳ Ｐゴシック" panose="020B0600070205080204" pitchFamily="50" charset="-128"/>
            </a:endParaRPr>
          </a:p>
          <a:p>
            <a:pPr marL="86460"/>
            <a:r>
              <a:rPr lang="ja-JP" altLang="en-US" sz="1292" dirty="0">
                <a:latin typeface="ＭＳ Ｐゴシック" panose="020B0600070205080204" pitchFamily="50" charset="-128"/>
              </a:rPr>
              <a:t>　を図るとともに、相互査察が進むよう活動を続けている団体</a:t>
            </a:r>
            <a:r>
              <a:rPr lang="ja-JP" altLang="en-US" sz="1292" dirty="0">
                <a:latin typeface="ＭＳ Ｐゴシック" panose="020B0600070205080204" pitchFamily="50" charset="-128"/>
                <a:ea typeface="ＭＳ Ｐゴシック" panose="020B0600070205080204" pitchFamily="50" charset="-128"/>
              </a:rPr>
              <a:t>。</a:t>
            </a:r>
            <a:endParaRPr lang="en-US" altLang="ja-JP" sz="1292" dirty="0">
              <a:latin typeface="ＭＳ Ｐゴシック" panose="020B0600070205080204" pitchFamily="50" charset="-128"/>
              <a:ea typeface="ＭＳ Ｐゴシック" panose="020B0600070205080204" pitchFamily="50" charset="-128"/>
            </a:endParaRPr>
          </a:p>
          <a:p>
            <a:pPr marL="86460"/>
            <a:r>
              <a:rPr lang="ja-JP" altLang="en-US" sz="1292" dirty="0">
                <a:latin typeface="ＭＳ Ｐゴシック" panose="020B0600070205080204" pitchFamily="50" charset="-128"/>
                <a:ea typeface="ＭＳ Ｐゴシック" panose="020B0600070205080204" pitchFamily="50" charset="-128"/>
              </a:rPr>
              <a:t>・日本は</a:t>
            </a:r>
            <a:r>
              <a:rPr lang="en-US" altLang="ja-JP" sz="1292" dirty="0">
                <a:latin typeface="ＭＳ Ｐゴシック" panose="020B0600070205080204" pitchFamily="50" charset="-128"/>
                <a:ea typeface="ＭＳ Ｐゴシック" panose="020B0600070205080204" pitchFamily="50" charset="-128"/>
              </a:rPr>
              <a:t>2014 </a:t>
            </a:r>
            <a:r>
              <a:rPr lang="ja-JP" altLang="en-US" sz="1292" dirty="0">
                <a:latin typeface="ＭＳ Ｐゴシック" panose="020B0600070205080204" pitchFamily="50" charset="-128"/>
                <a:ea typeface="ＭＳ Ｐゴシック" panose="020B0600070205080204" pitchFamily="50" charset="-128"/>
              </a:rPr>
              <a:t>年</a:t>
            </a:r>
            <a:r>
              <a:rPr lang="en-US" altLang="ja-JP" sz="1292" dirty="0">
                <a:latin typeface="ＭＳ Ｐゴシック" panose="020B0600070205080204" pitchFamily="50" charset="-128"/>
                <a:ea typeface="ＭＳ Ｐゴシック" panose="020B0600070205080204" pitchFamily="50" charset="-128"/>
              </a:rPr>
              <a:t>7 </a:t>
            </a:r>
            <a:r>
              <a:rPr lang="ja-JP" altLang="en-US" sz="1292" dirty="0">
                <a:latin typeface="ＭＳ Ｐゴシック" panose="020B0600070205080204" pitchFamily="50" charset="-128"/>
                <a:ea typeface="ＭＳ Ｐゴシック" panose="020B0600070205080204" pitchFamily="50" charset="-128"/>
              </a:rPr>
              <a:t>月に加盟。</a:t>
            </a:r>
            <a:r>
              <a:rPr lang="ja-JP" altLang="en-US" sz="1292" dirty="0">
                <a:latin typeface="ＭＳ Ｐゴシック" panose="020B0600070205080204" pitchFamily="50" charset="-128"/>
              </a:rPr>
              <a:t> （同時点で全世界</a:t>
            </a:r>
            <a:r>
              <a:rPr lang="en-US" altLang="ja-JP" sz="1292" dirty="0">
                <a:latin typeface="ＭＳ Ｐゴシック" panose="020B0600070205080204" pitchFamily="50" charset="-128"/>
              </a:rPr>
              <a:t>43 </a:t>
            </a:r>
            <a:r>
              <a:rPr lang="ja-JP" altLang="en-US" sz="1292" dirty="0">
                <a:latin typeface="ＭＳ Ｐゴシック" panose="020B0600070205080204" pitchFamily="50" charset="-128"/>
              </a:rPr>
              <a:t>カ国（</a:t>
            </a:r>
            <a:r>
              <a:rPr lang="en-US" altLang="ja-JP" sz="1292" dirty="0">
                <a:latin typeface="ＭＳ Ｐゴシック" panose="020B0600070205080204" pitchFamily="50" charset="-128"/>
              </a:rPr>
              <a:t>46 </a:t>
            </a:r>
            <a:r>
              <a:rPr lang="ja-JP" altLang="en-US" sz="1292" dirty="0">
                <a:latin typeface="ＭＳ Ｐゴシック" panose="020B0600070205080204" pitchFamily="50" charset="-128"/>
              </a:rPr>
              <a:t>当局）が加盟）</a:t>
            </a:r>
            <a:endParaRPr lang="ja-JP" altLang="en-US" sz="1292" dirty="0">
              <a:latin typeface="ＭＳ Ｐゴシック" panose="020B0600070205080204" pitchFamily="50" charset="-128"/>
              <a:ea typeface="ＭＳ Ｐゴシック" panose="020B0600070205080204" pitchFamily="50" charset="-128"/>
            </a:endParaRPr>
          </a:p>
        </p:txBody>
      </p:sp>
      <p:sp>
        <p:nvSpPr>
          <p:cNvPr id="8" name="テキスト ボックス 7"/>
          <p:cNvSpPr txBox="1"/>
          <p:nvPr/>
        </p:nvSpPr>
        <p:spPr>
          <a:xfrm>
            <a:off x="950089" y="1795704"/>
            <a:ext cx="3186518" cy="726791"/>
          </a:xfrm>
          <a:prstGeom prst="horizontalScroll">
            <a:avLst/>
          </a:prstGeom>
          <a:solidFill>
            <a:srgbClr val="EFFBF7"/>
          </a:solidFill>
          <a:ln>
            <a:solidFill>
              <a:schemeClr val="tx1"/>
            </a:solidFill>
          </a:ln>
        </p:spPr>
        <p:txBody>
          <a:bodyPr wrap="square" rtlCol="0">
            <a:spAutoFit/>
          </a:bodyPr>
          <a:lstStyle/>
          <a:p>
            <a:r>
              <a:rPr lang="ja-JP" altLang="en-US" sz="1477" dirty="0">
                <a:latin typeface="ＭＳ Ｐゴシック" panose="020B0600070205080204" pitchFamily="50" charset="-128"/>
                <a:ea typeface="ＭＳ Ｐゴシック" panose="020B0600070205080204" pitchFamily="50" charset="-128"/>
              </a:rPr>
              <a:t>「医療用ガスに関する</a:t>
            </a:r>
            <a:endParaRPr lang="en-US" altLang="ja-JP" sz="1477" dirty="0">
              <a:latin typeface="ＭＳ Ｐゴシック" panose="020B0600070205080204" pitchFamily="50" charset="-128"/>
              <a:ea typeface="ＭＳ Ｐゴシック" panose="020B0600070205080204" pitchFamily="50" charset="-128"/>
            </a:endParaRPr>
          </a:p>
          <a:p>
            <a:pPr algn="r"/>
            <a:r>
              <a:rPr lang="ja-JP" altLang="en-US" sz="1477" dirty="0">
                <a:latin typeface="ＭＳ Ｐゴシック" panose="020B0600070205080204" pitchFamily="50" charset="-128"/>
                <a:ea typeface="ＭＳ Ｐゴシック" panose="020B0600070205080204" pitchFamily="50" charset="-128"/>
              </a:rPr>
              <a:t>製造管理及び品質管理の基準」</a:t>
            </a:r>
            <a:endParaRPr lang="en-US" altLang="ja-JP" sz="1477" dirty="0">
              <a:latin typeface="ＭＳ Ｐゴシック" panose="020B0600070205080204" pitchFamily="50" charset="-128"/>
              <a:ea typeface="ＭＳ Ｐゴシック" panose="020B0600070205080204" pitchFamily="50" charset="-128"/>
            </a:endParaRPr>
          </a:p>
        </p:txBody>
      </p:sp>
      <p:sp>
        <p:nvSpPr>
          <p:cNvPr id="3" name="テキスト ボックス 2"/>
          <p:cNvSpPr txBox="1"/>
          <p:nvPr/>
        </p:nvSpPr>
        <p:spPr>
          <a:xfrm>
            <a:off x="3016625" y="1591789"/>
            <a:ext cx="965204" cy="432274"/>
          </a:xfrm>
          <a:prstGeom prst="flowChartDocument">
            <a:avLst/>
          </a:prstGeom>
          <a:solidFill>
            <a:srgbClr val="BCEEDD"/>
          </a:solidFill>
          <a:ln>
            <a:solidFill>
              <a:schemeClr val="tx1"/>
            </a:solidFill>
          </a:ln>
        </p:spPr>
        <p:txBody>
          <a:bodyPr wrap="square" rtlCol="0">
            <a:spAutoFit/>
          </a:bodyPr>
          <a:lstStyle/>
          <a:p>
            <a:pPr algn="ctr"/>
            <a:r>
              <a:rPr lang="en-US" altLang="ja-JP" sz="1662" dirty="0">
                <a:latin typeface="ＭＳ Ｐゴシック" panose="020B0600070205080204" pitchFamily="50" charset="-128"/>
                <a:ea typeface="ＭＳ Ｐゴシック" panose="020B0600070205080204" pitchFamily="50" charset="-128"/>
              </a:rPr>
              <a:t>JIMGA</a:t>
            </a:r>
            <a:endParaRPr lang="ja-JP" altLang="en-US" sz="1662" dirty="0">
              <a:latin typeface="ＭＳ Ｐゴシック" panose="020B0600070205080204" pitchFamily="50" charset="-128"/>
              <a:ea typeface="ＭＳ Ｐゴシック" panose="020B0600070205080204" pitchFamily="50" charset="-128"/>
            </a:endParaRPr>
          </a:p>
        </p:txBody>
      </p:sp>
      <p:sp>
        <p:nvSpPr>
          <p:cNvPr id="9" name="テキスト ボックス 8"/>
          <p:cNvSpPr txBox="1"/>
          <p:nvPr/>
        </p:nvSpPr>
        <p:spPr>
          <a:xfrm>
            <a:off x="1151133" y="3115150"/>
            <a:ext cx="2985474" cy="505005"/>
          </a:xfrm>
          <a:prstGeom prst="horizontalScroll">
            <a:avLst/>
          </a:prstGeom>
          <a:solidFill>
            <a:srgbClr val="F6F0FA"/>
          </a:solidFill>
          <a:ln>
            <a:solidFill>
              <a:schemeClr val="tx1"/>
            </a:solidFill>
          </a:ln>
        </p:spPr>
        <p:txBody>
          <a:bodyPr wrap="square" rtlCol="0">
            <a:spAutoFit/>
          </a:bodyPr>
          <a:lstStyle/>
          <a:p>
            <a:pPr marL="328254">
              <a:lnSpc>
                <a:spcPct val="150000"/>
              </a:lnSpc>
            </a:pPr>
            <a:r>
              <a:rPr lang="ja-JP" altLang="en-US" sz="1477" dirty="0">
                <a:latin typeface="ＭＳ Ｐゴシック" panose="020B0600070205080204" pitchFamily="50" charset="-128"/>
                <a:ea typeface="ＭＳ Ｐゴシック" panose="020B0600070205080204" pitchFamily="50" charset="-128"/>
              </a:rPr>
              <a:t>事務連絡</a:t>
            </a:r>
          </a:p>
        </p:txBody>
      </p:sp>
      <p:sp>
        <p:nvSpPr>
          <p:cNvPr id="13" name="テキスト ボックス 12"/>
          <p:cNvSpPr txBox="1"/>
          <p:nvPr/>
        </p:nvSpPr>
        <p:spPr>
          <a:xfrm>
            <a:off x="2643871" y="2910233"/>
            <a:ext cx="1372234" cy="396922"/>
          </a:xfrm>
          <a:prstGeom prst="flowChartDocument">
            <a:avLst/>
          </a:prstGeom>
          <a:solidFill>
            <a:srgbClr val="ECDFF5"/>
          </a:solidFill>
          <a:ln>
            <a:solidFill>
              <a:schemeClr val="tx1"/>
            </a:solidFill>
          </a:ln>
        </p:spPr>
        <p:txBody>
          <a:bodyPr wrap="square" rtlCol="0">
            <a:spAutoFit/>
          </a:bodyPr>
          <a:lstStyle/>
          <a:p>
            <a:pPr algn="ctr"/>
            <a:r>
              <a:rPr lang="ja-JP" altLang="en-US" sz="1477" dirty="0">
                <a:latin typeface="ＭＳ Ｐゴシック" panose="020B0600070205080204" pitchFamily="50" charset="-128"/>
              </a:rPr>
              <a:t>厚生労働省</a:t>
            </a:r>
            <a:endParaRPr lang="en-US" altLang="ja-JP" sz="1477" dirty="0">
              <a:latin typeface="ＭＳ Ｐゴシック" panose="020B0600070205080204" pitchFamily="50" charset="-128"/>
            </a:endParaRPr>
          </a:p>
        </p:txBody>
      </p:sp>
      <p:sp>
        <p:nvSpPr>
          <p:cNvPr id="14" name="V 字形矢印 13"/>
          <p:cNvSpPr/>
          <p:nvPr/>
        </p:nvSpPr>
        <p:spPr>
          <a:xfrm rot="5400000">
            <a:off x="1704571" y="2732904"/>
            <a:ext cx="353963" cy="233618"/>
          </a:xfrm>
          <a:prstGeom prst="notchedRightArrow">
            <a:avLst>
              <a:gd name="adj1" fmla="val 50000"/>
              <a:gd name="adj2" fmla="val 39964"/>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662"/>
          </a:p>
        </p:txBody>
      </p:sp>
      <p:sp>
        <p:nvSpPr>
          <p:cNvPr id="15" name="テキスト ボックス 14"/>
          <p:cNvSpPr txBox="1"/>
          <p:nvPr/>
        </p:nvSpPr>
        <p:spPr>
          <a:xfrm>
            <a:off x="5560721" y="4682816"/>
            <a:ext cx="992554" cy="432274"/>
          </a:xfrm>
          <a:prstGeom prst="flowChartDocument">
            <a:avLst/>
          </a:prstGeom>
          <a:solidFill>
            <a:srgbClr val="FFFFAF"/>
          </a:solidFill>
          <a:ln>
            <a:solidFill>
              <a:schemeClr val="tx1"/>
            </a:solidFill>
          </a:ln>
        </p:spPr>
        <p:txBody>
          <a:bodyPr wrap="square" rtlCol="0">
            <a:spAutoFit/>
          </a:bodyPr>
          <a:lstStyle/>
          <a:p>
            <a:pPr algn="ctr"/>
            <a:r>
              <a:rPr lang="en-US" altLang="ja-JP" sz="1662" dirty="0">
                <a:latin typeface="ＭＳ Ｐゴシック" panose="020B0600070205080204" pitchFamily="50" charset="-128"/>
                <a:ea typeface="ＭＳ Ｐゴシック" panose="020B0600070205080204" pitchFamily="50" charset="-128"/>
              </a:rPr>
              <a:t>PIC/S</a:t>
            </a:r>
            <a:endParaRPr lang="ja-JP" altLang="en-US" sz="1662" dirty="0">
              <a:latin typeface="ＭＳ Ｐゴシック" panose="020B0600070205080204" pitchFamily="50" charset="-128"/>
              <a:ea typeface="ＭＳ Ｐゴシック" panose="020B0600070205080204" pitchFamily="50" charset="-128"/>
            </a:endParaRPr>
          </a:p>
        </p:txBody>
      </p:sp>
      <p:sp>
        <p:nvSpPr>
          <p:cNvPr id="37" name="テキスト ボックス 36"/>
          <p:cNvSpPr txBox="1"/>
          <p:nvPr/>
        </p:nvSpPr>
        <p:spPr>
          <a:xfrm>
            <a:off x="258276" y="3904764"/>
            <a:ext cx="1503471" cy="409440"/>
          </a:xfrm>
          <a:prstGeom prst="ellipse">
            <a:avLst/>
          </a:prstGeom>
          <a:solidFill>
            <a:srgbClr val="CBD1FD"/>
          </a:solidFill>
        </p:spPr>
        <p:txBody>
          <a:bodyPr wrap="square" rtlCol="0">
            <a:spAutoFit/>
          </a:bodyPr>
          <a:lstStyle/>
          <a:p>
            <a:pPr algn="ctr"/>
            <a:r>
              <a:rPr lang="ja-JP" altLang="en-US" sz="1292" dirty="0">
                <a:solidFill>
                  <a:srgbClr val="071893"/>
                </a:solidFill>
              </a:rPr>
              <a:t>国際整合化</a:t>
            </a:r>
          </a:p>
        </p:txBody>
      </p:sp>
      <p:sp>
        <p:nvSpPr>
          <p:cNvPr id="38" name="テキスト ボックス 37"/>
          <p:cNvSpPr txBox="1"/>
          <p:nvPr/>
        </p:nvSpPr>
        <p:spPr>
          <a:xfrm>
            <a:off x="1636716" y="4181188"/>
            <a:ext cx="6529738" cy="262829"/>
          </a:xfrm>
          <a:prstGeom prst="rect">
            <a:avLst/>
          </a:prstGeom>
          <a:noFill/>
        </p:spPr>
        <p:txBody>
          <a:bodyPr wrap="square" rtlCol="0">
            <a:spAutoFit/>
          </a:bodyPr>
          <a:lstStyle/>
          <a:p>
            <a:r>
              <a:rPr lang="ja-JP" altLang="en-US" sz="1108" dirty="0">
                <a:latin typeface="ＭＳ Ｐゴシック" panose="020B0600070205080204" pitchFamily="50" charset="-128"/>
                <a:ea typeface="ＭＳ Ｐゴシック" panose="020B0600070205080204" pitchFamily="50" charset="-128"/>
              </a:rPr>
              <a:t>☆ 本自主基準は、医薬品に係わる国際スキーム“</a:t>
            </a:r>
            <a:r>
              <a:rPr lang="en-US" altLang="ja-JP" sz="1108" dirty="0">
                <a:latin typeface="ＭＳ Ｐゴシック" panose="020B0600070205080204" pitchFamily="50" charset="-128"/>
                <a:ea typeface="ＭＳ Ｐゴシック" panose="020B0600070205080204" pitchFamily="50" charset="-128"/>
              </a:rPr>
              <a:t>PIC/S</a:t>
            </a:r>
            <a:r>
              <a:rPr lang="ja-JP" altLang="en-US" sz="1108" dirty="0">
                <a:latin typeface="ＭＳ Ｐゴシック" panose="020B0600070205080204" pitchFamily="50" charset="-128"/>
                <a:ea typeface="ＭＳ Ｐゴシック" panose="020B0600070205080204" pitchFamily="50" charset="-128"/>
              </a:rPr>
              <a:t>”（＊）の要求事項と整合を図っています。</a:t>
            </a:r>
          </a:p>
        </p:txBody>
      </p:sp>
      <p:sp>
        <p:nvSpPr>
          <p:cNvPr id="41" name="テキスト ボックス 40"/>
          <p:cNvSpPr txBox="1"/>
          <p:nvPr/>
        </p:nvSpPr>
        <p:spPr>
          <a:xfrm>
            <a:off x="1529000" y="3618410"/>
            <a:ext cx="3311402" cy="262829"/>
          </a:xfrm>
          <a:prstGeom prst="rect">
            <a:avLst/>
          </a:prstGeom>
          <a:noFill/>
        </p:spPr>
        <p:txBody>
          <a:bodyPr wrap="square" rtlCol="0">
            <a:spAutoFit/>
          </a:bodyPr>
          <a:lstStyle/>
          <a:p>
            <a:r>
              <a:rPr lang="ja-JP" altLang="en-US" sz="1108" dirty="0">
                <a:latin typeface="ＭＳ Ｐゴシック" panose="020B0600070205080204" pitchFamily="50" charset="-128"/>
                <a:ea typeface="ＭＳ Ｐゴシック" panose="020B0600070205080204" pitchFamily="50" charset="-128"/>
              </a:rPr>
              <a:t>（会員会社、非会員会社に係わらず対応を要す。）</a:t>
            </a:r>
          </a:p>
        </p:txBody>
      </p:sp>
      <p:pic>
        <p:nvPicPr>
          <p:cNvPr id="5" name="医療ガスについて8-4">
            <a:hlinkClick r:id="" action="ppaction://media"/>
            <a:extLst>
              <a:ext uri="{FF2B5EF4-FFF2-40B4-BE49-F238E27FC236}">
                <a16:creationId xmlns:a16="http://schemas.microsoft.com/office/drawing/2014/main" id="{62F1E31C-EFE7-4FA4-9A82-C55C186CB20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271509" y="0"/>
            <a:ext cx="487362" cy="487363"/>
          </a:xfrm>
          <a:prstGeom prst="rect">
            <a:avLst/>
          </a:prstGeom>
        </p:spPr>
      </p:pic>
    </p:spTree>
    <p:extLst>
      <p:ext uri="{BB962C8B-B14F-4D97-AF65-F5344CB8AC3E}">
        <p14:creationId xmlns:p14="http://schemas.microsoft.com/office/powerpoint/2010/main" val="2372228574"/>
      </p:ext>
    </p:extLst>
  </p:cSld>
  <p:clrMapOvr>
    <a:masterClrMapping/>
  </p:clrMapOvr>
  <mc:AlternateContent xmlns:mc="http://schemas.openxmlformats.org/markup-compatibility/2006" xmlns:p14="http://schemas.microsoft.com/office/powerpoint/2010/main">
    <mc:Choice Requires="p14">
      <p:transition p14:dur="10" advTm="32000"/>
    </mc:Choice>
    <mc:Fallback xmlns="">
      <p:transition advTm="3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114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ー 1"/>
          <p:cNvSpPr>
            <a:spLocks noGrp="1"/>
          </p:cNvSpPr>
          <p:nvPr>
            <p:ph type="sldNum" sz="quarter" idx="12"/>
          </p:nvPr>
        </p:nvSpPr>
        <p:spPr/>
        <p:txBody>
          <a:bodyPr/>
          <a:lstStyle/>
          <a:p>
            <a:fld id="{5F46AB6B-2A2A-46B7-BCF2-3FC6956223A9}" type="slidenum">
              <a:rPr kumimoji="1" lang="ja-JP" altLang="en-US" smtClean="0"/>
              <a:t>35</a:t>
            </a:fld>
            <a:endParaRPr kumimoji="1" lang="ja-JP" altLang="en-US"/>
          </a:p>
        </p:txBody>
      </p:sp>
      <p:sp>
        <p:nvSpPr>
          <p:cNvPr id="4" name="テキスト ボックス 3"/>
          <p:cNvSpPr txBox="1"/>
          <p:nvPr/>
        </p:nvSpPr>
        <p:spPr>
          <a:xfrm>
            <a:off x="465910" y="953185"/>
            <a:ext cx="2118952" cy="376385"/>
          </a:xfrm>
          <a:prstGeom prst="rect">
            <a:avLst/>
          </a:prstGeom>
          <a:noFill/>
        </p:spPr>
        <p:txBody>
          <a:bodyPr wrap="square" rtlCol="0">
            <a:spAutoFit/>
          </a:bodyPr>
          <a:lstStyle/>
          <a:p>
            <a:r>
              <a:rPr lang="ja-JP" altLang="en-US" sz="1846" dirty="0">
                <a:latin typeface="ＭＳ Ｐゴシック" panose="020B0600070205080204" pitchFamily="50" charset="-128"/>
                <a:ea typeface="ＭＳ Ｐゴシック" panose="020B0600070205080204" pitchFamily="50" charset="-128"/>
              </a:rPr>
              <a:t>◆ 講習会</a:t>
            </a:r>
            <a:endParaRPr lang="en-US" altLang="ja-JP" sz="1846" dirty="0">
              <a:latin typeface="ＭＳ Ｐゴシック" panose="020B0600070205080204" pitchFamily="50" charset="-128"/>
              <a:ea typeface="ＭＳ Ｐゴシック" panose="020B0600070205080204" pitchFamily="50" charset="-128"/>
            </a:endParaRPr>
          </a:p>
        </p:txBody>
      </p:sp>
      <p:graphicFrame>
        <p:nvGraphicFramePr>
          <p:cNvPr id="5" name="表 4"/>
          <p:cNvGraphicFramePr>
            <a:graphicFrameLocks noGrp="1"/>
          </p:cNvGraphicFramePr>
          <p:nvPr>
            <p:extLst>
              <p:ext uri="{D42A27DB-BD31-4B8C-83A1-F6EECF244321}">
                <p14:modId xmlns:p14="http://schemas.microsoft.com/office/powerpoint/2010/main" val="3639463117"/>
              </p:ext>
            </p:extLst>
          </p:nvPr>
        </p:nvGraphicFramePr>
        <p:xfrm>
          <a:off x="798250" y="2051215"/>
          <a:ext cx="7717101" cy="3628292"/>
        </p:xfrm>
        <a:graphic>
          <a:graphicData uri="http://schemas.openxmlformats.org/drawingml/2006/table">
            <a:tbl>
              <a:tblPr firstRow="1" bandRow="1">
                <a:tableStyleId>{F5AB1C69-6EDB-4FF4-983F-18BD219EF322}</a:tableStyleId>
              </a:tblPr>
              <a:tblGrid>
                <a:gridCol w="2988793">
                  <a:extLst>
                    <a:ext uri="{9D8B030D-6E8A-4147-A177-3AD203B41FA5}">
                      <a16:colId xmlns:a16="http://schemas.microsoft.com/office/drawing/2014/main" val="20000"/>
                    </a:ext>
                  </a:extLst>
                </a:gridCol>
                <a:gridCol w="2086708">
                  <a:extLst>
                    <a:ext uri="{9D8B030D-6E8A-4147-A177-3AD203B41FA5}">
                      <a16:colId xmlns:a16="http://schemas.microsoft.com/office/drawing/2014/main" val="20001"/>
                    </a:ext>
                  </a:extLst>
                </a:gridCol>
                <a:gridCol w="2641600">
                  <a:extLst>
                    <a:ext uri="{9D8B030D-6E8A-4147-A177-3AD203B41FA5}">
                      <a16:colId xmlns:a16="http://schemas.microsoft.com/office/drawing/2014/main" val="20002"/>
                    </a:ext>
                  </a:extLst>
                </a:gridCol>
              </a:tblGrid>
              <a:tr h="342314">
                <a:tc>
                  <a:txBody>
                    <a:bodyPr/>
                    <a:lstStyle/>
                    <a:p>
                      <a:pPr algn="ctr"/>
                      <a:r>
                        <a:rPr kumimoji="1" lang="ja-JP" altLang="en-US" sz="1300" dirty="0"/>
                        <a:t>講習会名</a:t>
                      </a:r>
                      <a:endParaRPr kumimoji="1" lang="ja-JP" altLang="en-US" sz="1300" dirty="0">
                        <a:solidFill>
                          <a:srgbClr val="F6FAF4"/>
                        </a:solidFill>
                        <a:latin typeface="ＭＳ Ｐゴシック" panose="020B0600070205080204" pitchFamily="50" charset="-128"/>
                        <a:ea typeface="ＭＳ Ｐゴシック" panose="020B0600070205080204" pitchFamily="50" charset="-128"/>
                      </a:endParaRPr>
                    </a:p>
                  </a:txBody>
                  <a:tcPr marL="84406" marR="84406" marT="42203" marB="42203" anchor="ctr"/>
                </a:tc>
                <a:tc>
                  <a:txBody>
                    <a:bodyPr/>
                    <a:lstStyle/>
                    <a:p>
                      <a:pPr algn="ctr"/>
                      <a:r>
                        <a:rPr kumimoji="1" lang="ja-JP" altLang="en-US" sz="1300" dirty="0"/>
                        <a:t>主な対象</a:t>
                      </a:r>
                      <a:endParaRPr kumimoji="1" lang="ja-JP" altLang="en-US" sz="1300" dirty="0">
                        <a:solidFill>
                          <a:srgbClr val="F6FAF4"/>
                        </a:solidFill>
                        <a:latin typeface="ＭＳ Ｐゴシック" panose="020B0600070205080204" pitchFamily="50" charset="-128"/>
                        <a:ea typeface="ＭＳ Ｐゴシック" panose="020B0600070205080204" pitchFamily="50" charset="-128"/>
                      </a:endParaRPr>
                    </a:p>
                  </a:txBody>
                  <a:tcPr marL="84406" marR="84406" marT="42203" marB="42203" anchor="ctr"/>
                </a:tc>
                <a:tc>
                  <a:txBody>
                    <a:bodyPr/>
                    <a:lstStyle/>
                    <a:p>
                      <a:pPr marL="0" marR="0" indent="0" algn="ctr" defTabSz="742950" rtl="0" eaLnBrk="1" fontAlgn="auto" latinLnBrk="0" hangingPunct="1">
                        <a:lnSpc>
                          <a:spcPct val="100000"/>
                        </a:lnSpc>
                        <a:spcBef>
                          <a:spcPts val="0"/>
                        </a:spcBef>
                        <a:spcAft>
                          <a:spcPts val="0"/>
                        </a:spcAft>
                        <a:buClrTx/>
                        <a:buSzTx/>
                        <a:buFontTx/>
                        <a:buNone/>
                        <a:tabLst/>
                        <a:defRPr/>
                      </a:pPr>
                      <a:r>
                        <a:rPr kumimoji="1" lang="ja-JP" altLang="en-US" sz="1300" dirty="0"/>
                        <a:t>開催時期 等</a:t>
                      </a:r>
                      <a:endParaRPr kumimoji="1" lang="ja-JP" altLang="en-US" sz="1300" dirty="0">
                        <a:solidFill>
                          <a:srgbClr val="F6FAF4"/>
                        </a:solidFill>
                        <a:latin typeface="ＭＳ Ｐゴシック" panose="020B0600070205080204" pitchFamily="50" charset="-128"/>
                        <a:ea typeface="ＭＳ Ｐゴシック" panose="020B0600070205080204" pitchFamily="50" charset="-128"/>
                      </a:endParaRPr>
                    </a:p>
                  </a:txBody>
                  <a:tcPr marL="84406" marR="84406" marT="42203" marB="42203" anchor="ctr"/>
                </a:tc>
                <a:extLst>
                  <a:ext uri="{0D108BD9-81ED-4DB2-BD59-A6C34878D82A}">
                    <a16:rowId xmlns:a16="http://schemas.microsoft.com/office/drawing/2014/main" val="10000"/>
                  </a:ext>
                </a:extLst>
              </a:tr>
              <a:tr h="342314">
                <a:tc>
                  <a:txBody>
                    <a:bodyPr/>
                    <a:lstStyle/>
                    <a:p>
                      <a:r>
                        <a:rPr kumimoji="1" lang="en-US" altLang="ja-JP" sz="1300" dirty="0">
                          <a:latin typeface="ＭＳ Ｐゴシック" panose="020B0600070205080204" pitchFamily="50" charset="-128"/>
                          <a:ea typeface="ＭＳ Ｐゴシック" panose="020B0600070205080204" pitchFamily="50" charset="-128"/>
                        </a:rPr>
                        <a:t>MGR</a:t>
                      </a:r>
                      <a:r>
                        <a:rPr kumimoji="1" lang="ja-JP" altLang="en-US" sz="1300" dirty="0">
                          <a:latin typeface="ＭＳ Ｐゴシック" panose="020B0600070205080204" pitchFamily="50" charset="-128"/>
                          <a:ea typeface="ＭＳ Ｐゴシック" panose="020B0600070205080204" pitchFamily="50" charset="-128"/>
                        </a:rPr>
                        <a:t>導入時集合講習会</a:t>
                      </a:r>
                      <a:endParaRPr kumimoji="1" lang="ja-JP" altLang="en-US" sz="1300" dirty="0">
                        <a:solidFill>
                          <a:schemeClr val="accent6">
                            <a:lumMod val="50000"/>
                          </a:schemeClr>
                        </a:solidFill>
                        <a:latin typeface="ＭＳ Ｐゴシック" panose="020B0600070205080204" pitchFamily="50" charset="-128"/>
                        <a:ea typeface="ＭＳ Ｐゴシック" panose="020B0600070205080204" pitchFamily="50" charset="-128"/>
                      </a:endParaRPr>
                    </a:p>
                  </a:txBody>
                  <a:tcPr marL="84406" marR="84406" marT="42203" marB="42203" anchor="ctr"/>
                </a:tc>
                <a:tc>
                  <a:txBody>
                    <a:bodyPr/>
                    <a:lstStyle/>
                    <a:p>
                      <a:r>
                        <a:rPr kumimoji="1" lang="en-US" altLang="ja-JP" sz="1300" dirty="0">
                          <a:latin typeface="ＭＳ Ｐゴシック" panose="020B0600070205080204" pitchFamily="50" charset="-128"/>
                          <a:ea typeface="ＭＳ Ｐゴシック" panose="020B0600070205080204" pitchFamily="50" charset="-128"/>
                        </a:rPr>
                        <a:t>MGR</a:t>
                      </a:r>
                      <a:r>
                        <a:rPr kumimoji="1" lang="ja-JP" altLang="en-US" sz="1300" dirty="0">
                          <a:latin typeface="ＭＳ Ｐゴシック" panose="020B0600070205080204" pitchFamily="50" charset="-128"/>
                          <a:ea typeface="ＭＳ Ｐゴシック" panose="020B0600070205080204" pitchFamily="50" charset="-128"/>
                        </a:rPr>
                        <a:t>新規受験者</a:t>
                      </a:r>
                      <a:endParaRPr kumimoji="1" lang="ja-JP" altLang="en-US" sz="1300" dirty="0">
                        <a:solidFill>
                          <a:schemeClr val="accent6">
                            <a:lumMod val="50000"/>
                          </a:schemeClr>
                        </a:solidFill>
                        <a:latin typeface="ＭＳ Ｐゴシック" panose="020B0600070205080204" pitchFamily="50" charset="-128"/>
                        <a:ea typeface="ＭＳ Ｐゴシック" panose="020B0600070205080204" pitchFamily="50" charset="-128"/>
                      </a:endParaRPr>
                    </a:p>
                  </a:txBody>
                  <a:tcPr marL="84406" marR="84406" marT="42203" marB="42203" anchor="ctr"/>
                </a:tc>
                <a:tc>
                  <a:txBody>
                    <a:bodyPr/>
                    <a:lstStyle/>
                    <a:p>
                      <a:r>
                        <a:rPr kumimoji="1" lang="en-US" altLang="ja-JP" sz="1300" dirty="0">
                          <a:latin typeface="ＭＳ Ｐゴシック" panose="020B0600070205080204" pitchFamily="50" charset="-128"/>
                          <a:ea typeface="ＭＳ Ｐゴシック" panose="020B0600070205080204" pitchFamily="50" charset="-128"/>
                        </a:rPr>
                        <a:t>7</a:t>
                      </a:r>
                      <a:r>
                        <a:rPr kumimoji="1" lang="ja-JP" altLang="en-US" sz="1300" dirty="0">
                          <a:latin typeface="ＭＳ Ｐゴシック" panose="020B0600070205080204" pitchFamily="50" charset="-128"/>
                          <a:ea typeface="ＭＳ Ｐゴシック" panose="020B0600070205080204" pitchFamily="50" charset="-128"/>
                        </a:rPr>
                        <a:t>月頃 （</a:t>
                      </a:r>
                      <a:r>
                        <a:rPr kumimoji="1" lang="en-US" altLang="ja-JP" sz="1300" dirty="0">
                          <a:latin typeface="ＭＳ Ｐゴシック" panose="020B0600070205080204" pitchFamily="50" charset="-128"/>
                          <a:ea typeface="ＭＳ Ｐゴシック" panose="020B0600070205080204" pitchFamily="50" charset="-128"/>
                        </a:rPr>
                        <a:t>2</a:t>
                      </a:r>
                      <a:r>
                        <a:rPr kumimoji="1" lang="ja-JP" altLang="en-US" sz="1300" dirty="0">
                          <a:latin typeface="ＭＳ Ｐゴシック" panose="020B0600070205080204" pitchFamily="50" charset="-128"/>
                          <a:ea typeface="ＭＳ Ｐゴシック" panose="020B0600070205080204" pitchFamily="50" charset="-128"/>
                        </a:rPr>
                        <a:t>日間）</a:t>
                      </a:r>
                      <a:endParaRPr kumimoji="1" lang="ja-JP" altLang="en-US" sz="1300" dirty="0">
                        <a:solidFill>
                          <a:schemeClr val="accent6">
                            <a:lumMod val="50000"/>
                          </a:schemeClr>
                        </a:solidFill>
                        <a:latin typeface="ＭＳ Ｐゴシック" panose="020B0600070205080204" pitchFamily="50" charset="-128"/>
                        <a:ea typeface="ＭＳ Ｐゴシック" panose="020B0600070205080204" pitchFamily="50" charset="-128"/>
                      </a:endParaRPr>
                    </a:p>
                  </a:txBody>
                  <a:tcPr marL="84406" marR="84406" marT="42203" marB="42203" anchor="ctr"/>
                </a:tc>
                <a:extLst>
                  <a:ext uri="{0D108BD9-81ED-4DB2-BD59-A6C34878D82A}">
                    <a16:rowId xmlns:a16="http://schemas.microsoft.com/office/drawing/2014/main" val="10001"/>
                  </a:ext>
                </a:extLst>
              </a:tr>
              <a:tr h="342314">
                <a:tc>
                  <a:txBody>
                    <a:bodyPr/>
                    <a:lstStyle/>
                    <a:p>
                      <a:r>
                        <a:rPr kumimoji="1" lang="en-US" altLang="ja-JP" sz="1300" dirty="0">
                          <a:latin typeface="ＭＳ Ｐゴシック" panose="020B0600070205080204" pitchFamily="50" charset="-128"/>
                          <a:ea typeface="ＭＳ Ｐゴシック" panose="020B0600070205080204" pitchFamily="50" charset="-128"/>
                        </a:rPr>
                        <a:t>MGR</a:t>
                      </a:r>
                      <a:r>
                        <a:rPr kumimoji="1" lang="ja-JP" altLang="en-US" sz="1300" dirty="0">
                          <a:latin typeface="ＭＳ Ｐゴシック" panose="020B0600070205080204" pitchFamily="50" charset="-128"/>
                          <a:ea typeface="ＭＳ Ｐゴシック" panose="020B0600070205080204" pitchFamily="50" charset="-128"/>
                        </a:rPr>
                        <a:t>更新時集合講習会</a:t>
                      </a:r>
                      <a:endParaRPr kumimoji="1" lang="ja-JP" altLang="en-US" sz="1300" dirty="0">
                        <a:solidFill>
                          <a:schemeClr val="accent6">
                            <a:lumMod val="50000"/>
                          </a:schemeClr>
                        </a:solidFill>
                        <a:latin typeface="ＭＳ Ｐゴシック" panose="020B0600070205080204" pitchFamily="50" charset="-128"/>
                        <a:ea typeface="ＭＳ Ｐゴシック" panose="020B0600070205080204" pitchFamily="50" charset="-128"/>
                      </a:endParaRPr>
                    </a:p>
                  </a:txBody>
                  <a:tcPr marL="84406" marR="84406" marT="42203" marB="42203" anchor="ctr"/>
                </a:tc>
                <a:tc>
                  <a:txBody>
                    <a:bodyPr/>
                    <a:lstStyle/>
                    <a:p>
                      <a:pPr marL="0" marR="0" indent="0" algn="l" defTabSz="742950" rtl="0" eaLnBrk="1" fontAlgn="auto" latinLnBrk="0" hangingPunct="1">
                        <a:lnSpc>
                          <a:spcPct val="100000"/>
                        </a:lnSpc>
                        <a:spcBef>
                          <a:spcPts val="0"/>
                        </a:spcBef>
                        <a:spcAft>
                          <a:spcPts val="0"/>
                        </a:spcAft>
                        <a:buClrTx/>
                        <a:buSzTx/>
                        <a:buFontTx/>
                        <a:buNone/>
                        <a:tabLst/>
                        <a:defRPr/>
                      </a:pPr>
                      <a:r>
                        <a:rPr kumimoji="1" lang="en-US" altLang="ja-JP" sz="1300" dirty="0">
                          <a:latin typeface="ＭＳ Ｐゴシック" panose="020B0600070205080204" pitchFamily="50" charset="-128"/>
                          <a:ea typeface="ＭＳ Ｐゴシック" panose="020B0600070205080204" pitchFamily="50" charset="-128"/>
                        </a:rPr>
                        <a:t>MGR</a:t>
                      </a:r>
                      <a:r>
                        <a:rPr kumimoji="1" lang="ja-JP" altLang="en-US" sz="1300" dirty="0">
                          <a:latin typeface="ＭＳ Ｐゴシック" panose="020B0600070205080204" pitchFamily="50" charset="-128"/>
                          <a:ea typeface="ＭＳ Ｐゴシック" panose="020B0600070205080204" pitchFamily="50" charset="-128"/>
                        </a:rPr>
                        <a:t>資格更新者</a:t>
                      </a:r>
                      <a:endParaRPr kumimoji="1" lang="ja-JP" altLang="en-US" sz="1300" dirty="0">
                        <a:solidFill>
                          <a:schemeClr val="accent6">
                            <a:lumMod val="50000"/>
                          </a:schemeClr>
                        </a:solidFill>
                        <a:latin typeface="ＭＳ Ｐゴシック" panose="020B0600070205080204" pitchFamily="50" charset="-128"/>
                        <a:ea typeface="ＭＳ Ｐゴシック" panose="020B0600070205080204" pitchFamily="50" charset="-128"/>
                      </a:endParaRPr>
                    </a:p>
                  </a:txBody>
                  <a:tcPr marL="84406" marR="84406" marT="42203" marB="42203" anchor="ctr"/>
                </a:tc>
                <a:tc>
                  <a:txBody>
                    <a:bodyPr/>
                    <a:lstStyle/>
                    <a:p>
                      <a:r>
                        <a:rPr kumimoji="1" lang="en-US" altLang="ja-JP" sz="1300" dirty="0">
                          <a:latin typeface="ＭＳ Ｐゴシック" panose="020B0600070205080204" pitchFamily="50" charset="-128"/>
                          <a:ea typeface="ＭＳ Ｐゴシック" panose="020B0600070205080204" pitchFamily="50" charset="-128"/>
                        </a:rPr>
                        <a:t>2</a:t>
                      </a:r>
                      <a:r>
                        <a:rPr kumimoji="1" lang="ja-JP" altLang="en-US" sz="1300" dirty="0">
                          <a:latin typeface="ＭＳ Ｐゴシック" panose="020B0600070205080204" pitchFamily="50" charset="-128"/>
                          <a:ea typeface="ＭＳ Ｐゴシック" panose="020B0600070205080204" pitchFamily="50" charset="-128"/>
                        </a:rPr>
                        <a:t>月頃、各地域にて開催</a:t>
                      </a:r>
                      <a:endParaRPr kumimoji="1" lang="ja-JP" altLang="en-US" sz="1300" dirty="0">
                        <a:solidFill>
                          <a:schemeClr val="accent6">
                            <a:lumMod val="50000"/>
                          </a:schemeClr>
                        </a:solidFill>
                        <a:latin typeface="ＭＳ Ｐゴシック" panose="020B0600070205080204" pitchFamily="50" charset="-128"/>
                        <a:ea typeface="ＭＳ Ｐゴシック" panose="020B0600070205080204" pitchFamily="50" charset="-128"/>
                      </a:endParaRPr>
                    </a:p>
                  </a:txBody>
                  <a:tcPr marL="84406" marR="84406" marT="42203" marB="42203" anchor="ctr"/>
                </a:tc>
                <a:extLst>
                  <a:ext uri="{0D108BD9-81ED-4DB2-BD59-A6C34878D82A}">
                    <a16:rowId xmlns:a16="http://schemas.microsoft.com/office/drawing/2014/main" val="10002"/>
                  </a:ext>
                </a:extLst>
              </a:tr>
              <a:tr h="478302">
                <a:tc>
                  <a:txBody>
                    <a:bodyPr/>
                    <a:lstStyle/>
                    <a:p>
                      <a:r>
                        <a:rPr kumimoji="1" lang="ja-JP" altLang="en-US" sz="1300" dirty="0">
                          <a:latin typeface="ＭＳ Ｐゴシック" panose="020B0600070205080204" pitchFamily="50" charset="-128"/>
                          <a:ea typeface="ＭＳ Ｐゴシック" panose="020B0600070205080204" pitchFamily="50" charset="-128"/>
                        </a:rPr>
                        <a:t>在宅酸素療法用酸素供給装置の</a:t>
                      </a:r>
                      <a:endParaRPr kumimoji="1" lang="en-US" altLang="ja-JP" sz="1300" dirty="0">
                        <a:latin typeface="ＭＳ Ｐゴシック" panose="020B0600070205080204" pitchFamily="50" charset="-128"/>
                        <a:ea typeface="ＭＳ Ｐゴシック" panose="020B0600070205080204" pitchFamily="50" charset="-128"/>
                      </a:endParaRPr>
                    </a:p>
                    <a:p>
                      <a:r>
                        <a:rPr kumimoji="1" lang="ja-JP" altLang="en-US" sz="1300" dirty="0">
                          <a:latin typeface="ＭＳ Ｐゴシック" panose="020B0600070205080204" pitchFamily="50" charset="-128"/>
                          <a:ea typeface="ＭＳ Ｐゴシック" panose="020B0600070205080204" pitchFamily="50" charset="-128"/>
                        </a:rPr>
                        <a:t>保守点検従事者研修講習会</a:t>
                      </a:r>
                      <a:endParaRPr kumimoji="1" lang="en-US" altLang="ja-JP" sz="1300" dirty="0">
                        <a:solidFill>
                          <a:schemeClr val="accent6">
                            <a:lumMod val="50000"/>
                          </a:schemeClr>
                        </a:solidFill>
                        <a:latin typeface="ＭＳ Ｐゴシック" panose="020B0600070205080204" pitchFamily="50" charset="-128"/>
                        <a:ea typeface="ＭＳ Ｐゴシック" panose="020B0600070205080204" pitchFamily="50" charset="-128"/>
                      </a:endParaRPr>
                    </a:p>
                  </a:txBody>
                  <a:tcPr marL="84406" marR="84406" marT="42203" marB="42203" anchor="ctr"/>
                </a:tc>
                <a:tc>
                  <a:txBody>
                    <a:bodyPr/>
                    <a:lstStyle/>
                    <a:p>
                      <a:r>
                        <a:rPr kumimoji="1" lang="ja-JP" altLang="en-US" sz="1300" dirty="0">
                          <a:latin typeface="ＭＳ Ｐゴシック" panose="020B0600070205080204" pitchFamily="50" charset="-128"/>
                          <a:ea typeface="ＭＳ Ｐゴシック" panose="020B0600070205080204" pitchFamily="50" charset="-128"/>
                        </a:rPr>
                        <a:t>サービスマーク認定</a:t>
                      </a:r>
                      <a:endParaRPr kumimoji="1" lang="ja-JP" altLang="en-US" sz="1300" dirty="0">
                        <a:solidFill>
                          <a:schemeClr val="accent6">
                            <a:lumMod val="50000"/>
                          </a:schemeClr>
                        </a:solidFill>
                        <a:latin typeface="ＭＳ Ｐゴシック" panose="020B0600070205080204" pitchFamily="50" charset="-128"/>
                        <a:ea typeface="ＭＳ Ｐゴシック" panose="020B0600070205080204" pitchFamily="50" charset="-128"/>
                      </a:endParaRPr>
                    </a:p>
                  </a:txBody>
                  <a:tcPr marL="84406" marR="84406" marT="42203" marB="42203" anchor="ctr"/>
                </a:tc>
                <a:tc>
                  <a:txBody>
                    <a:bodyPr/>
                    <a:lstStyle/>
                    <a:p>
                      <a:r>
                        <a:rPr kumimoji="1" lang="ja-JP" altLang="en-US" sz="1300" dirty="0">
                          <a:latin typeface="ＭＳ Ｐゴシック" panose="020B0600070205080204" pitchFamily="50" charset="-128"/>
                          <a:ea typeface="ＭＳ Ｐゴシック" panose="020B0600070205080204" pitchFamily="50" charset="-128"/>
                        </a:rPr>
                        <a:t>秋季 （</a:t>
                      </a:r>
                      <a:r>
                        <a:rPr kumimoji="1" lang="en-US" altLang="ja-JP" sz="1300" dirty="0">
                          <a:latin typeface="ＭＳ Ｐゴシック" panose="020B0600070205080204" pitchFamily="50" charset="-128"/>
                          <a:ea typeface="ＭＳ Ｐゴシック" panose="020B0600070205080204" pitchFamily="50" charset="-128"/>
                        </a:rPr>
                        <a:t>2</a:t>
                      </a:r>
                      <a:r>
                        <a:rPr kumimoji="1" lang="ja-JP" altLang="en-US" sz="1300" dirty="0">
                          <a:latin typeface="ＭＳ Ｐゴシック" panose="020B0600070205080204" pitchFamily="50" charset="-128"/>
                          <a:ea typeface="ＭＳ Ｐゴシック" panose="020B0600070205080204" pitchFamily="50" charset="-128"/>
                        </a:rPr>
                        <a:t>日間）</a:t>
                      </a:r>
                      <a:endParaRPr kumimoji="1" lang="ja-JP" altLang="en-US" sz="1300" dirty="0">
                        <a:solidFill>
                          <a:schemeClr val="accent6">
                            <a:lumMod val="50000"/>
                          </a:schemeClr>
                        </a:solidFill>
                        <a:latin typeface="ＭＳ Ｐゴシック" panose="020B0600070205080204" pitchFamily="50" charset="-128"/>
                        <a:ea typeface="ＭＳ Ｐゴシック" panose="020B0600070205080204" pitchFamily="50" charset="-128"/>
                      </a:endParaRPr>
                    </a:p>
                  </a:txBody>
                  <a:tcPr marL="84406" marR="84406" marT="42203" marB="42203" anchor="ctr"/>
                </a:tc>
                <a:extLst>
                  <a:ext uri="{0D108BD9-81ED-4DB2-BD59-A6C34878D82A}">
                    <a16:rowId xmlns:a16="http://schemas.microsoft.com/office/drawing/2014/main" val="10003"/>
                  </a:ext>
                </a:extLst>
              </a:tr>
              <a:tr h="675249">
                <a:tc>
                  <a:txBody>
                    <a:bodyPr/>
                    <a:lstStyle/>
                    <a:p>
                      <a:r>
                        <a:rPr kumimoji="1" lang="ja-JP" altLang="en-US" sz="1300" dirty="0">
                          <a:latin typeface="ＭＳ Ｐゴシック" panose="020B0600070205080204" pitchFamily="50" charset="-128"/>
                          <a:ea typeface="ＭＳ Ｐゴシック" panose="020B0600070205080204" pitchFamily="50" charset="-128"/>
                        </a:rPr>
                        <a:t>「在宅酸素療法用酸素供給装置の</a:t>
                      </a:r>
                      <a:endParaRPr kumimoji="1" lang="en-US" altLang="ja-JP" sz="1300" dirty="0">
                        <a:latin typeface="ＭＳ Ｐゴシック" panose="020B0600070205080204" pitchFamily="50" charset="-128"/>
                        <a:ea typeface="ＭＳ Ｐゴシック" panose="020B0600070205080204" pitchFamily="50" charset="-128"/>
                      </a:endParaRPr>
                    </a:p>
                    <a:p>
                      <a:r>
                        <a:rPr kumimoji="1" lang="ja-JP" altLang="en-US" sz="1300" dirty="0">
                          <a:latin typeface="ＭＳ Ｐゴシック" panose="020B0600070205080204" pitchFamily="50" charset="-128"/>
                          <a:ea typeface="ＭＳ Ｐゴシック" panose="020B0600070205080204" pitchFamily="50" charset="-128"/>
                        </a:rPr>
                        <a:t>保守点検業務サービスマーク」認定</a:t>
                      </a:r>
                      <a:endParaRPr kumimoji="1" lang="en-US" altLang="ja-JP" sz="1300" dirty="0">
                        <a:latin typeface="ＭＳ Ｐゴシック" panose="020B0600070205080204" pitchFamily="50" charset="-128"/>
                        <a:ea typeface="ＭＳ Ｐゴシック" panose="020B0600070205080204" pitchFamily="50" charset="-128"/>
                      </a:endParaRPr>
                    </a:p>
                    <a:p>
                      <a:r>
                        <a:rPr kumimoji="1" lang="ja-JP" altLang="en-US" sz="1300" dirty="0">
                          <a:latin typeface="ＭＳ Ｐゴシック" panose="020B0600070205080204" pitchFamily="50" charset="-128"/>
                          <a:ea typeface="ＭＳ Ｐゴシック" panose="020B0600070205080204" pitchFamily="50" charset="-128"/>
                        </a:rPr>
                        <a:t>に係わる更新時講習会</a:t>
                      </a:r>
                      <a:endParaRPr kumimoji="1" lang="ja-JP" altLang="en-US" sz="1300" dirty="0">
                        <a:solidFill>
                          <a:schemeClr val="accent6">
                            <a:lumMod val="50000"/>
                          </a:schemeClr>
                        </a:solidFill>
                        <a:latin typeface="ＭＳ Ｐゴシック" panose="020B0600070205080204" pitchFamily="50" charset="-128"/>
                        <a:ea typeface="ＭＳ Ｐゴシック" panose="020B0600070205080204" pitchFamily="50" charset="-128"/>
                      </a:endParaRPr>
                    </a:p>
                  </a:txBody>
                  <a:tcPr marL="84406" marR="84406" marT="42203" marB="42203" anchor="ctr"/>
                </a:tc>
                <a:tc>
                  <a:txBody>
                    <a:bodyPr/>
                    <a:lstStyle/>
                    <a:p>
                      <a:pPr marL="0" marR="0" indent="0" algn="l" defTabSz="742950" rtl="0" eaLnBrk="1" fontAlgn="auto" latinLnBrk="0" hangingPunct="1">
                        <a:lnSpc>
                          <a:spcPct val="100000"/>
                        </a:lnSpc>
                        <a:spcBef>
                          <a:spcPts val="0"/>
                        </a:spcBef>
                        <a:spcAft>
                          <a:spcPts val="0"/>
                        </a:spcAft>
                        <a:buClrTx/>
                        <a:buSzTx/>
                        <a:buFontTx/>
                        <a:buNone/>
                        <a:tabLst/>
                        <a:defRPr/>
                      </a:pPr>
                      <a:r>
                        <a:rPr kumimoji="1" lang="ja-JP" altLang="en-US" sz="1300" dirty="0">
                          <a:latin typeface="ＭＳ Ｐゴシック" panose="020B0600070205080204" pitchFamily="50" charset="-128"/>
                          <a:ea typeface="ＭＳ Ｐゴシック" panose="020B0600070205080204" pitchFamily="50" charset="-128"/>
                        </a:rPr>
                        <a:t>資格更新者</a:t>
                      </a:r>
                      <a:endParaRPr kumimoji="1" lang="ja-JP" altLang="en-US" sz="1300" dirty="0">
                        <a:solidFill>
                          <a:schemeClr val="accent6">
                            <a:lumMod val="50000"/>
                          </a:schemeClr>
                        </a:solidFill>
                        <a:latin typeface="ＭＳ Ｐゴシック" panose="020B0600070205080204" pitchFamily="50" charset="-128"/>
                        <a:ea typeface="ＭＳ Ｐゴシック" panose="020B0600070205080204" pitchFamily="50" charset="-128"/>
                      </a:endParaRPr>
                    </a:p>
                  </a:txBody>
                  <a:tcPr marL="84406" marR="84406" marT="42203" marB="42203" anchor="ctr"/>
                </a:tc>
                <a:tc>
                  <a:txBody>
                    <a:bodyPr/>
                    <a:lstStyle/>
                    <a:p>
                      <a:r>
                        <a:rPr kumimoji="1" lang="ja-JP" altLang="en-US" sz="1300" dirty="0">
                          <a:latin typeface="ＭＳ Ｐゴシック" panose="020B0600070205080204" pitchFamily="50" charset="-128"/>
                          <a:ea typeface="ＭＳ Ｐゴシック" panose="020B0600070205080204" pitchFamily="50" charset="-128"/>
                        </a:rPr>
                        <a:t>秋季</a:t>
                      </a:r>
                      <a:endParaRPr kumimoji="1" lang="ja-JP" altLang="en-US" sz="1300" dirty="0">
                        <a:solidFill>
                          <a:schemeClr val="accent6">
                            <a:lumMod val="50000"/>
                          </a:schemeClr>
                        </a:solidFill>
                        <a:latin typeface="ＭＳ Ｐゴシック" panose="020B0600070205080204" pitchFamily="50" charset="-128"/>
                        <a:ea typeface="ＭＳ Ｐゴシック" panose="020B0600070205080204" pitchFamily="50" charset="-128"/>
                      </a:endParaRPr>
                    </a:p>
                  </a:txBody>
                  <a:tcPr marL="84406" marR="84406" marT="42203" marB="42203" anchor="ctr"/>
                </a:tc>
                <a:extLst>
                  <a:ext uri="{0D108BD9-81ED-4DB2-BD59-A6C34878D82A}">
                    <a16:rowId xmlns:a16="http://schemas.microsoft.com/office/drawing/2014/main" val="10004"/>
                  </a:ext>
                </a:extLst>
              </a:tr>
              <a:tr h="478302">
                <a:tc>
                  <a:txBody>
                    <a:bodyPr/>
                    <a:lstStyle/>
                    <a:p>
                      <a:r>
                        <a:rPr kumimoji="1" lang="ja-JP" altLang="en-US" sz="1300" dirty="0">
                          <a:latin typeface="ＭＳ Ｐゴシック" panose="020B0600070205080204" pitchFamily="50" charset="-128"/>
                          <a:ea typeface="ＭＳ Ｐゴシック" panose="020B0600070205080204" pitchFamily="50" charset="-128"/>
                        </a:rPr>
                        <a:t>医療</a:t>
                      </a:r>
                      <a:r>
                        <a:rPr kumimoji="1" lang="ja-JP" altLang="en-US" sz="1300">
                          <a:latin typeface="ＭＳ Ｐゴシック" panose="020B0600070205080204" pitchFamily="50" charset="-128"/>
                          <a:ea typeface="ＭＳ Ｐゴシック" panose="020B0600070205080204" pitchFamily="50" charset="-128"/>
                        </a:rPr>
                        <a:t>ガス安全管理者講習会</a:t>
                      </a:r>
                      <a:endParaRPr kumimoji="1" lang="ja-JP" altLang="en-US" sz="1300" dirty="0">
                        <a:solidFill>
                          <a:schemeClr val="accent6">
                            <a:lumMod val="50000"/>
                          </a:schemeClr>
                        </a:solidFill>
                        <a:latin typeface="ＭＳ Ｐゴシック" panose="020B0600070205080204" pitchFamily="50" charset="-128"/>
                        <a:ea typeface="ＭＳ Ｐゴシック" panose="020B0600070205080204" pitchFamily="50" charset="-128"/>
                      </a:endParaRPr>
                    </a:p>
                  </a:txBody>
                  <a:tcPr marL="84406" marR="84406" marT="42203" marB="42203" anchor="ctr"/>
                </a:tc>
                <a:tc>
                  <a:txBody>
                    <a:bodyPr/>
                    <a:lstStyle/>
                    <a:p>
                      <a:r>
                        <a:rPr kumimoji="1" lang="ja-JP" altLang="en-US" sz="1300" dirty="0">
                          <a:latin typeface="ＭＳ Ｐゴシック" panose="020B0600070205080204" pitchFamily="50" charset="-128"/>
                          <a:ea typeface="ＭＳ Ｐゴシック" panose="020B0600070205080204" pitchFamily="50" charset="-128"/>
                        </a:rPr>
                        <a:t>サービスマーク認定</a:t>
                      </a:r>
                      <a:endParaRPr kumimoji="1" lang="en-US" altLang="ja-JP" sz="1300" dirty="0">
                        <a:latin typeface="ＭＳ Ｐゴシック" panose="020B0600070205080204" pitchFamily="50" charset="-128"/>
                        <a:ea typeface="ＭＳ Ｐゴシック" panose="020B0600070205080204" pitchFamily="50" charset="-128"/>
                      </a:endParaRPr>
                    </a:p>
                    <a:p>
                      <a:r>
                        <a:rPr kumimoji="1" lang="ja-JP" altLang="en-US" sz="1300" dirty="0">
                          <a:latin typeface="ＭＳ Ｐゴシック" panose="020B0600070205080204" pitchFamily="50" charset="-128"/>
                          <a:ea typeface="ＭＳ Ｐゴシック" panose="020B0600070205080204" pitchFamily="50" charset="-128"/>
                        </a:rPr>
                        <a:t>医療機関従事者</a:t>
                      </a:r>
                      <a:endParaRPr kumimoji="1" lang="ja-JP" altLang="en-US" sz="1300" dirty="0">
                        <a:solidFill>
                          <a:schemeClr val="accent6">
                            <a:lumMod val="50000"/>
                          </a:schemeClr>
                        </a:solidFill>
                        <a:latin typeface="ＭＳ Ｐゴシック" panose="020B0600070205080204" pitchFamily="50" charset="-128"/>
                        <a:ea typeface="ＭＳ Ｐゴシック" panose="020B0600070205080204" pitchFamily="50" charset="-128"/>
                      </a:endParaRPr>
                    </a:p>
                  </a:txBody>
                  <a:tcPr marL="84406" marR="84406" marT="42203" marB="42203" anchor="ctr"/>
                </a:tc>
                <a:tc>
                  <a:txBody>
                    <a:bodyPr/>
                    <a:lstStyle/>
                    <a:p>
                      <a:r>
                        <a:rPr kumimoji="1" lang="ja-JP" altLang="en-US" sz="1300" dirty="0">
                          <a:latin typeface="ＭＳ Ｐゴシック" panose="020B0600070205080204" pitchFamily="50" charset="-128"/>
                          <a:ea typeface="ＭＳ Ｐゴシック" panose="020B0600070205080204" pitchFamily="50" charset="-128"/>
                        </a:rPr>
                        <a:t>「医療機器センター」主催</a:t>
                      </a:r>
                      <a:endParaRPr kumimoji="1" lang="en-US" altLang="ja-JP" sz="1300" dirty="0">
                        <a:latin typeface="ＭＳ Ｐゴシック" panose="020B0600070205080204" pitchFamily="50" charset="-128"/>
                        <a:ea typeface="ＭＳ Ｐゴシック" panose="020B0600070205080204" pitchFamily="50" charset="-128"/>
                      </a:endParaRPr>
                    </a:p>
                    <a:p>
                      <a:r>
                        <a:rPr kumimoji="1" lang="ja-JP" altLang="en-US" sz="1300" dirty="0">
                          <a:latin typeface="ＭＳ Ｐゴシック" panose="020B0600070205080204" pitchFamily="50" charset="-128"/>
                          <a:ea typeface="ＭＳ Ｐゴシック" panose="020B0600070205080204" pitchFamily="50" charset="-128"/>
                        </a:rPr>
                        <a:t>秋季 （</a:t>
                      </a:r>
                      <a:r>
                        <a:rPr kumimoji="1" lang="en-US" altLang="ja-JP" sz="1300" dirty="0">
                          <a:latin typeface="ＭＳ Ｐゴシック" panose="020B0600070205080204" pitchFamily="50" charset="-128"/>
                          <a:ea typeface="ＭＳ Ｐゴシック" panose="020B0600070205080204" pitchFamily="50" charset="-128"/>
                        </a:rPr>
                        <a:t>2</a:t>
                      </a:r>
                      <a:r>
                        <a:rPr kumimoji="1" lang="ja-JP" altLang="en-US" sz="1300" dirty="0">
                          <a:latin typeface="ＭＳ Ｐゴシック" panose="020B0600070205080204" pitchFamily="50" charset="-128"/>
                          <a:ea typeface="ＭＳ Ｐゴシック" panose="020B0600070205080204" pitchFamily="50" charset="-128"/>
                        </a:rPr>
                        <a:t>日間コース、</a:t>
                      </a:r>
                      <a:r>
                        <a:rPr kumimoji="1" lang="en-US" altLang="ja-JP" sz="1300" dirty="0">
                          <a:latin typeface="ＭＳ Ｐゴシック" panose="020B0600070205080204" pitchFamily="50" charset="-128"/>
                          <a:ea typeface="ＭＳ Ｐゴシック" panose="020B0600070205080204" pitchFamily="50" charset="-128"/>
                        </a:rPr>
                        <a:t>3</a:t>
                      </a:r>
                      <a:r>
                        <a:rPr kumimoji="1" lang="ja-JP" altLang="en-US" sz="1300" dirty="0">
                          <a:latin typeface="ＭＳ Ｐゴシック" panose="020B0600070205080204" pitchFamily="50" charset="-128"/>
                          <a:ea typeface="ＭＳ Ｐゴシック" panose="020B0600070205080204" pitchFamily="50" charset="-128"/>
                        </a:rPr>
                        <a:t>日間コース）</a:t>
                      </a:r>
                      <a:endParaRPr kumimoji="1" lang="ja-JP" altLang="en-US" sz="1300" dirty="0">
                        <a:solidFill>
                          <a:schemeClr val="accent6">
                            <a:lumMod val="50000"/>
                          </a:schemeClr>
                        </a:solidFill>
                        <a:latin typeface="ＭＳ Ｐゴシック" panose="020B0600070205080204" pitchFamily="50" charset="-128"/>
                        <a:ea typeface="ＭＳ Ｐゴシック" panose="020B0600070205080204" pitchFamily="50" charset="-128"/>
                      </a:endParaRPr>
                    </a:p>
                  </a:txBody>
                  <a:tcPr marL="84406" marR="84406" marT="42203" marB="42203" anchor="ctr"/>
                </a:tc>
                <a:extLst>
                  <a:ext uri="{0D108BD9-81ED-4DB2-BD59-A6C34878D82A}">
                    <a16:rowId xmlns:a16="http://schemas.microsoft.com/office/drawing/2014/main" val="10005"/>
                  </a:ext>
                </a:extLst>
              </a:tr>
              <a:tr h="478302">
                <a:tc>
                  <a:txBody>
                    <a:bodyPr/>
                    <a:lstStyle/>
                    <a:p>
                      <a:r>
                        <a:rPr kumimoji="1" lang="ja-JP" altLang="en-US" sz="1300" dirty="0">
                          <a:latin typeface="ＭＳ Ｐゴシック" panose="020B0600070205080204" pitchFamily="50" charset="-128"/>
                          <a:ea typeface="ＭＳ Ｐゴシック" panose="020B0600070205080204" pitchFamily="50" charset="-128"/>
                        </a:rPr>
                        <a:t>医療ガス安全管理者継続講習会</a:t>
                      </a:r>
                      <a:endParaRPr kumimoji="1" lang="ja-JP" altLang="en-US" sz="1300" dirty="0">
                        <a:solidFill>
                          <a:schemeClr val="accent6">
                            <a:lumMod val="50000"/>
                          </a:schemeClr>
                        </a:solidFill>
                        <a:latin typeface="ＭＳ Ｐゴシック" panose="020B0600070205080204" pitchFamily="50" charset="-128"/>
                        <a:ea typeface="ＭＳ Ｐゴシック" panose="020B0600070205080204" pitchFamily="50" charset="-128"/>
                      </a:endParaRPr>
                    </a:p>
                  </a:txBody>
                  <a:tcPr marL="84406" marR="84406" marT="42203" marB="42203" anchor="ctr"/>
                </a:tc>
                <a:tc>
                  <a:txBody>
                    <a:bodyPr/>
                    <a:lstStyle/>
                    <a:p>
                      <a:pPr marL="0" marR="0" indent="0" algn="l" defTabSz="742950" rtl="0" eaLnBrk="1" fontAlgn="auto" latinLnBrk="0" hangingPunct="1">
                        <a:lnSpc>
                          <a:spcPct val="100000"/>
                        </a:lnSpc>
                        <a:spcBef>
                          <a:spcPts val="0"/>
                        </a:spcBef>
                        <a:spcAft>
                          <a:spcPts val="0"/>
                        </a:spcAft>
                        <a:buClrTx/>
                        <a:buSzTx/>
                        <a:buFontTx/>
                        <a:buNone/>
                        <a:tabLst/>
                        <a:defRPr/>
                      </a:pPr>
                      <a:r>
                        <a:rPr kumimoji="1" lang="ja-JP" altLang="en-US" sz="1300" dirty="0">
                          <a:latin typeface="ＭＳ Ｐゴシック" panose="020B0600070205080204" pitchFamily="50" charset="-128"/>
                          <a:ea typeface="ＭＳ Ｐゴシック" panose="020B0600070205080204" pitchFamily="50" charset="-128"/>
                        </a:rPr>
                        <a:t>資格更新者</a:t>
                      </a:r>
                      <a:endParaRPr kumimoji="1" lang="ja-JP" altLang="en-US" sz="1300" dirty="0">
                        <a:solidFill>
                          <a:schemeClr val="accent6">
                            <a:lumMod val="50000"/>
                          </a:schemeClr>
                        </a:solidFill>
                        <a:latin typeface="ＭＳ Ｐゴシック" panose="020B0600070205080204" pitchFamily="50" charset="-128"/>
                        <a:ea typeface="ＭＳ Ｐゴシック" panose="020B0600070205080204" pitchFamily="50" charset="-128"/>
                      </a:endParaRPr>
                    </a:p>
                  </a:txBody>
                  <a:tcPr marL="84406" marR="84406" marT="42203" marB="42203" anchor="ctr"/>
                </a:tc>
                <a:tc>
                  <a:txBody>
                    <a:bodyPr/>
                    <a:lstStyle/>
                    <a:p>
                      <a:pPr marL="0" marR="0" indent="0" algn="l" defTabSz="742950" rtl="0" eaLnBrk="1" fontAlgn="auto" latinLnBrk="0" hangingPunct="1">
                        <a:lnSpc>
                          <a:spcPct val="100000"/>
                        </a:lnSpc>
                        <a:spcBef>
                          <a:spcPts val="0"/>
                        </a:spcBef>
                        <a:spcAft>
                          <a:spcPts val="0"/>
                        </a:spcAft>
                        <a:buClrTx/>
                        <a:buSzTx/>
                        <a:buFontTx/>
                        <a:buNone/>
                        <a:tabLst/>
                        <a:defRPr/>
                      </a:pPr>
                      <a:r>
                        <a:rPr kumimoji="1" lang="ja-JP" altLang="en-US" sz="1300" dirty="0">
                          <a:latin typeface="ＭＳ Ｐゴシック" panose="020B0600070205080204" pitchFamily="50" charset="-128"/>
                          <a:ea typeface="ＭＳ Ｐゴシック" panose="020B0600070205080204" pitchFamily="50" charset="-128"/>
                        </a:rPr>
                        <a:t>「医療機器センター」主催</a:t>
                      </a:r>
                      <a:endParaRPr kumimoji="1" lang="en-US" altLang="ja-JP" sz="1300" dirty="0">
                        <a:latin typeface="ＭＳ Ｐゴシック" panose="020B0600070205080204" pitchFamily="50" charset="-128"/>
                        <a:ea typeface="ＭＳ Ｐゴシック" panose="020B0600070205080204" pitchFamily="50" charset="-128"/>
                      </a:endParaRPr>
                    </a:p>
                    <a:p>
                      <a:r>
                        <a:rPr kumimoji="1" lang="ja-JP" altLang="en-US" sz="1300" dirty="0">
                          <a:latin typeface="ＭＳ Ｐゴシック" panose="020B0600070205080204" pitchFamily="50" charset="-128"/>
                          <a:ea typeface="ＭＳ Ｐゴシック" panose="020B0600070205080204" pitchFamily="50" charset="-128"/>
                        </a:rPr>
                        <a:t>秋季</a:t>
                      </a:r>
                      <a:endParaRPr kumimoji="1" lang="ja-JP" altLang="en-US" sz="1300" dirty="0">
                        <a:solidFill>
                          <a:schemeClr val="accent6">
                            <a:lumMod val="50000"/>
                          </a:schemeClr>
                        </a:solidFill>
                        <a:latin typeface="ＭＳ Ｐゴシック" panose="020B0600070205080204" pitchFamily="50" charset="-128"/>
                        <a:ea typeface="ＭＳ Ｐゴシック" panose="020B0600070205080204" pitchFamily="50" charset="-128"/>
                      </a:endParaRPr>
                    </a:p>
                  </a:txBody>
                  <a:tcPr marL="84406" marR="84406" marT="42203" marB="42203" anchor="ctr"/>
                </a:tc>
                <a:extLst>
                  <a:ext uri="{0D108BD9-81ED-4DB2-BD59-A6C34878D82A}">
                    <a16:rowId xmlns:a16="http://schemas.microsoft.com/office/drawing/2014/main" val="10006"/>
                  </a:ext>
                </a:extLst>
              </a:tr>
              <a:tr h="478302">
                <a:tc>
                  <a:txBody>
                    <a:bodyPr/>
                    <a:lstStyle/>
                    <a:p>
                      <a:r>
                        <a:rPr kumimoji="1" lang="ja-JP" altLang="en-US" sz="1300" dirty="0">
                          <a:latin typeface="ＭＳ Ｐゴシック" panose="020B0600070205080204" pitchFamily="50" charset="-128"/>
                          <a:ea typeface="ＭＳ Ｐゴシック" panose="020B0600070205080204" pitchFamily="50" charset="-128"/>
                        </a:rPr>
                        <a:t>医療ガス安全講習会</a:t>
                      </a:r>
                      <a:endParaRPr kumimoji="1" lang="en-US" altLang="ja-JP" sz="1300" dirty="0">
                        <a:latin typeface="ＭＳ Ｐゴシック" panose="020B0600070205080204" pitchFamily="50" charset="-128"/>
                        <a:ea typeface="ＭＳ Ｐゴシック" panose="020B0600070205080204" pitchFamily="50" charset="-128"/>
                      </a:endParaRPr>
                    </a:p>
                    <a:p>
                      <a:pPr algn="ctr"/>
                      <a:r>
                        <a:rPr kumimoji="1" lang="en-US" altLang="ja-JP" sz="1300" dirty="0">
                          <a:latin typeface="ＭＳ Ｐゴシック" panose="020B0600070205080204" pitchFamily="50" charset="-128"/>
                          <a:ea typeface="ＭＳ Ｐゴシック" panose="020B0600070205080204" pitchFamily="50" charset="-128"/>
                        </a:rPr>
                        <a:t>&lt;&lt;</a:t>
                      </a:r>
                      <a:r>
                        <a:rPr kumimoji="1" lang="ja-JP" altLang="en-US" sz="1300" dirty="0">
                          <a:latin typeface="ＭＳ Ｐゴシック" panose="020B0600070205080204" pitchFamily="50" charset="-128"/>
                          <a:ea typeface="ＭＳ Ｐゴシック" panose="020B0600070205080204" pitchFamily="50" charset="-128"/>
                        </a:rPr>
                        <a:t> 草の根講習会 </a:t>
                      </a:r>
                      <a:r>
                        <a:rPr kumimoji="1" lang="en-US" altLang="ja-JP" sz="1300" dirty="0">
                          <a:latin typeface="ＭＳ Ｐゴシック" panose="020B0600070205080204" pitchFamily="50" charset="-128"/>
                          <a:ea typeface="ＭＳ Ｐゴシック" panose="020B0600070205080204" pitchFamily="50" charset="-128"/>
                        </a:rPr>
                        <a:t>&gt;&gt;</a:t>
                      </a:r>
                      <a:endParaRPr kumimoji="1" lang="ja-JP" altLang="en-US" sz="1300" dirty="0">
                        <a:solidFill>
                          <a:schemeClr val="accent6">
                            <a:lumMod val="50000"/>
                          </a:schemeClr>
                        </a:solidFill>
                        <a:latin typeface="ＭＳ Ｐゴシック" panose="020B0600070205080204" pitchFamily="50" charset="-128"/>
                        <a:ea typeface="ＭＳ Ｐゴシック" panose="020B0600070205080204" pitchFamily="50" charset="-128"/>
                      </a:endParaRPr>
                    </a:p>
                  </a:txBody>
                  <a:tcPr marL="84406" marR="84406" marT="42203" marB="42203" anchor="ctr"/>
                </a:tc>
                <a:tc>
                  <a:txBody>
                    <a:bodyPr/>
                    <a:lstStyle/>
                    <a:p>
                      <a:r>
                        <a:rPr kumimoji="1" lang="ja-JP" altLang="en-US" sz="1300" dirty="0">
                          <a:latin typeface="ＭＳ Ｐゴシック" panose="020B0600070205080204" pitchFamily="50" charset="-128"/>
                          <a:ea typeface="ＭＳ Ｐゴシック" panose="020B0600070205080204" pitchFamily="50" charset="-128"/>
                        </a:rPr>
                        <a:t>医療機関従事者</a:t>
                      </a:r>
                      <a:endParaRPr kumimoji="1" lang="ja-JP" altLang="en-US" sz="1300" dirty="0">
                        <a:solidFill>
                          <a:schemeClr val="accent6">
                            <a:lumMod val="50000"/>
                          </a:schemeClr>
                        </a:solidFill>
                        <a:latin typeface="ＭＳ Ｐゴシック" panose="020B0600070205080204" pitchFamily="50" charset="-128"/>
                        <a:ea typeface="ＭＳ Ｐゴシック" panose="020B0600070205080204" pitchFamily="50" charset="-128"/>
                      </a:endParaRPr>
                    </a:p>
                  </a:txBody>
                  <a:tcPr marL="84406" marR="84406" marT="42203" marB="42203" anchor="ctr"/>
                </a:tc>
                <a:tc>
                  <a:txBody>
                    <a:bodyPr/>
                    <a:lstStyle/>
                    <a:p>
                      <a:r>
                        <a:rPr kumimoji="1" lang="en-US" altLang="ja-JP" sz="1300" dirty="0">
                          <a:latin typeface="ＭＳ Ｐゴシック" panose="020B0600070205080204" pitchFamily="50" charset="-128"/>
                          <a:ea typeface="ＭＳ Ｐゴシック" panose="020B0600070205080204" pitchFamily="50" charset="-128"/>
                        </a:rPr>
                        <a:t>JIMGA</a:t>
                      </a:r>
                      <a:r>
                        <a:rPr kumimoji="1" lang="ja-JP" altLang="en-US" sz="1300" dirty="0">
                          <a:latin typeface="ＭＳ Ｐゴシック" panose="020B0600070205080204" pitchFamily="50" charset="-128"/>
                          <a:ea typeface="ＭＳ Ｐゴシック" panose="020B0600070205080204" pitchFamily="50" charset="-128"/>
                        </a:rPr>
                        <a:t>各地域本部主催</a:t>
                      </a:r>
                      <a:endParaRPr kumimoji="1" lang="en-US" altLang="ja-JP" sz="1300" dirty="0">
                        <a:solidFill>
                          <a:schemeClr val="accent6">
                            <a:lumMod val="50000"/>
                          </a:schemeClr>
                        </a:solidFill>
                        <a:latin typeface="ＭＳ Ｐゴシック" panose="020B0600070205080204" pitchFamily="50" charset="-128"/>
                        <a:ea typeface="ＭＳ Ｐゴシック" panose="020B0600070205080204" pitchFamily="50" charset="-128"/>
                      </a:endParaRPr>
                    </a:p>
                  </a:txBody>
                  <a:tcPr marL="84406" marR="84406" marT="42203" marB="42203" anchor="ctr"/>
                </a:tc>
                <a:extLst>
                  <a:ext uri="{0D108BD9-81ED-4DB2-BD59-A6C34878D82A}">
                    <a16:rowId xmlns:a16="http://schemas.microsoft.com/office/drawing/2014/main" val="10007"/>
                  </a:ext>
                </a:extLst>
              </a:tr>
            </a:tbl>
          </a:graphicData>
        </a:graphic>
      </p:graphicFrame>
      <p:sp>
        <p:nvSpPr>
          <p:cNvPr id="3" name="テキスト ボックス 2"/>
          <p:cNvSpPr txBox="1"/>
          <p:nvPr/>
        </p:nvSpPr>
        <p:spPr>
          <a:xfrm>
            <a:off x="1176267" y="1445380"/>
            <a:ext cx="5439508" cy="490006"/>
          </a:xfrm>
          <a:prstGeom prst="rect">
            <a:avLst/>
          </a:prstGeom>
          <a:noFill/>
        </p:spPr>
        <p:txBody>
          <a:bodyPr wrap="square" rtlCol="0">
            <a:spAutoFit/>
          </a:bodyPr>
          <a:lstStyle/>
          <a:p>
            <a:r>
              <a:rPr lang="en-US" altLang="ja-JP" sz="1292" dirty="0">
                <a:latin typeface="ＭＳ Ｐゴシック" panose="020B0600070205080204" pitchFamily="50" charset="-128"/>
                <a:ea typeface="ＭＳ Ｐゴシック" panose="020B0600070205080204" pitchFamily="50" charset="-128"/>
              </a:rPr>
              <a:t>JIMGA</a:t>
            </a:r>
            <a:r>
              <a:rPr lang="ja-JP" altLang="en-US" sz="1292" dirty="0">
                <a:latin typeface="ＭＳ Ｐゴシック" panose="020B0600070205080204" pitchFamily="50" charset="-128"/>
                <a:ea typeface="ＭＳ Ｐゴシック" panose="020B0600070205080204" pitchFamily="50" charset="-128"/>
              </a:rPr>
              <a:t>では、以下の講習会を開催（開催協力）しています。</a:t>
            </a:r>
            <a:endParaRPr lang="en-US" altLang="ja-JP" sz="1292" dirty="0">
              <a:latin typeface="ＭＳ Ｐゴシック" panose="020B0600070205080204" pitchFamily="50" charset="-128"/>
              <a:ea typeface="ＭＳ Ｐゴシック" panose="020B0600070205080204" pitchFamily="50" charset="-128"/>
            </a:endParaRPr>
          </a:p>
          <a:p>
            <a:r>
              <a:rPr lang="ja-JP" altLang="en-US" sz="1292" dirty="0">
                <a:latin typeface="ＭＳ Ｐゴシック" panose="020B0600070205080204" pitchFamily="50" charset="-128"/>
                <a:ea typeface="ＭＳ Ｐゴシック" panose="020B0600070205080204" pitchFamily="50" charset="-128"/>
              </a:rPr>
              <a:t>詳しくは</a:t>
            </a:r>
            <a:r>
              <a:rPr lang="en-US" altLang="ja-JP" sz="1292" dirty="0">
                <a:latin typeface="ＭＳ Ｐゴシック" panose="020B0600070205080204" pitchFamily="50" charset="-128"/>
                <a:ea typeface="ＭＳ Ｐゴシック" panose="020B0600070205080204" pitchFamily="50" charset="-128"/>
              </a:rPr>
              <a:t>JIMGA</a:t>
            </a:r>
            <a:r>
              <a:rPr lang="ja-JP" altLang="en-US" sz="1292" dirty="0">
                <a:latin typeface="ＭＳ Ｐゴシック" panose="020B0600070205080204" pitchFamily="50" charset="-128"/>
                <a:ea typeface="ＭＳ Ｐゴシック" panose="020B0600070205080204" pitchFamily="50" charset="-128"/>
              </a:rPr>
              <a:t>ホームページをご覧ください。</a:t>
            </a:r>
          </a:p>
        </p:txBody>
      </p:sp>
      <p:pic>
        <p:nvPicPr>
          <p:cNvPr id="6" name="医療ガスについて8-5">
            <a:hlinkClick r:id="" action="ppaction://media"/>
            <a:extLst>
              <a:ext uri="{FF2B5EF4-FFF2-40B4-BE49-F238E27FC236}">
                <a16:creationId xmlns:a16="http://schemas.microsoft.com/office/drawing/2014/main" id="{26B94C8A-D211-4F8F-BB6B-1C3272259F2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245507" y="0"/>
            <a:ext cx="487363" cy="487363"/>
          </a:xfrm>
          <a:prstGeom prst="rect">
            <a:avLst/>
          </a:prstGeom>
        </p:spPr>
      </p:pic>
    </p:spTree>
    <p:extLst>
      <p:ext uri="{BB962C8B-B14F-4D97-AF65-F5344CB8AC3E}">
        <p14:creationId xmlns:p14="http://schemas.microsoft.com/office/powerpoint/2010/main" val="118180974"/>
      </p:ext>
    </p:extLst>
  </p:cSld>
  <p:clrMapOvr>
    <a:masterClrMapping/>
  </p:clrMapOvr>
  <mc:AlternateContent xmlns:mc="http://schemas.openxmlformats.org/markup-compatibility/2006" xmlns:p14="http://schemas.microsoft.com/office/powerpoint/2010/main">
    <mc:Choice Requires="p14">
      <p:transition p14:dur="10" advTm="13000"/>
    </mc:Choice>
    <mc:Fallback xmlns="">
      <p:transition advTm="1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96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5534</TotalTime>
  <Words>11672</Words>
  <Application>Microsoft Office PowerPoint</Application>
  <PresentationFormat>画面に合わせる (4:3)</PresentationFormat>
  <Paragraphs>883</Paragraphs>
  <Slides>35</Slides>
  <Notes>35</Notes>
  <HiddenSlides>0</HiddenSlides>
  <MMClips>35</MMClips>
  <ScaleCrop>false</ScaleCrop>
  <HeadingPairs>
    <vt:vector size="8" baseType="variant">
      <vt:variant>
        <vt:lpstr>使用されているフォント</vt:lpstr>
      </vt:variant>
      <vt:variant>
        <vt:i4>11</vt:i4>
      </vt:variant>
      <vt:variant>
        <vt:lpstr>テーマ</vt:lpstr>
      </vt:variant>
      <vt:variant>
        <vt:i4>1</vt:i4>
      </vt:variant>
      <vt:variant>
        <vt:lpstr>埋め込まれた OLE サーバー</vt:lpstr>
      </vt:variant>
      <vt:variant>
        <vt:i4>2</vt:i4>
      </vt:variant>
      <vt:variant>
        <vt:lpstr>スライド タイトル</vt:lpstr>
      </vt:variant>
      <vt:variant>
        <vt:i4>35</vt:i4>
      </vt:variant>
    </vt:vector>
  </HeadingPairs>
  <TitlesOfParts>
    <vt:vector size="49" baseType="lpstr">
      <vt:lpstr>HGP創英角ｺﾞｼｯｸUB</vt:lpstr>
      <vt:lpstr>HG丸ｺﾞｼｯｸM-PRO</vt:lpstr>
      <vt:lpstr>ＭＳ Ｐゴシック</vt:lpstr>
      <vt:lpstr>MS UI Gothic</vt:lpstr>
      <vt:lpstr>ＭＳ ゴシック</vt:lpstr>
      <vt:lpstr>メイリオ</vt:lpstr>
      <vt:lpstr>Arial</vt:lpstr>
      <vt:lpstr>Calibri</vt:lpstr>
      <vt:lpstr>Calibri Light</vt:lpstr>
      <vt:lpstr>Century</vt:lpstr>
      <vt:lpstr>Times New Roman</vt:lpstr>
      <vt:lpstr>Office テーマ</vt:lpstr>
      <vt:lpstr>Photo Editor Photo</vt:lpstr>
      <vt:lpstr>Photo Editor 写真</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鈴木義博</dc:creator>
  <cp:lastModifiedBy>城　久尚</cp:lastModifiedBy>
  <cp:revision>166</cp:revision>
  <cp:lastPrinted>2022-06-27T03:09:11Z</cp:lastPrinted>
  <dcterms:created xsi:type="dcterms:W3CDTF">2015-05-11T11:03:43Z</dcterms:created>
  <dcterms:modified xsi:type="dcterms:W3CDTF">2022-06-27T07:36:41Z</dcterms:modified>
</cp:coreProperties>
</file>